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58" r:id="rId3"/>
    <p:sldId id="260" r:id="rId4"/>
    <p:sldId id="265" r:id="rId5"/>
    <p:sldId id="261" r:id="rId6"/>
    <p:sldId id="262" r:id="rId7"/>
    <p:sldId id="259" r:id="rId8"/>
    <p:sldId id="257" r:id="rId9"/>
    <p:sldId id="266" r:id="rId10"/>
    <p:sldId id="303" r:id="rId11"/>
    <p:sldId id="263" r:id="rId12"/>
    <p:sldId id="264" r:id="rId13"/>
    <p:sldId id="267" r:id="rId14"/>
    <p:sldId id="268" r:id="rId15"/>
    <p:sldId id="304" r:id="rId16"/>
    <p:sldId id="271" r:id="rId17"/>
    <p:sldId id="270" r:id="rId18"/>
    <p:sldId id="269" r:id="rId19"/>
  </p:sldIdLst>
  <p:sldSz cx="9144000" cy="5143500" type="screen16x9"/>
  <p:notesSz cx="6858000" cy="9144000"/>
  <p:embeddedFontLst>
    <p:embeddedFont>
      <p:font typeface="Simplified Arabic" panose="02020603050405020304" pitchFamily="18" charset="-78"/>
      <p:regular r:id="rId21"/>
      <p:bold r:id="rId22"/>
    </p:embeddedFont>
    <p:embeddedFont>
      <p:font typeface="Urbanist" panose="020B0604020202020204" charset="0"/>
      <p:regular r:id="rId23"/>
      <p:bold r:id="rId24"/>
      <p:italic r:id="rId25"/>
      <p:boldItalic r:id="rId26"/>
    </p:embeddedFont>
    <p:embeddedFont>
      <p:font typeface="Malgun Gothic" panose="020B0503020000020004" pitchFamily="34" charset="-127"/>
      <p:regular r:id="rId27"/>
      <p:bold r:id="rId28"/>
    </p:embeddedFont>
    <p:embeddedFont>
      <p:font typeface="Inter" panose="020B0604020202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Urbanist ExtraBold" panose="020B0604020202020204" charset="0"/>
      <p:bold r:id="rId37"/>
      <p:boldItalic r:id="rId38"/>
    </p:embeddedFont>
    <p:embeddedFont>
      <p:font typeface="Vivaldi" panose="03020602050506090804" pitchFamily="66" charset="0"/>
      <p:italic r:id="rId39"/>
    </p:embeddedFont>
    <p:embeddedFont>
      <p:font typeface="Sakkal Majalla" panose="02000000000000000000" pitchFamily="2" charset="-78"/>
      <p:regular r:id="rId40"/>
      <p:bold r:id="rId41"/>
    </p:embeddedFont>
    <p:embeddedFont>
      <p:font typeface="Calibri" panose="020F0502020204030204" pitchFamily="34" charset="0"/>
      <p:regular r:id="rId42"/>
      <p:bold r:id="rId43"/>
      <p:italic r:id="rId44"/>
      <p:boldItalic r:id="rId45"/>
    </p:embeddedFont>
    <p:embeddedFont>
      <p:font typeface="Palatino Linotype" panose="02040502050505030304" pitchFamily="18" charset="0"/>
      <p:regular r:id="rId46"/>
      <p:bold r:id="rId47"/>
      <p:italic r:id="rId48"/>
      <p:boldItalic r:id="rId49"/>
    </p:embeddedFont>
    <p:embeddedFont>
      <p:font typeface="Traditional Arabic" panose="02020603050405020304" pitchFamily="18" charset="-78"/>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A647F0-A21A-4870-9A4E-A1C2A8E48E9F}">
  <a:tblStyle styleId="{AEA647F0-A21A-4870-9A4E-A1C2A8E48E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8BEB0C-A0F7-4FF3-8600-5997D0F9366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31.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8BAAE-3996-4BB4-A53F-CE594D9CE4F0}" type="doc">
      <dgm:prSet loTypeId="urn:microsoft.com/office/officeart/2005/8/layout/radial5" loCatId="cycle" qsTypeId="urn:microsoft.com/office/officeart/2005/8/quickstyle/simple1" qsCatId="simple" csTypeId="urn:microsoft.com/office/officeart/2005/8/colors/accent1_4" csCatId="accent1" phldr="1"/>
      <dgm:spPr/>
      <dgm:t>
        <a:bodyPr/>
        <a:lstStyle/>
        <a:p>
          <a:endParaRPr lang="fr-FR"/>
        </a:p>
      </dgm:t>
    </dgm:pt>
    <dgm:pt modelId="{25E14A90-EC3B-4844-A978-C37053F3E49E}">
      <dgm:prSet phldrT="[Texte]"/>
      <dgm:spPr/>
      <dgm:t>
        <a:bodyPr/>
        <a:lstStyle/>
        <a:p>
          <a:r>
            <a:rPr lang="ar-DZ" b="1" dirty="0" smtClean="0">
              <a:latin typeface="Traditional Arabic" panose="02020603050405020304" pitchFamily="18" charset="-78"/>
              <a:cs typeface="Traditional Arabic" panose="02020603050405020304" pitchFamily="18" charset="-78"/>
            </a:rPr>
            <a:t>مبادئ الحوكمة المالية</a:t>
          </a:r>
          <a:endParaRPr lang="fr-FR" b="1" dirty="0">
            <a:latin typeface="Traditional Arabic" panose="02020603050405020304" pitchFamily="18" charset="-78"/>
            <a:cs typeface="Traditional Arabic" panose="02020603050405020304" pitchFamily="18" charset="-78"/>
          </a:endParaRPr>
        </a:p>
      </dgm:t>
    </dgm:pt>
    <dgm:pt modelId="{6E204312-88B6-4FA5-B7B1-40497A8EDF39}" type="parTrans" cxnId="{CCD55BAF-90F1-431F-ABFB-CD5EF0A01CE3}">
      <dgm:prSet/>
      <dgm:spPr/>
      <dgm:t>
        <a:bodyPr/>
        <a:lstStyle/>
        <a:p>
          <a:endParaRPr lang="fr-FR"/>
        </a:p>
      </dgm:t>
    </dgm:pt>
    <dgm:pt modelId="{47FD1765-7944-4961-B19F-EC759912B781}" type="sibTrans" cxnId="{CCD55BAF-90F1-431F-ABFB-CD5EF0A01CE3}">
      <dgm:prSet/>
      <dgm:spPr/>
      <dgm:t>
        <a:bodyPr/>
        <a:lstStyle/>
        <a:p>
          <a:endParaRPr lang="fr-FR"/>
        </a:p>
      </dgm:t>
    </dgm:pt>
    <dgm:pt modelId="{17767154-3537-4544-B58C-D1FE023B572F}">
      <dgm:prSet phldrT="[Texte]"/>
      <dgm:spPr/>
      <dgm:t>
        <a:bodyPr/>
        <a:lstStyle/>
        <a:p>
          <a:r>
            <a:rPr lang="ar-DZ" dirty="0" smtClean="0">
              <a:latin typeface="Traditional Arabic" panose="02020603050405020304" pitchFamily="18" charset="-78"/>
              <a:cs typeface="Traditional Arabic" panose="02020603050405020304" pitchFamily="18" charset="-78"/>
            </a:rPr>
            <a:t>المساءلة</a:t>
          </a:r>
          <a:endParaRPr lang="fr-FR" dirty="0">
            <a:latin typeface="Traditional Arabic" panose="02020603050405020304" pitchFamily="18" charset="-78"/>
            <a:cs typeface="Traditional Arabic" panose="02020603050405020304" pitchFamily="18" charset="-78"/>
          </a:endParaRPr>
        </a:p>
      </dgm:t>
    </dgm:pt>
    <dgm:pt modelId="{7F769CAF-786A-41C9-B2A4-FB538ACEA4EA}" type="parTrans" cxnId="{1352F9AB-DB28-4114-87EC-EC85B9438408}">
      <dgm:prSet/>
      <dgm:spPr/>
      <dgm:t>
        <a:bodyPr/>
        <a:lstStyle/>
        <a:p>
          <a:endParaRPr lang="fr-FR"/>
        </a:p>
      </dgm:t>
    </dgm:pt>
    <dgm:pt modelId="{82C0E16B-A342-4E9C-BFC0-FBD72B0FCF8F}" type="sibTrans" cxnId="{1352F9AB-DB28-4114-87EC-EC85B9438408}">
      <dgm:prSet/>
      <dgm:spPr/>
      <dgm:t>
        <a:bodyPr/>
        <a:lstStyle/>
        <a:p>
          <a:endParaRPr lang="fr-FR"/>
        </a:p>
      </dgm:t>
    </dgm:pt>
    <dgm:pt modelId="{4BCDB688-4657-49AB-88A2-FD2E90923BE4}">
      <dgm:prSet phldrT="[Texte]"/>
      <dgm:spPr/>
      <dgm:t>
        <a:bodyPr/>
        <a:lstStyle/>
        <a:p>
          <a:r>
            <a:rPr lang="ar-DZ" dirty="0" smtClean="0">
              <a:latin typeface="Traditional Arabic" panose="02020603050405020304" pitchFamily="18" charset="-78"/>
              <a:cs typeface="Traditional Arabic" panose="02020603050405020304" pitchFamily="18" charset="-78"/>
            </a:rPr>
            <a:t>الشفافية</a:t>
          </a:r>
          <a:endParaRPr lang="fr-FR" dirty="0">
            <a:latin typeface="Traditional Arabic" panose="02020603050405020304" pitchFamily="18" charset="-78"/>
            <a:cs typeface="Traditional Arabic" panose="02020603050405020304" pitchFamily="18" charset="-78"/>
          </a:endParaRPr>
        </a:p>
      </dgm:t>
    </dgm:pt>
    <dgm:pt modelId="{1D5E1631-2CB8-4BC7-BD30-104EDABEDA0A}" type="parTrans" cxnId="{91DB3024-116D-4914-9968-0E2157B2FBA6}">
      <dgm:prSet/>
      <dgm:spPr/>
      <dgm:t>
        <a:bodyPr/>
        <a:lstStyle/>
        <a:p>
          <a:endParaRPr lang="fr-FR"/>
        </a:p>
      </dgm:t>
    </dgm:pt>
    <dgm:pt modelId="{5AFF6E4A-EC76-49D6-BCA0-98D7255F1B84}" type="sibTrans" cxnId="{91DB3024-116D-4914-9968-0E2157B2FBA6}">
      <dgm:prSet/>
      <dgm:spPr/>
      <dgm:t>
        <a:bodyPr/>
        <a:lstStyle/>
        <a:p>
          <a:endParaRPr lang="fr-FR"/>
        </a:p>
      </dgm:t>
    </dgm:pt>
    <dgm:pt modelId="{B2DC8C47-9414-4A53-A7E7-050098CF272B}">
      <dgm:prSet phldrT="[Texte]"/>
      <dgm:spPr/>
      <dgm:t>
        <a:bodyPr/>
        <a:lstStyle/>
        <a:p>
          <a:r>
            <a:rPr lang="ar-DZ" dirty="0" smtClean="0">
              <a:latin typeface="Traditional Arabic" panose="02020603050405020304" pitchFamily="18" charset="-78"/>
              <a:cs typeface="Traditional Arabic" panose="02020603050405020304" pitchFamily="18" charset="-78"/>
            </a:rPr>
            <a:t>النزاهة</a:t>
          </a:r>
          <a:endParaRPr lang="fr-FR" dirty="0">
            <a:latin typeface="Traditional Arabic" panose="02020603050405020304" pitchFamily="18" charset="-78"/>
            <a:cs typeface="Traditional Arabic" panose="02020603050405020304" pitchFamily="18" charset="-78"/>
          </a:endParaRPr>
        </a:p>
      </dgm:t>
    </dgm:pt>
    <dgm:pt modelId="{5B9711C1-C707-4927-8D23-DEBB32444221}" type="parTrans" cxnId="{B11D1B57-7D01-4446-BAB5-A40FAD1284C6}">
      <dgm:prSet/>
      <dgm:spPr/>
      <dgm:t>
        <a:bodyPr/>
        <a:lstStyle/>
        <a:p>
          <a:endParaRPr lang="fr-FR"/>
        </a:p>
      </dgm:t>
    </dgm:pt>
    <dgm:pt modelId="{49A5C6BB-5AD5-4B61-A3A3-7171D90639C6}" type="sibTrans" cxnId="{B11D1B57-7D01-4446-BAB5-A40FAD1284C6}">
      <dgm:prSet/>
      <dgm:spPr/>
      <dgm:t>
        <a:bodyPr/>
        <a:lstStyle/>
        <a:p>
          <a:endParaRPr lang="fr-FR"/>
        </a:p>
      </dgm:t>
    </dgm:pt>
    <dgm:pt modelId="{209CC285-44E1-4296-9CAF-14C39F9A7DB9}">
      <dgm:prSet phldrT="[Texte]"/>
      <dgm:spPr/>
      <dgm:t>
        <a:bodyPr/>
        <a:lstStyle/>
        <a:p>
          <a:r>
            <a:rPr lang="ar-DZ" dirty="0" smtClean="0">
              <a:latin typeface="Traditional Arabic" panose="02020603050405020304" pitchFamily="18" charset="-78"/>
              <a:cs typeface="Traditional Arabic" panose="02020603050405020304" pitchFamily="18" charset="-78"/>
            </a:rPr>
            <a:t>العدالة</a:t>
          </a:r>
          <a:endParaRPr lang="fr-FR" dirty="0">
            <a:latin typeface="Traditional Arabic" panose="02020603050405020304" pitchFamily="18" charset="-78"/>
            <a:cs typeface="Traditional Arabic" panose="02020603050405020304" pitchFamily="18" charset="-78"/>
          </a:endParaRPr>
        </a:p>
      </dgm:t>
    </dgm:pt>
    <dgm:pt modelId="{52F5F119-899E-457B-A640-5736B5C065E1}" type="parTrans" cxnId="{7F905977-2CF8-42F6-B681-3B6592E6CE7A}">
      <dgm:prSet/>
      <dgm:spPr/>
      <dgm:t>
        <a:bodyPr/>
        <a:lstStyle/>
        <a:p>
          <a:endParaRPr lang="fr-FR"/>
        </a:p>
      </dgm:t>
    </dgm:pt>
    <dgm:pt modelId="{A8DB9F3F-449A-47C1-AAAE-7FEE8E17EAE5}" type="sibTrans" cxnId="{7F905977-2CF8-42F6-B681-3B6592E6CE7A}">
      <dgm:prSet/>
      <dgm:spPr/>
      <dgm:t>
        <a:bodyPr/>
        <a:lstStyle/>
        <a:p>
          <a:endParaRPr lang="fr-FR"/>
        </a:p>
      </dgm:t>
    </dgm:pt>
    <dgm:pt modelId="{CBC25E44-E22E-419B-B500-D871C4028995}">
      <dgm:prSet phldrT="[Texte]"/>
      <dgm:spPr/>
      <dgm:t>
        <a:bodyPr/>
        <a:lstStyle/>
        <a:p>
          <a:r>
            <a:rPr lang="ar-DZ" dirty="0" smtClean="0">
              <a:latin typeface="Traditional Arabic" panose="02020603050405020304" pitchFamily="18" charset="-78"/>
              <a:cs typeface="Traditional Arabic" panose="02020603050405020304" pitchFamily="18" charset="-78"/>
            </a:rPr>
            <a:t>الإستدامة</a:t>
          </a:r>
          <a:endParaRPr lang="fr-FR" dirty="0">
            <a:latin typeface="Traditional Arabic" panose="02020603050405020304" pitchFamily="18" charset="-78"/>
            <a:cs typeface="Traditional Arabic" panose="02020603050405020304" pitchFamily="18" charset="-78"/>
          </a:endParaRPr>
        </a:p>
      </dgm:t>
    </dgm:pt>
    <dgm:pt modelId="{E0CA3769-62EA-4C73-A654-64CEE1093C99}" type="parTrans" cxnId="{598E2EB4-0FF4-480F-BC7C-F903BF7F7F74}">
      <dgm:prSet/>
      <dgm:spPr/>
      <dgm:t>
        <a:bodyPr/>
        <a:lstStyle/>
        <a:p>
          <a:endParaRPr lang="fr-FR"/>
        </a:p>
      </dgm:t>
    </dgm:pt>
    <dgm:pt modelId="{EFA5844A-E759-4040-9A8B-86F36EBB3646}" type="sibTrans" cxnId="{598E2EB4-0FF4-480F-BC7C-F903BF7F7F74}">
      <dgm:prSet/>
      <dgm:spPr/>
      <dgm:t>
        <a:bodyPr/>
        <a:lstStyle/>
        <a:p>
          <a:endParaRPr lang="fr-FR"/>
        </a:p>
      </dgm:t>
    </dgm:pt>
    <dgm:pt modelId="{EB010F4B-461F-4969-A360-55E80EBA3888}" type="pres">
      <dgm:prSet presAssocID="{4988BAAE-3996-4BB4-A53F-CE594D9CE4F0}" presName="Name0" presStyleCnt="0">
        <dgm:presLayoutVars>
          <dgm:chMax val="1"/>
          <dgm:dir/>
          <dgm:animLvl val="ctr"/>
          <dgm:resizeHandles val="exact"/>
        </dgm:presLayoutVars>
      </dgm:prSet>
      <dgm:spPr/>
    </dgm:pt>
    <dgm:pt modelId="{8F34B956-028A-453D-B8FF-92A089D81195}" type="pres">
      <dgm:prSet presAssocID="{25E14A90-EC3B-4844-A978-C37053F3E49E}" presName="centerShape" presStyleLbl="node0" presStyleIdx="0" presStyleCnt="1"/>
      <dgm:spPr/>
      <dgm:t>
        <a:bodyPr/>
        <a:lstStyle/>
        <a:p>
          <a:endParaRPr lang="fr-FR"/>
        </a:p>
      </dgm:t>
    </dgm:pt>
    <dgm:pt modelId="{6FAA0114-BF31-43F7-9CD9-8B7739D601E8}" type="pres">
      <dgm:prSet presAssocID="{7F769CAF-786A-41C9-B2A4-FB538ACEA4EA}" presName="parTrans" presStyleLbl="sibTrans2D1" presStyleIdx="0" presStyleCnt="5"/>
      <dgm:spPr/>
    </dgm:pt>
    <dgm:pt modelId="{B163A840-7CA4-4002-9E23-83240920AED8}" type="pres">
      <dgm:prSet presAssocID="{7F769CAF-786A-41C9-B2A4-FB538ACEA4EA}" presName="connectorText" presStyleLbl="sibTrans2D1" presStyleIdx="0" presStyleCnt="5"/>
      <dgm:spPr/>
    </dgm:pt>
    <dgm:pt modelId="{D7E81D8A-7F0B-4DEB-B917-7C7157DA3E3F}" type="pres">
      <dgm:prSet presAssocID="{17767154-3537-4544-B58C-D1FE023B572F}" presName="node" presStyleLbl="node1" presStyleIdx="0" presStyleCnt="5">
        <dgm:presLayoutVars>
          <dgm:bulletEnabled val="1"/>
        </dgm:presLayoutVars>
      </dgm:prSet>
      <dgm:spPr/>
    </dgm:pt>
    <dgm:pt modelId="{923232AE-6FB2-43FF-9375-E5216725756A}" type="pres">
      <dgm:prSet presAssocID="{1D5E1631-2CB8-4BC7-BD30-104EDABEDA0A}" presName="parTrans" presStyleLbl="sibTrans2D1" presStyleIdx="1" presStyleCnt="5"/>
      <dgm:spPr/>
    </dgm:pt>
    <dgm:pt modelId="{32CBA08C-1546-414F-91BA-84AE88F57B77}" type="pres">
      <dgm:prSet presAssocID="{1D5E1631-2CB8-4BC7-BD30-104EDABEDA0A}" presName="connectorText" presStyleLbl="sibTrans2D1" presStyleIdx="1" presStyleCnt="5"/>
      <dgm:spPr/>
    </dgm:pt>
    <dgm:pt modelId="{FA21B05D-A29C-4651-B648-170DDFE63A01}" type="pres">
      <dgm:prSet presAssocID="{4BCDB688-4657-49AB-88A2-FD2E90923BE4}" presName="node" presStyleLbl="node1" presStyleIdx="1" presStyleCnt="5">
        <dgm:presLayoutVars>
          <dgm:bulletEnabled val="1"/>
        </dgm:presLayoutVars>
      </dgm:prSet>
      <dgm:spPr/>
    </dgm:pt>
    <dgm:pt modelId="{13D1ADB8-C2E7-4E68-B64B-6A14147C1DF4}" type="pres">
      <dgm:prSet presAssocID="{5B9711C1-C707-4927-8D23-DEBB32444221}" presName="parTrans" presStyleLbl="sibTrans2D1" presStyleIdx="2" presStyleCnt="5"/>
      <dgm:spPr/>
    </dgm:pt>
    <dgm:pt modelId="{46BAA2F9-E524-417D-8BAE-3990DCADC239}" type="pres">
      <dgm:prSet presAssocID="{5B9711C1-C707-4927-8D23-DEBB32444221}" presName="connectorText" presStyleLbl="sibTrans2D1" presStyleIdx="2" presStyleCnt="5"/>
      <dgm:spPr/>
    </dgm:pt>
    <dgm:pt modelId="{A94A4B35-4B04-4269-BD24-5F98BAF8CB2C}" type="pres">
      <dgm:prSet presAssocID="{B2DC8C47-9414-4A53-A7E7-050098CF272B}" presName="node" presStyleLbl="node1" presStyleIdx="2" presStyleCnt="5">
        <dgm:presLayoutVars>
          <dgm:bulletEnabled val="1"/>
        </dgm:presLayoutVars>
      </dgm:prSet>
      <dgm:spPr/>
    </dgm:pt>
    <dgm:pt modelId="{8929A06B-2DCE-428E-8A21-B9E733562A78}" type="pres">
      <dgm:prSet presAssocID="{52F5F119-899E-457B-A640-5736B5C065E1}" presName="parTrans" presStyleLbl="sibTrans2D1" presStyleIdx="3" presStyleCnt="5"/>
      <dgm:spPr/>
    </dgm:pt>
    <dgm:pt modelId="{111DE002-5D33-410F-B1AC-2C0B6B5E535F}" type="pres">
      <dgm:prSet presAssocID="{52F5F119-899E-457B-A640-5736B5C065E1}" presName="connectorText" presStyleLbl="sibTrans2D1" presStyleIdx="3" presStyleCnt="5"/>
      <dgm:spPr/>
    </dgm:pt>
    <dgm:pt modelId="{84E6C5CD-7002-471B-8598-BDDDEA3E29EE}" type="pres">
      <dgm:prSet presAssocID="{209CC285-44E1-4296-9CAF-14C39F9A7DB9}" presName="node" presStyleLbl="node1" presStyleIdx="3" presStyleCnt="5">
        <dgm:presLayoutVars>
          <dgm:bulletEnabled val="1"/>
        </dgm:presLayoutVars>
      </dgm:prSet>
      <dgm:spPr/>
    </dgm:pt>
    <dgm:pt modelId="{35FC0744-9C72-43CB-A77E-95499B43B203}" type="pres">
      <dgm:prSet presAssocID="{E0CA3769-62EA-4C73-A654-64CEE1093C99}" presName="parTrans" presStyleLbl="sibTrans2D1" presStyleIdx="4" presStyleCnt="5"/>
      <dgm:spPr/>
    </dgm:pt>
    <dgm:pt modelId="{2F0F861A-8D2F-438D-96E4-9540644352BA}" type="pres">
      <dgm:prSet presAssocID="{E0CA3769-62EA-4C73-A654-64CEE1093C99}" presName="connectorText" presStyleLbl="sibTrans2D1" presStyleIdx="4" presStyleCnt="5"/>
      <dgm:spPr/>
    </dgm:pt>
    <dgm:pt modelId="{CBACC1A9-98E0-4576-9281-98F01F85934B}" type="pres">
      <dgm:prSet presAssocID="{CBC25E44-E22E-419B-B500-D871C4028995}" presName="node" presStyleLbl="node1" presStyleIdx="4" presStyleCnt="5">
        <dgm:presLayoutVars>
          <dgm:bulletEnabled val="1"/>
        </dgm:presLayoutVars>
      </dgm:prSet>
      <dgm:spPr/>
    </dgm:pt>
  </dgm:ptLst>
  <dgm:cxnLst>
    <dgm:cxn modelId="{C31B85FF-F754-4F5C-B3D5-E99374BA105D}" type="presOf" srcId="{17767154-3537-4544-B58C-D1FE023B572F}" destId="{D7E81D8A-7F0B-4DEB-B917-7C7157DA3E3F}" srcOrd="0" destOrd="0" presId="urn:microsoft.com/office/officeart/2005/8/layout/radial5"/>
    <dgm:cxn modelId="{91DB3024-116D-4914-9968-0E2157B2FBA6}" srcId="{25E14A90-EC3B-4844-A978-C37053F3E49E}" destId="{4BCDB688-4657-49AB-88A2-FD2E90923BE4}" srcOrd="1" destOrd="0" parTransId="{1D5E1631-2CB8-4BC7-BD30-104EDABEDA0A}" sibTransId="{5AFF6E4A-EC76-49D6-BCA0-98D7255F1B84}"/>
    <dgm:cxn modelId="{DA4B2A44-3A9B-4A12-8A2C-4CCA35E2E706}" type="presOf" srcId="{E0CA3769-62EA-4C73-A654-64CEE1093C99}" destId="{2F0F861A-8D2F-438D-96E4-9540644352BA}" srcOrd="1" destOrd="0" presId="urn:microsoft.com/office/officeart/2005/8/layout/radial5"/>
    <dgm:cxn modelId="{3A80B770-4B5D-4B7A-807E-9F2170C4F36D}" type="presOf" srcId="{5B9711C1-C707-4927-8D23-DEBB32444221}" destId="{13D1ADB8-C2E7-4E68-B64B-6A14147C1DF4}" srcOrd="0" destOrd="0" presId="urn:microsoft.com/office/officeart/2005/8/layout/radial5"/>
    <dgm:cxn modelId="{D88704C5-1A89-4A6E-8BFB-2270AD2E2B30}" type="presOf" srcId="{52F5F119-899E-457B-A640-5736B5C065E1}" destId="{8929A06B-2DCE-428E-8A21-B9E733562A78}" srcOrd="0" destOrd="0" presId="urn:microsoft.com/office/officeart/2005/8/layout/radial5"/>
    <dgm:cxn modelId="{F69AED54-98D6-4BEC-857A-605225E30067}" type="presOf" srcId="{1D5E1631-2CB8-4BC7-BD30-104EDABEDA0A}" destId="{923232AE-6FB2-43FF-9375-E5216725756A}" srcOrd="0" destOrd="0" presId="urn:microsoft.com/office/officeart/2005/8/layout/radial5"/>
    <dgm:cxn modelId="{B754A9F7-547D-4885-84C7-EA0E4600053A}" type="presOf" srcId="{209CC285-44E1-4296-9CAF-14C39F9A7DB9}" destId="{84E6C5CD-7002-471B-8598-BDDDEA3E29EE}" srcOrd="0" destOrd="0" presId="urn:microsoft.com/office/officeart/2005/8/layout/radial5"/>
    <dgm:cxn modelId="{FFD85FC6-7202-45BA-95EB-F952F65B234A}" type="presOf" srcId="{B2DC8C47-9414-4A53-A7E7-050098CF272B}" destId="{A94A4B35-4B04-4269-BD24-5F98BAF8CB2C}" srcOrd="0" destOrd="0" presId="urn:microsoft.com/office/officeart/2005/8/layout/radial5"/>
    <dgm:cxn modelId="{BCF8D4B6-86F4-441A-B266-3907F4C04393}" type="presOf" srcId="{52F5F119-899E-457B-A640-5736B5C065E1}" destId="{111DE002-5D33-410F-B1AC-2C0B6B5E535F}" srcOrd="1" destOrd="0" presId="urn:microsoft.com/office/officeart/2005/8/layout/radial5"/>
    <dgm:cxn modelId="{CCD55BAF-90F1-431F-ABFB-CD5EF0A01CE3}" srcId="{4988BAAE-3996-4BB4-A53F-CE594D9CE4F0}" destId="{25E14A90-EC3B-4844-A978-C37053F3E49E}" srcOrd="0" destOrd="0" parTransId="{6E204312-88B6-4FA5-B7B1-40497A8EDF39}" sibTransId="{47FD1765-7944-4961-B19F-EC759912B781}"/>
    <dgm:cxn modelId="{474BA892-F9E3-4D0F-8B85-CDAC8A48ABFB}" type="presOf" srcId="{4BCDB688-4657-49AB-88A2-FD2E90923BE4}" destId="{FA21B05D-A29C-4651-B648-170DDFE63A01}" srcOrd="0" destOrd="0" presId="urn:microsoft.com/office/officeart/2005/8/layout/radial5"/>
    <dgm:cxn modelId="{1352F9AB-DB28-4114-87EC-EC85B9438408}" srcId="{25E14A90-EC3B-4844-A978-C37053F3E49E}" destId="{17767154-3537-4544-B58C-D1FE023B572F}" srcOrd="0" destOrd="0" parTransId="{7F769CAF-786A-41C9-B2A4-FB538ACEA4EA}" sibTransId="{82C0E16B-A342-4E9C-BFC0-FBD72B0FCF8F}"/>
    <dgm:cxn modelId="{7F905977-2CF8-42F6-B681-3B6592E6CE7A}" srcId="{25E14A90-EC3B-4844-A978-C37053F3E49E}" destId="{209CC285-44E1-4296-9CAF-14C39F9A7DB9}" srcOrd="3" destOrd="0" parTransId="{52F5F119-899E-457B-A640-5736B5C065E1}" sibTransId="{A8DB9F3F-449A-47C1-AAAE-7FEE8E17EAE5}"/>
    <dgm:cxn modelId="{598E2EB4-0FF4-480F-BC7C-F903BF7F7F74}" srcId="{25E14A90-EC3B-4844-A978-C37053F3E49E}" destId="{CBC25E44-E22E-419B-B500-D871C4028995}" srcOrd="4" destOrd="0" parTransId="{E0CA3769-62EA-4C73-A654-64CEE1093C99}" sibTransId="{EFA5844A-E759-4040-9A8B-86F36EBB3646}"/>
    <dgm:cxn modelId="{B643F133-CCAE-4EFE-AD04-32276E71A9E6}" type="presOf" srcId="{7F769CAF-786A-41C9-B2A4-FB538ACEA4EA}" destId="{B163A840-7CA4-4002-9E23-83240920AED8}" srcOrd="1" destOrd="0" presId="urn:microsoft.com/office/officeart/2005/8/layout/radial5"/>
    <dgm:cxn modelId="{B3C15A34-C076-48C7-A359-14761F013A54}" type="presOf" srcId="{7F769CAF-786A-41C9-B2A4-FB538ACEA4EA}" destId="{6FAA0114-BF31-43F7-9CD9-8B7739D601E8}" srcOrd="0" destOrd="0" presId="urn:microsoft.com/office/officeart/2005/8/layout/radial5"/>
    <dgm:cxn modelId="{BA498A41-15BA-412E-BBBD-455EE82513C2}" type="presOf" srcId="{25E14A90-EC3B-4844-A978-C37053F3E49E}" destId="{8F34B956-028A-453D-B8FF-92A089D81195}" srcOrd="0" destOrd="0" presId="urn:microsoft.com/office/officeart/2005/8/layout/radial5"/>
    <dgm:cxn modelId="{8193AC6F-12F4-409D-BA08-790E33604080}" type="presOf" srcId="{CBC25E44-E22E-419B-B500-D871C4028995}" destId="{CBACC1A9-98E0-4576-9281-98F01F85934B}" srcOrd="0" destOrd="0" presId="urn:microsoft.com/office/officeart/2005/8/layout/radial5"/>
    <dgm:cxn modelId="{517F7F0F-893A-498D-A107-367D2E18B14D}" type="presOf" srcId="{E0CA3769-62EA-4C73-A654-64CEE1093C99}" destId="{35FC0744-9C72-43CB-A77E-95499B43B203}" srcOrd="0" destOrd="0" presId="urn:microsoft.com/office/officeart/2005/8/layout/radial5"/>
    <dgm:cxn modelId="{B11D1B57-7D01-4446-BAB5-A40FAD1284C6}" srcId="{25E14A90-EC3B-4844-A978-C37053F3E49E}" destId="{B2DC8C47-9414-4A53-A7E7-050098CF272B}" srcOrd="2" destOrd="0" parTransId="{5B9711C1-C707-4927-8D23-DEBB32444221}" sibTransId="{49A5C6BB-5AD5-4B61-A3A3-7171D90639C6}"/>
    <dgm:cxn modelId="{E38FFF11-FE48-4602-B2F0-8DE369A25E1E}" type="presOf" srcId="{1D5E1631-2CB8-4BC7-BD30-104EDABEDA0A}" destId="{32CBA08C-1546-414F-91BA-84AE88F57B77}" srcOrd="1" destOrd="0" presId="urn:microsoft.com/office/officeart/2005/8/layout/radial5"/>
    <dgm:cxn modelId="{85F00C41-EAE7-41C1-8F0C-CCA478FAC71F}" type="presOf" srcId="{4988BAAE-3996-4BB4-A53F-CE594D9CE4F0}" destId="{EB010F4B-461F-4969-A360-55E80EBA3888}" srcOrd="0" destOrd="0" presId="urn:microsoft.com/office/officeart/2005/8/layout/radial5"/>
    <dgm:cxn modelId="{E089CDB8-F542-49EB-81E3-85C12EB62C61}" type="presOf" srcId="{5B9711C1-C707-4927-8D23-DEBB32444221}" destId="{46BAA2F9-E524-417D-8BAE-3990DCADC239}" srcOrd="1" destOrd="0" presId="urn:microsoft.com/office/officeart/2005/8/layout/radial5"/>
    <dgm:cxn modelId="{7FF8C153-957F-485E-A279-C02EC7BC4A9A}" type="presParOf" srcId="{EB010F4B-461F-4969-A360-55E80EBA3888}" destId="{8F34B956-028A-453D-B8FF-92A089D81195}" srcOrd="0" destOrd="0" presId="urn:microsoft.com/office/officeart/2005/8/layout/radial5"/>
    <dgm:cxn modelId="{1C941F57-4D19-46E4-AE91-E3350D0087A3}" type="presParOf" srcId="{EB010F4B-461F-4969-A360-55E80EBA3888}" destId="{6FAA0114-BF31-43F7-9CD9-8B7739D601E8}" srcOrd="1" destOrd="0" presId="urn:microsoft.com/office/officeart/2005/8/layout/radial5"/>
    <dgm:cxn modelId="{D8CD36F1-1A55-40C3-89A2-B08862E75A84}" type="presParOf" srcId="{6FAA0114-BF31-43F7-9CD9-8B7739D601E8}" destId="{B163A840-7CA4-4002-9E23-83240920AED8}" srcOrd="0" destOrd="0" presId="urn:microsoft.com/office/officeart/2005/8/layout/radial5"/>
    <dgm:cxn modelId="{42762007-C47C-45D7-BEE4-65BF0548B640}" type="presParOf" srcId="{EB010F4B-461F-4969-A360-55E80EBA3888}" destId="{D7E81D8A-7F0B-4DEB-B917-7C7157DA3E3F}" srcOrd="2" destOrd="0" presId="urn:microsoft.com/office/officeart/2005/8/layout/radial5"/>
    <dgm:cxn modelId="{317EF1A5-DAD0-4721-B554-3923FA18D2E2}" type="presParOf" srcId="{EB010F4B-461F-4969-A360-55E80EBA3888}" destId="{923232AE-6FB2-43FF-9375-E5216725756A}" srcOrd="3" destOrd="0" presId="urn:microsoft.com/office/officeart/2005/8/layout/radial5"/>
    <dgm:cxn modelId="{8E84BC20-8CF2-4C95-9C2B-98F484804DFC}" type="presParOf" srcId="{923232AE-6FB2-43FF-9375-E5216725756A}" destId="{32CBA08C-1546-414F-91BA-84AE88F57B77}" srcOrd="0" destOrd="0" presId="urn:microsoft.com/office/officeart/2005/8/layout/radial5"/>
    <dgm:cxn modelId="{6A4450D2-C4DB-4721-A848-20E3D497627B}" type="presParOf" srcId="{EB010F4B-461F-4969-A360-55E80EBA3888}" destId="{FA21B05D-A29C-4651-B648-170DDFE63A01}" srcOrd="4" destOrd="0" presId="urn:microsoft.com/office/officeart/2005/8/layout/radial5"/>
    <dgm:cxn modelId="{882E4EE9-2876-404F-8F47-8CDC9274784D}" type="presParOf" srcId="{EB010F4B-461F-4969-A360-55E80EBA3888}" destId="{13D1ADB8-C2E7-4E68-B64B-6A14147C1DF4}" srcOrd="5" destOrd="0" presId="urn:microsoft.com/office/officeart/2005/8/layout/radial5"/>
    <dgm:cxn modelId="{DF630A43-E1D6-46D1-BB86-423D951F10CE}" type="presParOf" srcId="{13D1ADB8-C2E7-4E68-B64B-6A14147C1DF4}" destId="{46BAA2F9-E524-417D-8BAE-3990DCADC239}" srcOrd="0" destOrd="0" presId="urn:microsoft.com/office/officeart/2005/8/layout/radial5"/>
    <dgm:cxn modelId="{4FF14209-3DE4-4BF8-A29E-75C4A1CDF50C}" type="presParOf" srcId="{EB010F4B-461F-4969-A360-55E80EBA3888}" destId="{A94A4B35-4B04-4269-BD24-5F98BAF8CB2C}" srcOrd="6" destOrd="0" presId="urn:microsoft.com/office/officeart/2005/8/layout/radial5"/>
    <dgm:cxn modelId="{2EA0AC2D-0DA0-4B39-ACA6-1A5A0343A4B0}" type="presParOf" srcId="{EB010F4B-461F-4969-A360-55E80EBA3888}" destId="{8929A06B-2DCE-428E-8A21-B9E733562A78}" srcOrd="7" destOrd="0" presId="urn:microsoft.com/office/officeart/2005/8/layout/radial5"/>
    <dgm:cxn modelId="{28FB1812-860C-43F1-9006-94FB2DF34973}" type="presParOf" srcId="{8929A06B-2DCE-428E-8A21-B9E733562A78}" destId="{111DE002-5D33-410F-B1AC-2C0B6B5E535F}" srcOrd="0" destOrd="0" presId="urn:microsoft.com/office/officeart/2005/8/layout/radial5"/>
    <dgm:cxn modelId="{BEBD6734-735F-4E57-8516-04EC8BBA39BD}" type="presParOf" srcId="{EB010F4B-461F-4969-A360-55E80EBA3888}" destId="{84E6C5CD-7002-471B-8598-BDDDEA3E29EE}" srcOrd="8" destOrd="0" presId="urn:microsoft.com/office/officeart/2005/8/layout/radial5"/>
    <dgm:cxn modelId="{B1A1C226-D3B9-492D-8856-88BA2B374661}" type="presParOf" srcId="{EB010F4B-461F-4969-A360-55E80EBA3888}" destId="{35FC0744-9C72-43CB-A77E-95499B43B203}" srcOrd="9" destOrd="0" presId="urn:microsoft.com/office/officeart/2005/8/layout/radial5"/>
    <dgm:cxn modelId="{C0C31261-34B4-402C-8B46-5407464F4B10}" type="presParOf" srcId="{35FC0744-9C72-43CB-A77E-95499B43B203}" destId="{2F0F861A-8D2F-438D-96E4-9540644352BA}" srcOrd="0" destOrd="0" presId="urn:microsoft.com/office/officeart/2005/8/layout/radial5"/>
    <dgm:cxn modelId="{E3DD9EA7-D9B0-46F7-8868-63A43C18EFE7}" type="presParOf" srcId="{EB010F4B-461F-4969-A360-55E80EBA3888}" destId="{CBACC1A9-98E0-4576-9281-98F01F85934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B956-028A-453D-B8FF-92A089D81195}">
      <dsp:nvSpPr>
        <dsp:cNvPr id="0" name=""/>
        <dsp:cNvSpPr/>
      </dsp:nvSpPr>
      <dsp:spPr>
        <a:xfrm>
          <a:off x="2054162" y="1346270"/>
          <a:ext cx="960259" cy="960259"/>
        </a:xfrm>
        <a:prstGeom prst="ellipse">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b="1" kern="1200" dirty="0" smtClean="0">
              <a:latin typeface="Traditional Arabic" panose="02020603050405020304" pitchFamily="18" charset="-78"/>
              <a:cs typeface="Traditional Arabic" panose="02020603050405020304" pitchFamily="18" charset="-78"/>
            </a:rPr>
            <a:t>مبادئ الحوكمة المالية</a:t>
          </a:r>
          <a:endParaRPr lang="fr-FR" sz="1200" b="1" kern="1200" dirty="0">
            <a:latin typeface="Traditional Arabic" panose="02020603050405020304" pitchFamily="18" charset="-78"/>
            <a:cs typeface="Traditional Arabic" panose="02020603050405020304" pitchFamily="18" charset="-78"/>
          </a:endParaRPr>
        </a:p>
      </dsp:txBody>
      <dsp:txXfrm>
        <a:off x="2194789" y="1486897"/>
        <a:ext cx="679005" cy="679005"/>
      </dsp:txXfrm>
    </dsp:sp>
    <dsp:sp modelId="{6FAA0114-BF31-43F7-9CD9-8B7739D601E8}">
      <dsp:nvSpPr>
        <dsp:cNvPr id="0" name=""/>
        <dsp:cNvSpPr/>
      </dsp:nvSpPr>
      <dsp:spPr>
        <a:xfrm rot="16200000">
          <a:off x="2432429" y="996598"/>
          <a:ext cx="203725" cy="32648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2462988" y="1092455"/>
        <a:ext cx="142608" cy="195892"/>
      </dsp:txXfrm>
    </dsp:sp>
    <dsp:sp modelId="{D7E81D8A-7F0B-4DEB-B917-7C7157DA3E3F}">
      <dsp:nvSpPr>
        <dsp:cNvPr id="0" name=""/>
        <dsp:cNvSpPr/>
      </dsp:nvSpPr>
      <dsp:spPr>
        <a:xfrm>
          <a:off x="2054162" y="1623"/>
          <a:ext cx="960259" cy="960259"/>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kern="1200" dirty="0" smtClean="0">
              <a:latin typeface="Traditional Arabic" panose="02020603050405020304" pitchFamily="18" charset="-78"/>
              <a:cs typeface="Traditional Arabic" panose="02020603050405020304" pitchFamily="18" charset="-78"/>
            </a:rPr>
            <a:t>المساءلة</a:t>
          </a:r>
          <a:endParaRPr lang="fr-FR" sz="1200" kern="1200" dirty="0">
            <a:latin typeface="Traditional Arabic" panose="02020603050405020304" pitchFamily="18" charset="-78"/>
            <a:cs typeface="Traditional Arabic" panose="02020603050405020304" pitchFamily="18" charset="-78"/>
          </a:endParaRPr>
        </a:p>
      </dsp:txBody>
      <dsp:txXfrm>
        <a:off x="2194789" y="142250"/>
        <a:ext cx="679005" cy="679005"/>
      </dsp:txXfrm>
    </dsp:sp>
    <dsp:sp modelId="{923232AE-6FB2-43FF-9375-E5216725756A}">
      <dsp:nvSpPr>
        <dsp:cNvPr id="0" name=""/>
        <dsp:cNvSpPr/>
      </dsp:nvSpPr>
      <dsp:spPr>
        <a:xfrm rot="20520000">
          <a:off x="3066363" y="1457178"/>
          <a:ext cx="203725" cy="326488"/>
        </a:xfrm>
        <a:prstGeom prst="rightArrow">
          <a:avLst>
            <a:gd name="adj1" fmla="val 60000"/>
            <a:gd name="adj2" fmla="val 50000"/>
          </a:avLst>
        </a:prstGeom>
        <a:solidFill>
          <a:schemeClr val="accent1">
            <a:shade val="90000"/>
            <a:hueOff val="144753"/>
            <a:satOff val="-26229"/>
            <a:lumOff val="243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3067859" y="1531919"/>
        <a:ext cx="142608" cy="195892"/>
      </dsp:txXfrm>
    </dsp:sp>
    <dsp:sp modelId="{FA21B05D-A29C-4651-B648-170DDFE63A01}">
      <dsp:nvSpPr>
        <dsp:cNvPr id="0" name=""/>
        <dsp:cNvSpPr/>
      </dsp:nvSpPr>
      <dsp:spPr>
        <a:xfrm>
          <a:off x="3332997" y="930752"/>
          <a:ext cx="960259" cy="960259"/>
        </a:xfrm>
        <a:prstGeom prst="ellipse">
          <a:avLst/>
        </a:prstGeom>
        <a:solidFill>
          <a:schemeClr val="accent1">
            <a:shade val="50000"/>
            <a:hueOff val="139412"/>
            <a:satOff val="-28823"/>
            <a:lumOff val="24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kern="1200" dirty="0" smtClean="0">
              <a:latin typeface="Traditional Arabic" panose="02020603050405020304" pitchFamily="18" charset="-78"/>
              <a:cs typeface="Traditional Arabic" panose="02020603050405020304" pitchFamily="18" charset="-78"/>
            </a:rPr>
            <a:t>الشفافية</a:t>
          </a:r>
          <a:endParaRPr lang="fr-FR" sz="1200" kern="1200" dirty="0">
            <a:latin typeface="Traditional Arabic" panose="02020603050405020304" pitchFamily="18" charset="-78"/>
            <a:cs typeface="Traditional Arabic" panose="02020603050405020304" pitchFamily="18" charset="-78"/>
          </a:endParaRPr>
        </a:p>
      </dsp:txBody>
      <dsp:txXfrm>
        <a:off x="3473624" y="1071379"/>
        <a:ext cx="679005" cy="679005"/>
      </dsp:txXfrm>
    </dsp:sp>
    <dsp:sp modelId="{13D1ADB8-C2E7-4E68-B64B-6A14147C1DF4}">
      <dsp:nvSpPr>
        <dsp:cNvPr id="0" name=""/>
        <dsp:cNvSpPr/>
      </dsp:nvSpPr>
      <dsp:spPr>
        <a:xfrm rot="3240000">
          <a:off x="2824221" y="2202412"/>
          <a:ext cx="203725" cy="326488"/>
        </a:xfrm>
        <a:prstGeom prst="rightArrow">
          <a:avLst>
            <a:gd name="adj1" fmla="val 60000"/>
            <a:gd name="adj2" fmla="val 50000"/>
          </a:avLst>
        </a:prstGeom>
        <a:solidFill>
          <a:schemeClr val="accent1">
            <a:shade val="90000"/>
            <a:hueOff val="289507"/>
            <a:satOff val="-52458"/>
            <a:lumOff val="487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2836818" y="2242988"/>
        <a:ext cx="142608" cy="195892"/>
      </dsp:txXfrm>
    </dsp:sp>
    <dsp:sp modelId="{A94A4B35-4B04-4269-BD24-5F98BAF8CB2C}">
      <dsp:nvSpPr>
        <dsp:cNvPr id="0" name=""/>
        <dsp:cNvSpPr/>
      </dsp:nvSpPr>
      <dsp:spPr>
        <a:xfrm>
          <a:off x="2844526" y="2434113"/>
          <a:ext cx="960259" cy="960259"/>
        </a:xfrm>
        <a:prstGeom prst="ellipse">
          <a:avLst/>
        </a:prstGeom>
        <a:solidFill>
          <a:schemeClr val="accent1">
            <a:shade val="50000"/>
            <a:hueOff val="278825"/>
            <a:satOff val="-57646"/>
            <a:lumOff val="49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kern="1200" dirty="0" smtClean="0">
              <a:latin typeface="Traditional Arabic" panose="02020603050405020304" pitchFamily="18" charset="-78"/>
              <a:cs typeface="Traditional Arabic" panose="02020603050405020304" pitchFamily="18" charset="-78"/>
            </a:rPr>
            <a:t>النزاهة</a:t>
          </a:r>
          <a:endParaRPr lang="fr-FR" sz="1200" kern="1200" dirty="0">
            <a:latin typeface="Traditional Arabic" panose="02020603050405020304" pitchFamily="18" charset="-78"/>
            <a:cs typeface="Traditional Arabic" panose="02020603050405020304" pitchFamily="18" charset="-78"/>
          </a:endParaRPr>
        </a:p>
      </dsp:txBody>
      <dsp:txXfrm>
        <a:off x="2985153" y="2574740"/>
        <a:ext cx="679005" cy="679005"/>
      </dsp:txXfrm>
    </dsp:sp>
    <dsp:sp modelId="{8929A06B-2DCE-428E-8A21-B9E733562A78}">
      <dsp:nvSpPr>
        <dsp:cNvPr id="0" name=""/>
        <dsp:cNvSpPr/>
      </dsp:nvSpPr>
      <dsp:spPr>
        <a:xfrm rot="7560000">
          <a:off x="2040636" y="2202412"/>
          <a:ext cx="203725" cy="326488"/>
        </a:xfrm>
        <a:prstGeom prst="rightArrow">
          <a:avLst>
            <a:gd name="adj1" fmla="val 60000"/>
            <a:gd name="adj2" fmla="val 50000"/>
          </a:avLst>
        </a:prstGeom>
        <a:solidFill>
          <a:schemeClr val="accent1">
            <a:shade val="90000"/>
            <a:hueOff val="289507"/>
            <a:satOff val="-52458"/>
            <a:lumOff val="487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2089156" y="2242988"/>
        <a:ext cx="142608" cy="195892"/>
      </dsp:txXfrm>
    </dsp:sp>
    <dsp:sp modelId="{84E6C5CD-7002-471B-8598-BDDDEA3E29EE}">
      <dsp:nvSpPr>
        <dsp:cNvPr id="0" name=""/>
        <dsp:cNvSpPr/>
      </dsp:nvSpPr>
      <dsp:spPr>
        <a:xfrm>
          <a:off x="1263798" y="2434113"/>
          <a:ext cx="960259" cy="960259"/>
        </a:xfrm>
        <a:prstGeom prst="ellipse">
          <a:avLst/>
        </a:prstGeom>
        <a:solidFill>
          <a:schemeClr val="accent1">
            <a:shade val="50000"/>
            <a:hueOff val="278825"/>
            <a:satOff val="-57646"/>
            <a:lumOff val="49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kern="1200" dirty="0" smtClean="0">
              <a:latin typeface="Traditional Arabic" panose="02020603050405020304" pitchFamily="18" charset="-78"/>
              <a:cs typeface="Traditional Arabic" panose="02020603050405020304" pitchFamily="18" charset="-78"/>
            </a:rPr>
            <a:t>العدالة</a:t>
          </a:r>
          <a:endParaRPr lang="fr-FR" sz="1200" kern="1200" dirty="0">
            <a:latin typeface="Traditional Arabic" panose="02020603050405020304" pitchFamily="18" charset="-78"/>
            <a:cs typeface="Traditional Arabic" panose="02020603050405020304" pitchFamily="18" charset="-78"/>
          </a:endParaRPr>
        </a:p>
      </dsp:txBody>
      <dsp:txXfrm>
        <a:off x="1404425" y="2574740"/>
        <a:ext cx="679005" cy="679005"/>
      </dsp:txXfrm>
    </dsp:sp>
    <dsp:sp modelId="{35FC0744-9C72-43CB-A77E-95499B43B203}">
      <dsp:nvSpPr>
        <dsp:cNvPr id="0" name=""/>
        <dsp:cNvSpPr/>
      </dsp:nvSpPr>
      <dsp:spPr>
        <a:xfrm rot="11880000">
          <a:off x="1798495" y="1457178"/>
          <a:ext cx="203725" cy="326488"/>
        </a:xfrm>
        <a:prstGeom prst="rightArrow">
          <a:avLst>
            <a:gd name="adj1" fmla="val 60000"/>
            <a:gd name="adj2" fmla="val 50000"/>
          </a:avLst>
        </a:prstGeom>
        <a:solidFill>
          <a:schemeClr val="accent1">
            <a:shade val="90000"/>
            <a:hueOff val="144753"/>
            <a:satOff val="-26229"/>
            <a:lumOff val="243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1858116" y="1531919"/>
        <a:ext cx="142608" cy="195892"/>
      </dsp:txXfrm>
    </dsp:sp>
    <dsp:sp modelId="{CBACC1A9-98E0-4576-9281-98F01F85934B}">
      <dsp:nvSpPr>
        <dsp:cNvPr id="0" name=""/>
        <dsp:cNvSpPr/>
      </dsp:nvSpPr>
      <dsp:spPr>
        <a:xfrm>
          <a:off x="775327" y="930752"/>
          <a:ext cx="960259" cy="960259"/>
        </a:xfrm>
        <a:prstGeom prst="ellipse">
          <a:avLst/>
        </a:prstGeom>
        <a:solidFill>
          <a:schemeClr val="accent1">
            <a:shade val="50000"/>
            <a:hueOff val="139412"/>
            <a:satOff val="-28823"/>
            <a:lumOff val="24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DZ" sz="1200" kern="1200" dirty="0" smtClean="0">
              <a:latin typeface="Traditional Arabic" panose="02020603050405020304" pitchFamily="18" charset="-78"/>
              <a:cs typeface="Traditional Arabic" panose="02020603050405020304" pitchFamily="18" charset="-78"/>
            </a:rPr>
            <a:t>الإستدامة</a:t>
          </a:r>
          <a:endParaRPr lang="fr-FR" sz="1200" kern="1200" dirty="0">
            <a:latin typeface="Traditional Arabic" panose="02020603050405020304" pitchFamily="18" charset="-78"/>
            <a:cs typeface="Traditional Arabic" panose="02020603050405020304" pitchFamily="18" charset="-78"/>
          </a:endParaRPr>
        </a:p>
      </dsp:txBody>
      <dsp:txXfrm>
        <a:off x="915954" y="1071379"/>
        <a:ext cx="679005" cy="6790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62238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722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95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1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53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82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54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21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70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90cccfa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90cccfa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99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50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51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69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25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51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25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419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98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1458276"/>
            <a:ext cx="6350100" cy="17205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3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96950" y="3143100"/>
            <a:ext cx="63501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13225" y="4700297"/>
            <a:ext cx="1343027" cy="202952"/>
            <a:chOff x="342900" y="4648200"/>
            <a:chExt cx="1729145" cy="261300"/>
          </a:xfrm>
        </p:grpSpPr>
        <p:sp>
          <p:nvSpPr>
            <p:cNvPr id="12" name="Google Shape;12;p2"/>
            <p:cNvSpPr/>
            <p:nvPr/>
          </p:nvSpPr>
          <p:spPr>
            <a:xfrm>
              <a:off x="342900"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2182"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21463" y="4648200"/>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10745"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 name="Google Shape;107;p13"/>
          <p:cNvSpPr txBox="1">
            <a:spLocks noGrp="1"/>
          </p:cNvSpPr>
          <p:nvPr>
            <p:ph type="title" idx="2" hasCustomPrompt="1"/>
          </p:nvPr>
        </p:nvSpPr>
        <p:spPr>
          <a:xfrm>
            <a:off x="1670850" y="1347525"/>
            <a:ext cx="785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b="1">
                <a:solidFill>
                  <a:schemeClr val="lt1"/>
                </a:solidFill>
                <a:latin typeface="Urbanist"/>
                <a:ea typeface="Urbanist"/>
                <a:cs typeface="Urbanist"/>
                <a:sym typeface="Urbanis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3" hasCustomPrompt="1"/>
          </p:nvPr>
        </p:nvSpPr>
        <p:spPr>
          <a:xfrm>
            <a:off x="1670850" y="3085746"/>
            <a:ext cx="785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b="1">
                <a:solidFill>
                  <a:schemeClr val="lt1"/>
                </a:solidFill>
                <a:latin typeface="Urbanist"/>
                <a:ea typeface="Urbanist"/>
                <a:cs typeface="Urbanist"/>
                <a:sym typeface="Urbanis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4" hasCustomPrompt="1"/>
          </p:nvPr>
        </p:nvSpPr>
        <p:spPr>
          <a:xfrm>
            <a:off x="4179450" y="1347525"/>
            <a:ext cx="785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b="1">
                <a:solidFill>
                  <a:schemeClr val="lt1"/>
                </a:solidFill>
                <a:latin typeface="Urbanist"/>
                <a:ea typeface="Urbanist"/>
                <a:cs typeface="Urbanist"/>
                <a:sym typeface="Urbanis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5" hasCustomPrompt="1"/>
          </p:nvPr>
        </p:nvSpPr>
        <p:spPr>
          <a:xfrm>
            <a:off x="4179450" y="3085746"/>
            <a:ext cx="785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b="1">
                <a:solidFill>
                  <a:schemeClr val="lt1"/>
                </a:solidFill>
                <a:latin typeface="Urbanist"/>
                <a:ea typeface="Urbanist"/>
                <a:cs typeface="Urbanist"/>
                <a:sym typeface="Urbanis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title" idx="6" hasCustomPrompt="1"/>
          </p:nvPr>
        </p:nvSpPr>
        <p:spPr>
          <a:xfrm>
            <a:off x="6688050" y="1347525"/>
            <a:ext cx="785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b="1">
                <a:solidFill>
                  <a:schemeClr val="lt1"/>
                </a:solidFill>
                <a:latin typeface="Urbanist"/>
                <a:ea typeface="Urbanist"/>
                <a:cs typeface="Urbanist"/>
                <a:sym typeface="Urbanis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a:spLocks noGrp="1"/>
          </p:cNvSpPr>
          <p:nvPr>
            <p:ph type="title" idx="7" hasCustomPrompt="1"/>
          </p:nvPr>
        </p:nvSpPr>
        <p:spPr>
          <a:xfrm>
            <a:off x="6688050" y="3085746"/>
            <a:ext cx="785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300" b="1">
                <a:solidFill>
                  <a:schemeClr val="lt1"/>
                </a:solidFill>
                <a:latin typeface="Urbanist"/>
                <a:ea typeface="Urbanist"/>
                <a:cs typeface="Urbanist"/>
                <a:sym typeface="Urbanis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1"/>
          </p:nvPr>
        </p:nvSpPr>
        <p:spPr>
          <a:xfrm>
            <a:off x="1075800" y="1976100"/>
            <a:ext cx="1975200" cy="7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14" name="Google Shape;114;p13"/>
          <p:cNvSpPr txBox="1">
            <a:spLocks noGrp="1"/>
          </p:cNvSpPr>
          <p:nvPr>
            <p:ph type="subTitle" idx="8"/>
          </p:nvPr>
        </p:nvSpPr>
        <p:spPr>
          <a:xfrm>
            <a:off x="3584400" y="1976100"/>
            <a:ext cx="1975200" cy="7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15" name="Google Shape;115;p13"/>
          <p:cNvSpPr txBox="1">
            <a:spLocks noGrp="1"/>
          </p:cNvSpPr>
          <p:nvPr>
            <p:ph type="subTitle" idx="9"/>
          </p:nvPr>
        </p:nvSpPr>
        <p:spPr>
          <a:xfrm>
            <a:off x="6093000" y="1976100"/>
            <a:ext cx="1975200" cy="7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16" name="Google Shape;116;p13"/>
          <p:cNvSpPr txBox="1">
            <a:spLocks noGrp="1"/>
          </p:cNvSpPr>
          <p:nvPr>
            <p:ph type="subTitle" idx="13"/>
          </p:nvPr>
        </p:nvSpPr>
        <p:spPr>
          <a:xfrm>
            <a:off x="1075800" y="3714325"/>
            <a:ext cx="1975200" cy="7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17" name="Google Shape;117;p13"/>
          <p:cNvSpPr txBox="1">
            <a:spLocks noGrp="1"/>
          </p:cNvSpPr>
          <p:nvPr>
            <p:ph type="subTitle" idx="14"/>
          </p:nvPr>
        </p:nvSpPr>
        <p:spPr>
          <a:xfrm>
            <a:off x="3584400" y="3714325"/>
            <a:ext cx="1975200" cy="7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18" name="Google Shape;118;p13"/>
          <p:cNvSpPr txBox="1">
            <a:spLocks noGrp="1"/>
          </p:cNvSpPr>
          <p:nvPr>
            <p:ph type="subTitle" idx="15"/>
          </p:nvPr>
        </p:nvSpPr>
        <p:spPr>
          <a:xfrm>
            <a:off x="6093000" y="3714325"/>
            <a:ext cx="1975200" cy="7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grpSp>
        <p:nvGrpSpPr>
          <p:cNvPr id="119" name="Google Shape;119;p13"/>
          <p:cNvGrpSpPr/>
          <p:nvPr/>
        </p:nvGrpSpPr>
        <p:grpSpPr>
          <a:xfrm>
            <a:off x="-2493200" y="-1552275"/>
            <a:ext cx="14653900" cy="6455524"/>
            <a:chOff x="-2493200" y="-1552275"/>
            <a:chExt cx="14653900" cy="6455524"/>
          </a:xfrm>
        </p:grpSpPr>
        <p:sp>
          <p:nvSpPr>
            <p:cNvPr id="120" name="Google Shape;120;p13"/>
            <p:cNvSpPr/>
            <p:nvPr/>
          </p:nvSpPr>
          <p:spPr>
            <a:xfrm>
              <a:off x="8513000" y="-1552275"/>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2493200" y="141420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3"/>
            <p:cNvGrpSpPr/>
            <p:nvPr/>
          </p:nvGrpSpPr>
          <p:grpSpPr>
            <a:xfrm>
              <a:off x="7087750" y="4700297"/>
              <a:ext cx="1343027" cy="202952"/>
              <a:chOff x="342900" y="4772176"/>
              <a:chExt cx="1729145" cy="261300"/>
            </a:xfrm>
          </p:grpSpPr>
          <p:sp>
            <p:nvSpPr>
              <p:cNvPr id="123" name="Google Shape;123;p13"/>
              <p:cNvSpPr/>
              <p:nvPr/>
            </p:nvSpPr>
            <p:spPr>
              <a:xfrm>
                <a:off x="342900"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832182"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321463" y="4772176"/>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810745"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4"/>
          <p:cNvSpPr txBox="1">
            <a:spLocks noGrp="1"/>
          </p:cNvSpPr>
          <p:nvPr>
            <p:ph type="subTitle" idx="1"/>
          </p:nvPr>
        </p:nvSpPr>
        <p:spPr>
          <a:xfrm>
            <a:off x="2391754" y="1482412"/>
            <a:ext cx="5298000" cy="7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0" name="Google Shape;130;p14"/>
          <p:cNvSpPr txBox="1">
            <a:spLocks noGrp="1"/>
          </p:cNvSpPr>
          <p:nvPr>
            <p:ph type="subTitle" idx="2"/>
          </p:nvPr>
        </p:nvSpPr>
        <p:spPr>
          <a:xfrm>
            <a:off x="2391750" y="2692662"/>
            <a:ext cx="5298000" cy="7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1" name="Google Shape;131;p14"/>
          <p:cNvSpPr txBox="1">
            <a:spLocks noGrp="1"/>
          </p:cNvSpPr>
          <p:nvPr>
            <p:ph type="subTitle" idx="3"/>
          </p:nvPr>
        </p:nvSpPr>
        <p:spPr>
          <a:xfrm>
            <a:off x="2391762" y="3902900"/>
            <a:ext cx="5298000" cy="7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14"/>
          <p:cNvSpPr txBox="1">
            <a:spLocks noGrp="1"/>
          </p:cNvSpPr>
          <p:nvPr>
            <p:ph type="subTitle" idx="4"/>
          </p:nvPr>
        </p:nvSpPr>
        <p:spPr>
          <a:xfrm>
            <a:off x="2391753" y="1201863"/>
            <a:ext cx="5298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33" name="Google Shape;133;p14"/>
          <p:cNvSpPr txBox="1">
            <a:spLocks noGrp="1"/>
          </p:cNvSpPr>
          <p:nvPr>
            <p:ph type="subTitle" idx="5"/>
          </p:nvPr>
        </p:nvSpPr>
        <p:spPr>
          <a:xfrm>
            <a:off x="2391757" y="2412113"/>
            <a:ext cx="5298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34" name="Google Shape;134;p14"/>
          <p:cNvSpPr txBox="1">
            <a:spLocks noGrp="1"/>
          </p:cNvSpPr>
          <p:nvPr>
            <p:ph type="subTitle" idx="6"/>
          </p:nvPr>
        </p:nvSpPr>
        <p:spPr>
          <a:xfrm>
            <a:off x="2391760" y="3622350"/>
            <a:ext cx="5298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grpSp>
        <p:nvGrpSpPr>
          <p:cNvPr id="135" name="Google Shape;135;p14"/>
          <p:cNvGrpSpPr/>
          <p:nvPr/>
        </p:nvGrpSpPr>
        <p:grpSpPr>
          <a:xfrm>
            <a:off x="-2536675" y="-660725"/>
            <a:ext cx="14783100" cy="6301175"/>
            <a:chOff x="-2536675" y="-660725"/>
            <a:chExt cx="14783100" cy="6301175"/>
          </a:xfrm>
        </p:grpSpPr>
        <p:grpSp>
          <p:nvGrpSpPr>
            <p:cNvPr id="136" name="Google Shape;136;p14"/>
            <p:cNvGrpSpPr/>
            <p:nvPr/>
          </p:nvGrpSpPr>
          <p:grpSpPr>
            <a:xfrm>
              <a:off x="713225" y="4700297"/>
              <a:ext cx="1343027" cy="202952"/>
              <a:chOff x="342900" y="4772176"/>
              <a:chExt cx="1729145" cy="261300"/>
            </a:xfrm>
          </p:grpSpPr>
          <p:sp>
            <p:nvSpPr>
              <p:cNvPr id="137" name="Google Shape;137;p14"/>
              <p:cNvSpPr/>
              <p:nvPr/>
            </p:nvSpPr>
            <p:spPr>
              <a:xfrm>
                <a:off x="342900"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832182"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1321463" y="4772176"/>
                <a:ext cx="261300" cy="2613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1810745"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4"/>
            <p:cNvSpPr/>
            <p:nvPr/>
          </p:nvSpPr>
          <p:spPr>
            <a:xfrm>
              <a:off x="-2536675" y="-660725"/>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8598725" y="1992750"/>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5" name="Google Shape;145;p15"/>
          <p:cNvSpPr txBox="1">
            <a:spLocks noGrp="1"/>
          </p:cNvSpPr>
          <p:nvPr>
            <p:ph type="subTitle" idx="1"/>
          </p:nvPr>
        </p:nvSpPr>
        <p:spPr>
          <a:xfrm>
            <a:off x="1604060" y="1737011"/>
            <a:ext cx="2835000" cy="10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5"/>
          <p:cNvSpPr txBox="1">
            <a:spLocks noGrp="1"/>
          </p:cNvSpPr>
          <p:nvPr>
            <p:ph type="subTitle" idx="2"/>
          </p:nvPr>
        </p:nvSpPr>
        <p:spPr>
          <a:xfrm>
            <a:off x="5539808" y="1737011"/>
            <a:ext cx="2835000" cy="10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7" name="Google Shape;147;p15"/>
          <p:cNvSpPr txBox="1">
            <a:spLocks noGrp="1"/>
          </p:cNvSpPr>
          <p:nvPr>
            <p:ph type="subTitle" idx="3"/>
          </p:nvPr>
        </p:nvSpPr>
        <p:spPr>
          <a:xfrm>
            <a:off x="1604060" y="3401005"/>
            <a:ext cx="2835000" cy="10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15"/>
          <p:cNvSpPr txBox="1">
            <a:spLocks noGrp="1"/>
          </p:cNvSpPr>
          <p:nvPr>
            <p:ph type="subTitle" idx="4"/>
          </p:nvPr>
        </p:nvSpPr>
        <p:spPr>
          <a:xfrm>
            <a:off x="5539808" y="3401005"/>
            <a:ext cx="2835000" cy="10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9" name="Google Shape;149;p15"/>
          <p:cNvSpPr txBox="1">
            <a:spLocks noGrp="1"/>
          </p:cNvSpPr>
          <p:nvPr>
            <p:ph type="subTitle" idx="5"/>
          </p:nvPr>
        </p:nvSpPr>
        <p:spPr>
          <a:xfrm>
            <a:off x="1604060" y="1221280"/>
            <a:ext cx="2835000" cy="655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50" name="Google Shape;150;p15"/>
          <p:cNvSpPr txBox="1">
            <a:spLocks noGrp="1"/>
          </p:cNvSpPr>
          <p:nvPr>
            <p:ph type="subTitle" idx="6"/>
          </p:nvPr>
        </p:nvSpPr>
        <p:spPr>
          <a:xfrm>
            <a:off x="1604060" y="2885404"/>
            <a:ext cx="2835000" cy="655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51" name="Google Shape;151;p15"/>
          <p:cNvSpPr txBox="1">
            <a:spLocks noGrp="1"/>
          </p:cNvSpPr>
          <p:nvPr>
            <p:ph type="subTitle" idx="7"/>
          </p:nvPr>
        </p:nvSpPr>
        <p:spPr>
          <a:xfrm>
            <a:off x="5539807" y="1221280"/>
            <a:ext cx="2835000" cy="655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52" name="Google Shape;152;p15"/>
          <p:cNvSpPr txBox="1">
            <a:spLocks noGrp="1"/>
          </p:cNvSpPr>
          <p:nvPr>
            <p:ph type="subTitle" idx="8"/>
          </p:nvPr>
        </p:nvSpPr>
        <p:spPr>
          <a:xfrm>
            <a:off x="5539807" y="2885404"/>
            <a:ext cx="2835000" cy="655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grpSp>
        <p:nvGrpSpPr>
          <p:cNvPr id="153" name="Google Shape;153;p15"/>
          <p:cNvGrpSpPr/>
          <p:nvPr/>
        </p:nvGrpSpPr>
        <p:grpSpPr>
          <a:xfrm>
            <a:off x="-3012250" y="-1134525"/>
            <a:ext cx="14687425" cy="6553000"/>
            <a:chOff x="-3012250" y="-1134525"/>
            <a:chExt cx="14687425" cy="6553000"/>
          </a:xfrm>
        </p:grpSpPr>
        <p:grpSp>
          <p:nvGrpSpPr>
            <p:cNvPr id="154" name="Google Shape;154;p15"/>
            <p:cNvGrpSpPr/>
            <p:nvPr/>
          </p:nvGrpSpPr>
          <p:grpSpPr>
            <a:xfrm>
              <a:off x="7087750" y="4700297"/>
              <a:ext cx="1343027" cy="202952"/>
              <a:chOff x="342900" y="4772176"/>
              <a:chExt cx="1729145" cy="261300"/>
            </a:xfrm>
          </p:grpSpPr>
          <p:sp>
            <p:nvSpPr>
              <p:cNvPr id="155" name="Google Shape;155;p15"/>
              <p:cNvSpPr/>
              <p:nvPr/>
            </p:nvSpPr>
            <p:spPr>
              <a:xfrm>
                <a:off x="342900"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832182"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1321463" y="4772176"/>
                <a:ext cx="261300" cy="2613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1810745"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5"/>
            <p:cNvSpPr/>
            <p:nvPr/>
          </p:nvSpPr>
          <p:spPr>
            <a:xfrm>
              <a:off x="8550975" y="-1134525"/>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3012250" y="1770775"/>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3" name="Google Shape;163;p16"/>
          <p:cNvSpPr txBox="1">
            <a:spLocks noGrp="1"/>
          </p:cNvSpPr>
          <p:nvPr>
            <p:ph type="subTitle" idx="1"/>
          </p:nvPr>
        </p:nvSpPr>
        <p:spPr>
          <a:xfrm>
            <a:off x="871899" y="1526341"/>
            <a:ext cx="22635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4" name="Google Shape;164;p16"/>
          <p:cNvSpPr txBox="1">
            <a:spLocks noGrp="1"/>
          </p:cNvSpPr>
          <p:nvPr>
            <p:ph type="subTitle" idx="2"/>
          </p:nvPr>
        </p:nvSpPr>
        <p:spPr>
          <a:xfrm>
            <a:off x="3440266" y="1526341"/>
            <a:ext cx="22635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16"/>
          <p:cNvSpPr txBox="1">
            <a:spLocks noGrp="1"/>
          </p:cNvSpPr>
          <p:nvPr>
            <p:ph type="subTitle" idx="3"/>
          </p:nvPr>
        </p:nvSpPr>
        <p:spPr>
          <a:xfrm>
            <a:off x="871900" y="3314984"/>
            <a:ext cx="22635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6" name="Google Shape;166;p16"/>
          <p:cNvSpPr txBox="1">
            <a:spLocks noGrp="1"/>
          </p:cNvSpPr>
          <p:nvPr>
            <p:ph type="subTitle" idx="4"/>
          </p:nvPr>
        </p:nvSpPr>
        <p:spPr>
          <a:xfrm>
            <a:off x="3440266" y="3314982"/>
            <a:ext cx="22635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7" name="Google Shape;167;p16"/>
          <p:cNvSpPr txBox="1">
            <a:spLocks noGrp="1"/>
          </p:cNvSpPr>
          <p:nvPr>
            <p:ph type="subTitle" idx="5"/>
          </p:nvPr>
        </p:nvSpPr>
        <p:spPr>
          <a:xfrm>
            <a:off x="6008594" y="1526341"/>
            <a:ext cx="22635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8" name="Google Shape;168;p16"/>
          <p:cNvSpPr txBox="1">
            <a:spLocks noGrp="1"/>
          </p:cNvSpPr>
          <p:nvPr>
            <p:ph type="subTitle" idx="6"/>
          </p:nvPr>
        </p:nvSpPr>
        <p:spPr>
          <a:xfrm>
            <a:off x="6008594" y="3314982"/>
            <a:ext cx="22635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9" name="Google Shape;169;p16"/>
          <p:cNvSpPr txBox="1">
            <a:spLocks noGrp="1"/>
          </p:cNvSpPr>
          <p:nvPr>
            <p:ph type="subTitle" idx="7"/>
          </p:nvPr>
        </p:nvSpPr>
        <p:spPr>
          <a:xfrm>
            <a:off x="871899" y="1277237"/>
            <a:ext cx="2263500" cy="3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70" name="Google Shape;170;p16"/>
          <p:cNvSpPr txBox="1">
            <a:spLocks noGrp="1"/>
          </p:cNvSpPr>
          <p:nvPr>
            <p:ph type="subTitle" idx="8"/>
          </p:nvPr>
        </p:nvSpPr>
        <p:spPr>
          <a:xfrm>
            <a:off x="3440273" y="1277243"/>
            <a:ext cx="2263500" cy="3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71" name="Google Shape;171;p16"/>
          <p:cNvSpPr txBox="1">
            <a:spLocks noGrp="1"/>
          </p:cNvSpPr>
          <p:nvPr>
            <p:ph type="subTitle" idx="9"/>
          </p:nvPr>
        </p:nvSpPr>
        <p:spPr>
          <a:xfrm>
            <a:off x="6008601" y="1277243"/>
            <a:ext cx="2263500" cy="3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72" name="Google Shape;172;p16"/>
          <p:cNvSpPr txBox="1">
            <a:spLocks noGrp="1"/>
          </p:cNvSpPr>
          <p:nvPr>
            <p:ph type="subTitle" idx="13"/>
          </p:nvPr>
        </p:nvSpPr>
        <p:spPr>
          <a:xfrm>
            <a:off x="871899" y="3062632"/>
            <a:ext cx="2263500" cy="3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73" name="Google Shape;173;p16"/>
          <p:cNvSpPr txBox="1">
            <a:spLocks noGrp="1"/>
          </p:cNvSpPr>
          <p:nvPr>
            <p:ph type="subTitle" idx="14"/>
          </p:nvPr>
        </p:nvSpPr>
        <p:spPr>
          <a:xfrm>
            <a:off x="3440273" y="3062632"/>
            <a:ext cx="2263500" cy="3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174" name="Google Shape;174;p16"/>
          <p:cNvSpPr txBox="1">
            <a:spLocks noGrp="1"/>
          </p:cNvSpPr>
          <p:nvPr>
            <p:ph type="subTitle" idx="15"/>
          </p:nvPr>
        </p:nvSpPr>
        <p:spPr>
          <a:xfrm>
            <a:off x="6008601" y="3062632"/>
            <a:ext cx="2263500" cy="3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grpSp>
        <p:nvGrpSpPr>
          <p:cNvPr id="175" name="Google Shape;175;p16"/>
          <p:cNvGrpSpPr/>
          <p:nvPr/>
        </p:nvGrpSpPr>
        <p:grpSpPr>
          <a:xfrm>
            <a:off x="-2507550" y="-923925"/>
            <a:ext cx="14665500" cy="7134150"/>
            <a:chOff x="-2507550" y="-923925"/>
            <a:chExt cx="14665500" cy="7134150"/>
          </a:xfrm>
        </p:grpSpPr>
        <p:grpSp>
          <p:nvGrpSpPr>
            <p:cNvPr id="176" name="Google Shape;176;p16"/>
            <p:cNvGrpSpPr/>
            <p:nvPr/>
          </p:nvGrpSpPr>
          <p:grpSpPr>
            <a:xfrm>
              <a:off x="713225" y="4700297"/>
              <a:ext cx="1343027" cy="202952"/>
              <a:chOff x="342900" y="4772176"/>
              <a:chExt cx="1729145" cy="261300"/>
            </a:xfrm>
          </p:grpSpPr>
          <p:sp>
            <p:nvSpPr>
              <p:cNvPr id="177" name="Google Shape;177;p16"/>
              <p:cNvSpPr/>
              <p:nvPr/>
            </p:nvSpPr>
            <p:spPr>
              <a:xfrm>
                <a:off x="342900"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832182"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1321463" y="4772176"/>
                <a:ext cx="261300" cy="2613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1810745"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6"/>
            <p:cNvSpPr/>
            <p:nvPr/>
          </p:nvSpPr>
          <p:spPr>
            <a:xfrm>
              <a:off x="-2507550" y="-923925"/>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8510250" y="2562525"/>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5" name="Google Shape;185;p17"/>
          <p:cNvGrpSpPr/>
          <p:nvPr/>
        </p:nvGrpSpPr>
        <p:grpSpPr>
          <a:xfrm>
            <a:off x="708900" y="240264"/>
            <a:ext cx="1343027" cy="202952"/>
            <a:chOff x="342900" y="4648200"/>
            <a:chExt cx="1729145" cy="261300"/>
          </a:xfrm>
        </p:grpSpPr>
        <p:sp>
          <p:nvSpPr>
            <p:cNvPr id="186" name="Google Shape;186;p17"/>
            <p:cNvSpPr/>
            <p:nvPr/>
          </p:nvSpPr>
          <p:spPr>
            <a:xfrm>
              <a:off x="342900"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832182"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321463" y="4648200"/>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810745"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7"/>
          <p:cNvSpPr/>
          <p:nvPr/>
        </p:nvSpPr>
        <p:spPr>
          <a:xfrm>
            <a:off x="-2404200" y="3599575"/>
            <a:ext cx="3124200" cy="3124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8541575" y="-1749550"/>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13"/>
        <p:cNvGrpSpPr/>
        <p:nvPr/>
      </p:nvGrpSpPr>
      <p:grpSpPr>
        <a:xfrm>
          <a:off x="0" y="0"/>
          <a:ext cx="0" cy="0"/>
          <a:chOff x="0" y="0"/>
          <a:chExt cx="0" cy="0"/>
        </a:xfrm>
      </p:grpSpPr>
      <p:sp>
        <p:nvSpPr>
          <p:cNvPr id="214" name="Google Shape;214;p20"/>
          <p:cNvSpPr txBox="1">
            <a:spLocks noGrp="1"/>
          </p:cNvSpPr>
          <p:nvPr>
            <p:ph type="title" hasCustomPrompt="1"/>
          </p:nvPr>
        </p:nvSpPr>
        <p:spPr>
          <a:xfrm>
            <a:off x="912688" y="1310188"/>
            <a:ext cx="3492600" cy="673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2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5" name="Google Shape;215;p20"/>
          <p:cNvSpPr txBox="1">
            <a:spLocks noGrp="1"/>
          </p:cNvSpPr>
          <p:nvPr>
            <p:ph type="subTitle" idx="1"/>
          </p:nvPr>
        </p:nvSpPr>
        <p:spPr>
          <a:xfrm>
            <a:off x="912688" y="1983408"/>
            <a:ext cx="3492600" cy="3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216" name="Google Shape;216;p20"/>
          <p:cNvSpPr txBox="1">
            <a:spLocks noGrp="1"/>
          </p:cNvSpPr>
          <p:nvPr>
            <p:ph type="title" idx="2" hasCustomPrompt="1"/>
          </p:nvPr>
        </p:nvSpPr>
        <p:spPr>
          <a:xfrm>
            <a:off x="2825700" y="2847515"/>
            <a:ext cx="3492600" cy="673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2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7" name="Google Shape;217;p20"/>
          <p:cNvSpPr txBox="1">
            <a:spLocks noGrp="1"/>
          </p:cNvSpPr>
          <p:nvPr>
            <p:ph type="subTitle" idx="3"/>
          </p:nvPr>
        </p:nvSpPr>
        <p:spPr>
          <a:xfrm>
            <a:off x="2825700" y="3520712"/>
            <a:ext cx="3492600" cy="3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218" name="Google Shape;218;p20"/>
          <p:cNvSpPr txBox="1">
            <a:spLocks noGrp="1"/>
          </p:cNvSpPr>
          <p:nvPr>
            <p:ph type="title" idx="4" hasCustomPrompt="1"/>
          </p:nvPr>
        </p:nvSpPr>
        <p:spPr>
          <a:xfrm>
            <a:off x="4738713" y="1310188"/>
            <a:ext cx="3492600" cy="673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2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9" name="Google Shape;219;p20"/>
          <p:cNvSpPr txBox="1">
            <a:spLocks noGrp="1"/>
          </p:cNvSpPr>
          <p:nvPr>
            <p:ph type="subTitle" idx="5"/>
          </p:nvPr>
        </p:nvSpPr>
        <p:spPr>
          <a:xfrm>
            <a:off x="4738713" y="1983408"/>
            <a:ext cx="3492600" cy="3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grpSp>
        <p:nvGrpSpPr>
          <p:cNvPr id="220" name="Google Shape;220;p20"/>
          <p:cNvGrpSpPr/>
          <p:nvPr/>
        </p:nvGrpSpPr>
        <p:grpSpPr>
          <a:xfrm>
            <a:off x="7087750" y="240264"/>
            <a:ext cx="1343027" cy="202952"/>
            <a:chOff x="342900" y="4648200"/>
            <a:chExt cx="1729145" cy="261300"/>
          </a:xfrm>
        </p:grpSpPr>
        <p:sp>
          <p:nvSpPr>
            <p:cNvPr id="221" name="Google Shape;221;p20"/>
            <p:cNvSpPr/>
            <p:nvPr/>
          </p:nvSpPr>
          <p:spPr>
            <a:xfrm>
              <a:off x="342900"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a:off x="832182"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1321463" y="4648200"/>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1810745"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4"/>
        <p:cNvGrpSpPr/>
        <p:nvPr/>
      </p:nvGrpSpPr>
      <p:grpSpPr>
        <a:xfrm>
          <a:off x="0" y="0"/>
          <a:ext cx="0" cy="0"/>
          <a:chOff x="0" y="0"/>
          <a:chExt cx="0" cy="0"/>
        </a:xfrm>
      </p:grpSpPr>
      <p:grpSp>
        <p:nvGrpSpPr>
          <p:cNvPr id="235" name="Google Shape;235;p22"/>
          <p:cNvGrpSpPr/>
          <p:nvPr/>
        </p:nvGrpSpPr>
        <p:grpSpPr>
          <a:xfrm>
            <a:off x="7304525" y="3418198"/>
            <a:ext cx="3647700" cy="4131327"/>
            <a:chOff x="7304525" y="3418198"/>
            <a:chExt cx="3647700" cy="4131327"/>
          </a:xfrm>
        </p:grpSpPr>
        <p:sp>
          <p:nvSpPr>
            <p:cNvPr id="236" name="Google Shape;236;p22"/>
            <p:cNvSpPr/>
            <p:nvPr/>
          </p:nvSpPr>
          <p:spPr>
            <a:xfrm>
              <a:off x="7304525" y="3901825"/>
              <a:ext cx="3647700" cy="3647700"/>
            </a:xfrm>
            <a:prstGeom prst="donut">
              <a:avLst>
                <a:gd name="adj" fmla="val 1713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22"/>
            <p:cNvGrpSpPr/>
            <p:nvPr/>
          </p:nvGrpSpPr>
          <p:grpSpPr>
            <a:xfrm>
              <a:off x="8072510" y="3418198"/>
              <a:ext cx="971227" cy="896620"/>
              <a:chOff x="3930600" y="3833000"/>
              <a:chExt cx="769350" cy="710250"/>
            </a:xfrm>
          </p:grpSpPr>
          <p:sp>
            <p:nvSpPr>
              <p:cNvPr id="238" name="Google Shape;238;p22"/>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3"/>
        <p:cNvGrpSpPr/>
        <p:nvPr/>
      </p:nvGrpSpPr>
      <p:grpSpPr>
        <a:xfrm>
          <a:off x="0" y="0"/>
          <a:ext cx="0" cy="0"/>
          <a:chOff x="0" y="0"/>
          <a:chExt cx="0" cy="0"/>
        </a:xfrm>
      </p:grpSpPr>
      <p:grpSp>
        <p:nvGrpSpPr>
          <p:cNvPr id="244" name="Google Shape;244;p23"/>
          <p:cNvGrpSpPr/>
          <p:nvPr/>
        </p:nvGrpSpPr>
        <p:grpSpPr>
          <a:xfrm>
            <a:off x="3900487" y="4700297"/>
            <a:ext cx="1343027" cy="202952"/>
            <a:chOff x="342900" y="4648200"/>
            <a:chExt cx="1729145" cy="261300"/>
          </a:xfrm>
        </p:grpSpPr>
        <p:sp>
          <p:nvSpPr>
            <p:cNvPr id="245" name="Google Shape;245;p23"/>
            <p:cNvSpPr/>
            <p:nvPr/>
          </p:nvSpPr>
          <p:spPr>
            <a:xfrm>
              <a:off x="342900"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832182"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1321463" y="4648200"/>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1810745" y="4648200"/>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249"/>
        <p:cNvGrpSpPr/>
        <p:nvPr/>
      </p:nvGrpSpPr>
      <p:grpSpPr>
        <a:xfrm>
          <a:off x="0" y="0"/>
          <a:ext cx="0" cy="0"/>
          <a:chOff x="0" y="0"/>
          <a:chExt cx="0" cy="0"/>
        </a:xfrm>
      </p:grpSpPr>
      <p:grpSp>
        <p:nvGrpSpPr>
          <p:cNvPr id="250" name="Google Shape;250;p24"/>
          <p:cNvGrpSpPr/>
          <p:nvPr/>
        </p:nvGrpSpPr>
        <p:grpSpPr>
          <a:xfrm>
            <a:off x="713225" y="-3108200"/>
            <a:ext cx="11009575" cy="9451850"/>
            <a:chOff x="713225" y="-3108200"/>
            <a:chExt cx="11009575" cy="9451850"/>
          </a:xfrm>
        </p:grpSpPr>
        <p:grpSp>
          <p:nvGrpSpPr>
            <p:cNvPr id="251" name="Google Shape;251;p24"/>
            <p:cNvGrpSpPr/>
            <p:nvPr/>
          </p:nvGrpSpPr>
          <p:grpSpPr>
            <a:xfrm>
              <a:off x="713225" y="4700297"/>
              <a:ext cx="1343027" cy="202952"/>
              <a:chOff x="342900" y="4772176"/>
              <a:chExt cx="1729145" cy="261300"/>
            </a:xfrm>
          </p:grpSpPr>
          <p:sp>
            <p:nvSpPr>
              <p:cNvPr id="252" name="Google Shape;252;p24"/>
              <p:cNvSpPr/>
              <p:nvPr/>
            </p:nvSpPr>
            <p:spPr>
              <a:xfrm>
                <a:off x="342900"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32182"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1321463" y="4772176"/>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1810745"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24"/>
            <p:cNvSpPr/>
            <p:nvPr/>
          </p:nvSpPr>
          <p:spPr>
            <a:xfrm>
              <a:off x="8598600" y="321945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2748150" y="-3108200"/>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047175" y="3044084"/>
            <a:ext cx="4383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1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5621125" y="1794084"/>
            <a:ext cx="12357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a:spLocks noGrp="1"/>
          </p:cNvSpPr>
          <p:nvPr>
            <p:ph type="pic" idx="3"/>
          </p:nvPr>
        </p:nvSpPr>
        <p:spPr>
          <a:xfrm>
            <a:off x="-867175" y="210300"/>
            <a:ext cx="4722900" cy="4722900"/>
          </a:xfrm>
          <a:prstGeom prst="ellipse">
            <a:avLst/>
          </a:prstGeom>
          <a:noFill/>
          <a:ln>
            <a:noFill/>
          </a:ln>
        </p:spPr>
      </p:sp>
      <p:grpSp>
        <p:nvGrpSpPr>
          <p:cNvPr id="20" name="Google Shape;20;p3"/>
          <p:cNvGrpSpPr/>
          <p:nvPr/>
        </p:nvGrpSpPr>
        <p:grpSpPr>
          <a:xfrm>
            <a:off x="7087750" y="240264"/>
            <a:ext cx="3377750" cy="7055886"/>
            <a:chOff x="7087750" y="240264"/>
            <a:chExt cx="3377750" cy="7055886"/>
          </a:xfrm>
        </p:grpSpPr>
        <p:sp>
          <p:nvSpPr>
            <p:cNvPr id="21" name="Google Shape;21;p3"/>
            <p:cNvSpPr/>
            <p:nvPr/>
          </p:nvSpPr>
          <p:spPr>
            <a:xfrm>
              <a:off x="7341300" y="417195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7087750" y="240264"/>
              <a:ext cx="1343027" cy="202952"/>
              <a:chOff x="342900" y="4524224"/>
              <a:chExt cx="1729145" cy="261300"/>
            </a:xfrm>
          </p:grpSpPr>
          <p:sp>
            <p:nvSpPr>
              <p:cNvPr id="23" name="Google Shape;23;p3"/>
              <p:cNvSpPr/>
              <p:nvPr/>
            </p:nvSpPr>
            <p:spPr>
              <a:xfrm>
                <a:off x="342900" y="4524224"/>
                <a:ext cx="261300" cy="26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32182" y="4524224"/>
                <a:ext cx="261300" cy="26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321463" y="4524224"/>
                <a:ext cx="261300" cy="2613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810745" y="4524224"/>
                <a:ext cx="261300" cy="26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p:cSld name="BLANK_1">
    <p:spTree>
      <p:nvGrpSpPr>
        <p:cNvPr id="1" name="Shape 25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2_1">
    <p:spTree>
      <p:nvGrpSpPr>
        <p:cNvPr id="1" name="Shape 259"/>
        <p:cNvGrpSpPr/>
        <p:nvPr/>
      </p:nvGrpSpPr>
      <p:grpSpPr>
        <a:xfrm>
          <a:off x="0" y="0"/>
          <a:ext cx="0" cy="0"/>
          <a:chOff x="0" y="0"/>
          <a:chExt cx="0" cy="0"/>
        </a:xfrm>
      </p:grpSpPr>
      <p:sp>
        <p:nvSpPr>
          <p:cNvPr id="260" name="Google Shape;260;p26"/>
          <p:cNvSpPr/>
          <p:nvPr/>
        </p:nvSpPr>
        <p:spPr>
          <a:xfrm>
            <a:off x="-75" y="-10275"/>
            <a:ext cx="9144000" cy="1180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1" name="Google Shape;261;p26"/>
          <p:cNvSpPr txBox="1">
            <a:spLocks noGrp="1"/>
          </p:cNvSpPr>
          <p:nvPr>
            <p:ph type="title"/>
          </p:nvPr>
        </p:nvSpPr>
        <p:spPr>
          <a:xfrm>
            <a:off x="713225" y="539500"/>
            <a:ext cx="7717500" cy="48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Font typeface="Inter"/>
              <a:buNone/>
              <a:defRPr sz="2200" b="1"/>
            </a:lvl1pPr>
            <a:lvl2pPr lvl="1" algn="ctr" rtl="0">
              <a:spcBef>
                <a:spcPts val="0"/>
              </a:spcBef>
              <a:spcAft>
                <a:spcPts val="0"/>
              </a:spcAft>
              <a:buSzPts val="2400"/>
              <a:buFont typeface="Inter"/>
              <a:buNone/>
              <a:defRPr sz="2400" b="1">
                <a:latin typeface="Inter"/>
                <a:ea typeface="Inter"/>
                <a:cs typeface="Inter"/>
                <a:sym typeface="Inter"/>
              </a:defRPr>
            </a:lvl2pPr>
            <a:lvl3pPr lvl="2" algn="ctr" rtl="0">
              <a:spcBef>
                <a:spcPts val="0"/>
              </a:spcBef>
              <a:spcAft>
                <a:spcPts val="0"/>
              </a:spcAft>
              <a:buSzPts val="2400"/>
              <a:buFont typeface="Inter"/>
              <a:buNone/>
              <a:defRPr sz="2400" b="1">
                <a:latin typeface="Inter"/>
                <a:ea typeface="Inter"/>
                <a:cs typeface="Inter"/>
                <a:sym typeface="Inter"/>
              </a:defRPr>
            </a:lvl3pPr>
            <a:lvl4pPr lvl="3" algn="ctr" rtl="0">
              <a:spcBef>
                <a:spcPts val="0"/>
              </a:spcBef>
              <a:spcAft>
                <a:spcPts val="0"/>
              </a:spcAft>
              <a:buSzPts val="2400"/>
              <a:buFont typeface="Inter"/>
              <a:buNone/>
              <a:defRPr sz="2400" b="1">
                <a:latin typeface="Inter"/>
                <a:ea typeface="Inter"/>
                <a:cs typeface="Inter"/>
                <a:sym typeface="Inter"/>
              </a:defRPr>
            </a:lvl4pPr>
            <a:lvl5pPr lvl="4" algn="ctr" rtl="0">
              <a:spcBef>
                <a:spcPts val="0"/>
              </a:spcBef>
              <a:spcAft>
                <a:spcPts val="0"/>
              </a:spcAft>
              <a:buSzPts val="2400"/>
              <a:buFont typeface="Inter"/>
              <a:buNone/>
              <a:defRPr sz="2400" b="1">
                <a:latin typeface="Inter"/>
                <a:ea typeface="Inter"/>
                <a:cs typeface="Inter"/>
                <a:sym typeface="Inter"/>
              </a:defRPr>
            </a:lvl5pPr>
            <a:lvl6pPr lvl="5" algn="ctr" rtl="0">
              <a:spcBef>
                <a:spcPts val="0"/>
              </a:spcBef>
              <a:spcAft>
                <a:spcPts val="0"/>
              </a:spcAft>
              <a:buSzPts val="2400"/>
              <a:buFont typeface="Inter"/>
              <a:buNone/>
              <a:defRPr sz="2400" b="1">
                <a:latin typeface="Inter"/>
                <a:ea typeface="Inter"/>
                <a:cs typeface="Inter"/>
                <a:sym typeface="Inter"/>
              </a:defRPr>
            </a:lvl6pPr>
            <a:lvl7pPr lvl="6" algn="ctr" rtl="0">
              <a:spcBef>
                <a:spcPts val="0"/>
              </a:spcBef>
              <a:spcAft>
                <a:spcPts val="0"/>
              </a:spcAft>
              <a:buSzPts val="2400"/>
              <a:buFont typeface="Inter"/>
              <a:buNone/>
              <a:defRPr sz="2400" b="1">
                <a:latin typeface="Inter"/>
                <a:ea typeface="Inter"/>
                <a:cs typeface="Inter"/>
                <a:sym typeface="Inter"/>
              </a:defRPr>
            </a:lvl7pPr>
            <a:lvl8pPr lvl="7" algn="ctr" rtl="0">
              <a:spcBef>
                <a:spcPts val="0"/>
              </a:spcBef>
              <a:spcAft>
                <a:spcPts val="0"/>
              </a:spcAft>
              <a:buSzPts val="2400"/>
              <a:buFont typeface="Inter"/>
              <a:buNone/>
              <a:defRPr sz="2400" b="1">
                <a:latin typeface="Inter"/>
                <a:ea typeface="Inter"/>
                <a:cs typeface="Inter"/>
                <a:sym typeface="Inter"/>
              </a:defRPr>
            </a:lvl8pPr>
            <a:lvl9pPr lvl="8" algn="ctr" rtl="0">
              <a:spcBef>
                <a:spcPts val="0"/>
              </a:spcBef>
              <a:spcAft>
                <a:spcPts val="0"/>
              </a:spcAft>
              <a:buSzPts val="2400"/>
              <a:buFont typeface="Inter"/>
              <a:buNone/>
              <a:defRPr sz="2400" b="1">
                <a:latin typeface="Inter"/>
                <a:ea typeface="Inter"/>
                <a:cs typeface="Inter"/>
                <a:sym typeface="Inte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CUSTOM_2_1_1">
    <p:spTree>
      <p:nvGrpSpPr>
        <p:cNvPr id="1" name="Shape 262"/>
        <p:cNvGrpSpPr/>
        <p:nvPr/>
      </p:nvGrpSpPr>
      <p:grpSpPr>
        <a:xfrm>
          <a:off x="0" y="0"/>
          <a:ext cx="0" cy="0"/>
          <a:chOff x="0" y="0"/>
          <a:chExt cx="0" cy="0"/>
        </a:xfrm>
      </p:grpSpPr>
      <p:sp>
        <p:nvSpPr>
          <p:cNvPr id="263" name="Google Shape;263;p27"/>
          <p:cNvSpPr/>
          <p:nvPr/>
        </p:nvSpPr>
        <p:spPr>
          <a:xfrm>
            <a:off x="-75" y="-10275"/>
            <a:ext cx="9144000" cy="1180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4" name="Google Shape;264;p27"/>
          <p:cNvSpPr txBox="1">
            <a:spLocks noGrp="1"/>
          </p:cNvSpPr>
          <p:nvPr>
            <p:ph type="title"/>
          </p:nvPr>
        </p:nvSpPr>
        <p:spPr>
          <a:xfrm>
            <a:off x="728527" y="539500"/>
            <a:ext cx="3347700" cy="48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Font typeface="Inter"/>
              <a:buNone/>
              <a:defRPr sz="2200" b="1">
                <a:latin typeface="Inter"/>
                <a:ea typeface="Inter"/>
                <a:cs typeface="Inter"/>
                <a:sym typeface="Inter"/>
              </a:defRPr>
            </a:lvl1pPr>
            <a:lvl2pPr lvl="1" algn="ctr" rtl="0">
              <a:spcBef>
                <a:spcPts val="0"/>
              </a:spcBef>
              <a:spcAft>
                <a:spcPts val="0"/>
              </a:spcAft>
              <a:buSzPts val="2400"/>
              <a:buFont typeface="Inter"/>
              <a:buNone/>
              <a:defRPr sz="2400" b="1">
                <a:latin typeface="Inter"/>
                <a:ea typeface="Inter"/>
                <a:cs typeface="Inter"/>
                <a:sym typeface="Inter"/>
              </a:defRPr>
            </a:lvl2pPr>
            <a:lvl3pPr lvl="2" algn="ctr" rtl="0">
              <a:spcBef>
                <a:spcPts val="0"/>
              </a:spcBef>
              <a:spcAft>
                <a:spcPts val="0"/>
              </a:spcAft>
              <a:buSzPts val="2400"/>
              <a:buFont typeface="Inter"/>
              <a:buNone/>
              <a:defRPr sz="2400" b="1">
                <a:latin typeface="Inter"/>
                <a:ea typeface="Inter"/>
                <a:cs typeface="Inter"/>
                <a:sym typeface="Inter"/>
              </a:defRPr>
            </a:lvl3pPr>
            <a:lvl4pPr lvl="3" algn="ctr" rtl="0">
              <a:spcBef>
                <a:spcPts val="0"/>
              </a:spcBef>
              <a:spcAft>
                <a:spcPts val="0"/>
              </a:spcAft>
              <a:buSzPts val="2400"/>
              <a:buFont typeface="Inter"/>
              <a:buNone/>
              <a:defRPr sz="2400" b="1">
                <a:latin typeface="Inter"/>
                <a:ea typeface="Inter"/>
                <a:cs typeface="Inter"/>
                <a:sym typeface="Inter"/>
              </a:defRPr>
            </a:lvl4pPr>
            <a:lvl5pPr lvl="4" algn="ctr" rtl="0">
              <a:spcBef>
                <a:spcPts val="0"/>
              </a:spcBef>
              <a:spcAft>
                <a:spcPts val="0"/>
              </a:spcAft>
              <a:buSzPts val="2400"/>
              <a:buFont typeface="Inter"/>
              <a:buNone/>
              <a:defRPr sz="2400" b="1">
                <a:latin typeface="Inter"/>
                <a:ea typeface="Inter"/>
                <a:cs typeface="Inter"/>
                <a:sym typeface="Inter"/>
              </a:defRPr>
            </a:lvl5pPr>
            <a:lvl6pPr lvl="5" algn="ctr" rtl="0">
              <a:spcBef>
                <a:spcPts val="0"/>
              </a:spcBef>
              <a:spcAft>
                <a:spcPts val="0"/>
              </a:spcAft>
              <a:buSzPts val="2400"/>
              <a:buFont typeface="Inter"/>
              <a:buNone/>
              <a:defRPr sz="2400" b="1">
                <a:latin typeface="Inter"/>
                <a:ea typeface="Inter"/>
                <a:cs typeface="Inter"/>
                <a:sym typeface="Inter"/>
              </a:defRPr>
            </a:lvl6pPr>
            <a:lvl7pPr lvl="6" algn="ctr" rtl="0">
              <a:spcBef>
                <a:spcPts val="0"/>
              </a:spcBef>
              <a:spcAft>
                <a:spcPts val="0"/>
              </a:spcAft>
              <a:buSzPts val="2400"/>
              <a:buFont typeface="Inter"/>
              <a:buNone/>
              <a:defRPr sz="2400" b="1">
                <a:latin typeface="Inter"/>
                <a:ea typeface="Inter"/>
                <a:cs typeface="Inter"/>
                <a:sym typeface="Inter"/>
              </a:defRPr>
            </a:lvl7pPr>
            <a:lvl8pPr lvl="7" algn="ctr" rtl="0">
              <a:spcBef>
                <a:spcPts val="0"/>
              </a:spcBef>
              <a:spcAft>
                <a:spcPts val="0"/>
              </a:spcAft>
              <a:buSzPts val="2400"/>
              <a:buFont typeface="Inter"/>
              <a:buNone/>
              <a:defRPr sz="2400" b="1">
                <a:latin typeface="Inter"/>
                <a:ea typeface="Inter"/>
                <a:cs typeface="Inter"/>
                <a:sym typeface="Inter"/>
              </a:defRPr>
            </a:lvl8pPr>
            <a:lvl9pPr lvl="8" algn="ctr" rtl="0">
              <a:spcBef>
                <a:spcPts val="0"/>
              </a:spcBef>
              <a:spcAft>
                <a:spcPts val="0"/>
              </a:spcAft>
              <a:buSzPts val="2400"/>
              <a:buFont typeface="Inter"/>
              <a:buNone/>
              <a:defRPr sz="2400" b="1">
                <a:latin typeface="Inter"/>
                <a:ea typeface="Inter"/>
                <a:cs typeface="Inter"/>
                <a:sym typeface="Inter"/>
              </a:defRPr>
            </a:lvl9pPr>
          </a:lstStyle>
          <a:p>
            <a:endParaRPr/>
          </a:p>
        </p:txBody>
      </p:sp>
      <p:sp>
        <p:nvSpPr>
          <p:cNvPr id="265" name="Google Shape;265;p27"/>
          <p:cNvSpPr txBox="1">
            <a:spLocks noGrp="1"/>
          </p:cNvSpPr>
          <p:nvPr>
            <p:ph type="title" idx="2"/>
          </p:nvPr>
        </p:nvSpPr>
        <p:spPr>
          <a:xfrm>
            <a:off x="4977550" y="539500"/>
            <a:ext cx="3458400" cy="48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Font typeface="Inter"/>
              <a:buNone/>
              <a:defRPr sz="2200" b="1">
                <a:latin typeface="Inter"/>
                <a:ea typeface="Inter"/>
                <a:cs typeface="Inter"/>
                <a:sym typeface="Inter"/>
              </a:defRPr>
            </a:lvl1pPr>
            <a:lvl2pPr lvl="1" algn="ctr" rtl="0">
              <a:spcBef>
                <a:spcPts val="0"/>
              </a:spcBef>
              <a:spcAft>
                <a:spcPts val="0"/>
              </a:spcAft>
              <a:buSzPts val="2400"/>
              <a:buFont typeface="Inter"/>
              <a:buNone/>
              <a:defRPr sz="2400" b="1">
                <a:latin typeface="Inter"/>
                <a:ea typeface="Inter"/>
                <a:cs typeface="Inter"/>
                <a:sym typeface="Inter"/>
              </a:defRPr>
            </a:lvl2pPr>
            <a:lvl3pPr lvl="2" algn="ctr" rtl="0">
              <a:spcBef>
                <a:spcPts val="0"/>
              </a:spcBef>
              <a:spcAft>
                <a:spcPts val="0"/>
              </a:spcAft>
              <a:buSzPts val="2400"/>
              <a:buFont typeface="Inter"/>
              <a:buNone/>
              <a:defRPr sz="2400" b="1">
                <a:latin typeface="Inter"/>
                <a:ea typeface="Inter"/>
                <a:cs typeface="Inter"/>
                <a:sym typeface="Inter"/>
              </a:defRPr>
            </a:lvl3pPr>
            <a:lvl4pPr lvl="3" algn="ctr" rtl="0">
              <a:spcBef>
                <a:spcPts val="0"/>
              </a:spcBef>
              <a:spcAft>
                <a:spcPts val="0"/>
              </a:spcAft>
              <a:buSzPts val="2400"/>
              <a:buFont typeface="Inter"/>
              <a:buNone/>
              <a:defRPr sz="2400" b="1">
                <a:latin typeface="Inter"/>
                <a:ea typeface="Inter"/>
                <a:cs typeface="Inter"/>
                <a:sym typeface="Inter"/>
              </a:defRPr>
            </a:lvl4pPr>
            <a:lvl5pPr lvl="4" algn="ctr" rtl="0">
              <a:spcBef>
                <a:spcPts val="0"/>
              </a:spcBef>
              <a:spcAft>
                <a:spcPts val="0"/>
              </a:spcAft>
              <a:buSzPts val="2400"/>
              <a:buFont typeface="Inter"/>
              <a:buNone/>
              <a:defRPr sz="2400" b="1">
                <a:latin typeface="Inter"/>
                <a:ea typeface="Inter"/>
                <a:cs typeface="Inter"/>
                <a:sym typeface="Inter"/>
              </a:defRPr>
            </a:lvl5pPr>
            <a:lvl6pPr lvl="5" algn="ctr" rtl="0">
              <a:spcBef>
                <a:spcPts val="0"/>
              </a:spcBef>
              <a:spcAft>
                <a:spcPts val="0"/>
              </a:spcAft>
              <a:buSzPts val="2400"/>
              <a:buFont typeface="Inter"/>
              <a:buNone/>
              <a:defRPr sz="2400" b="1">
                <a:latin typeface="Inter"/>
                <a:ea typeface="Inter"/>
                <a:cs typeface="Inter"/>
                <a:sym typeface="Inter"/>
              </a:defRPr>
            </a:lvl6pPr>
            <a:lvl7pPr lvl="6" algn="ctr" rtl="0">
              <a:spcBef>
                <a:spcPts val="0"/>
              </a:spcBef>
              <a:spcAft>
                <a:spcPts val="0"/>
              </a:spcAft>
              <a:buSzPts val="2400"/>
              <a:buFont typeface="Inter"/>
              <a:buNone/>
              <a:defRPr sz="2400" b="1">
                <a:latin typeface="Inter"/>
                <a:ea typeface="Inter"/>
                <a:cs typeface="Inter"/>
                <a:sym typeface="Inter"/>
              </a:defRPr>
            </a:lvl7pPr>
            <a:lvl8pPr lvl="7" algn="ctr" rtl="0">
              <a:spcBef>
                <a:spcPts val="0"/>
              </a:spcBef>
              <a:spcAft>
                <a:spcPts val="0"/>
              </a:spcAft>
              <a:buSzPts val="2400"/>
              <a:buFont typeface="Inter"/>
              <a:buNone/>
              <a:defRPr sz="2400" b="1">
                <a:latin typeface="Inter"/>
                <a:ea typeface="Inter"/>
                <a:cs typeface="Inter"/>
                <a:sym typeface="Inter"/>
              </a:defRPr>
            </a:lvl8pPr>
            <a:lvl9pPr lvl="8" algn="ctr" rtl="0">
              <a:spcBef>
                <a:spcPts val="0"/>
              </a:spcBef>
              <a:spcAft>
                <a:spcPts val="0"/>
              </a:spcAft>
              <a:buSzPts val="2400"/>
              <a:buFont typeface="Inter"/>
              <a:buNone/>
              <a:defRPr sz="2400" b="1">
                <a:latin typeface="Inter"/>
                <a:ea typeface="Inter"/>
                <a:cs typeface="Inter"/>
                <a:sym typeface="Int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5782411" y="2187824"/>
            <a:ext cx="25056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 name="Google Shape;41;p5"/>
          <p:cNvSpPr txBox="1">
            <a:spLocks noGrp="1"/>
          </p:cNvSpPr>
          <p:nvPr>
            <p:ph type="subTitle" idx="2"/>
          </p:nvPr>
        </p:nvSpPr>
        <p:spPr>
          <a:xfrm>
            <a:off x="1793488" y="2187824"/>
            <a:ext cx="25056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3"/>
          </p:nvPr>
        </p:nvSpPr>
        <p:spPr>
          <a:xfrm>
            <a:off x="1793488" y="1762129"/>
            <a:ext cx="2505600" cy="42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sp>
        <p:nvSpPr>
          <p:cNvPr id="43" name="Google Shape;43;p5"/>
          <p:cNvSpPr txBox="1">
            <a:spLocks noGrp="1"/>
          </p:cNvSpPr>
          <p:nvPr>
            <p:ph type="subTitle" idx="4"/>
          </p:nvPr>
        </p:nvSpPr>
        <p:spPr>
          <a:xfrm>
            <a:off x="5782413" y="1762129"/>
            <a:ext cx="2505600" cy="42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Urbanist"/>
              <a:buNone/>
              <a:defRPr sz="1900">
                <a:solidFill>
                  <a:schemeClr val="dk1"/>
                </a:solidFill>
                <a:latin typeface="Urbanist ExtraBold"/>
                <a:ea typeface="Urbanist ExtraBold"/>
                <a:cs typeface="Urbanist ExtraBold"/>
                <a:sym typeface="Urbanist ExtraBold"/>
              </a:defRPr>
            </a:lvl1pPr>
            <a:lvl2pPr lvl="1" algn="ctr" rtl="0">
              <a:lnSpc>
                <a:spcPct val="100000"/>
              </a:lnSpc>
              <a:spcBef>
                <a:spcPts val="0"/>
              </a:spcBef>
              <a:spcAft>
                <a:spcPts val="0"/>
              </a:spcAft>
              <a:buSzPts val="2400"/>
              <a:buFont typeface="Urbanist"/>
              <a:buNone/>
              <a:defRPr sz="2400" b="1">
                <a:latin typeface="Urbanist"/>
                <a:ea typeface="Urbanist"/>
                <a:cs typeface="Urbanist"/>
                <a:sym typeface="Urbanist"/>
              </a:defRPr>
            </a:lvl2pPr>
            <a:lvl3pPr lvl="2" algn="ctr" rtl="0">
              <a:lnSpc>
                <a:spcPct val="100000"/>
              </a:lnSpc>
              <a:spcBef>
                <a:spcPts val="0"/>
              </a:spcBef>
              <a:spcAft>
                <a:spcPts val="0"/>
              </a:spcAft>
              <a:buSzPts val="2400"/>
              <a:buFont typeface="Urbanist"/>
              <a:buNone/>
              <a:defRPr sz="2400" b="1">
                <a:latin typeface="Urbanist"/>
                <a:ea typeface="Urbanist"/>
                <a:cs typeface="Urbanist"/>
                <a:sym typeface="Urbanist"/>
              </a:defRPr>
            </a:lvl3pPr>
            <a:lvl4pPr lvl="3" algn="ctr" rtl="0">
              <a:lnSpc>
                <a:spcPct val="100000"/>
              </a:lnSpc>
              <a:spcBef>
                <a:spcPts val="0"/>
              </a:spcBef>
              <a:spcAft>
                <a:spcPts val="0"/>
              </a:spcAft>
              <a:buSzPts val="2400"/>
              <a:buFont typeface="Urbanist"/>
              <a:buNone/>
              <a:defRPr sz="2400" b="1">
                <a:latin typeface="Urbanist"/>
                <a:ea typeface="Urbanist"/>
                <a:cs typeface="Urbanist"/>
                <a:sym typeface="Urbanist"/>
              </a:defRPr>
            </a:lvl4pPr>
            <a:lvl5pPr lvl="4" algn="ctr" rtl="0">
              <a:lnSpc>
                <a:spcPct val="100000"/>
              </a:lnSpc>
              <a:spcBef>
                <a:spcPts val="0"/>
              </a:spcBef>
              <a:spcAft>
                <a:spcPts val="0"/>
              </a:spcAft>
              <a:buSzPts val="2400"/>
              <a:buFont typeface="Urbanist"/>
              <a:buNone/>
              <a:defRPr sz="2400" b="1">
                <a:latin typeface="Urbanist"/>
                <a:ea typeface="Urbanist"/>
                <a:cs typeface="Urbanist"/>
                <a:sym typeface="Urbanist"/>
              </a:defRPr>
            </a:lvl5pPr>
            <a:lvl6pPr lvl="5" algn="ctr" rtl="0">
              <a:lnSpc>
                <a:spcPct val="100000"/>
              </a:lnSpc>
              <a:spcBef>
                <a:spcPts val="0"/>
              </a:spcBef>
              <a:spcAft>
                <a:spcPts val="0"/>
              </a:spcAft>
              <a:buSzPts val="2400"/>
              <a:buFont typeface="Urbanist"/>
              <a:buNone/>
              <a:defRPr sz="2400" b="1">
                <a:latin typeface="Urbanist"/>
                <a:ea typeface="Urbanist"/>
                <a:cs typeface="Urbanist"/>
                <a:sym typeface="Urbanist"/>
              </a:defRPr>
            </a:lvl6pPr>
            <a:lvl7pPr lvl="6" algn="ctr" rtl="0">
              <a:lnSpc>
                <a:spcPct val="100000"/>
              </a:lnSpc>
              <a:spcBef>
                <a:spcPts val="0"/>
              </a:spcBef>
              <a:spcAft>
                <a:spcPts val="0"/>
              </a:spcAft>
              <a:buSzPts val="2400"/>
              <a:buFont typeface="Urbanist"/>
              <a:buNone/>
              <a:defRPr sz="2400" b="1">
                <a:latin typeface="Urbanist"/>
                <a:ea typeface="Urbanist"/>
                <a:cs typeface="Urbanist"/>
                <a:sym typeface="Urbanist"/>
              </a:defRPr>
            </a:lvl7pPr>
            <a:lvl8pPr lvl="7" algn="ctr" rtl="0">
              <a:lnSpc>
                <a:spcPct val="100000"/>
              </a:lnSpc>
              <a:spcBef>
                <a:spcPts val="0"/>
              </a:spcBef>
              <a:spcAft>
                <a:spcPts val="0"/>
              </a:spcAft>
              <a:buSzPts val="2400"/>
              <a:buFont typeface="Urbanist"/>
              <a:buNone/>
              <a:defRPr sz="2400" b="1">
                <a:latin typeface="Urbanist"/>
                <a:ea typeface="Urbanist"/>
                <a:cs typeface="Urbanist"/>
                <a:sym typeface="Urbanist"/>
              </a:defRPr>
            </a:lvl8pPr>
            <a:lvl9pPr lvl="8" algn="ctr" rtl="0">
              <a:lnSpc>
                <a:spcPct val="100000"/>
              </a:lnSpc>
              <a:spcBef>
                <a:spcPts val="0"/>
              </a:spcBef>
              <a:spcAft>
                <a:spcPts val="0"/>
              </a:spcAft>
              <a:buSzPts val="2400"/>
              <a:buFont typeface="Urbanist"/>
              <a:buNone/>
              <a:defRPr sz="2400" b="1">
                <a:latin typeface="Urbanist"/>
                <a:ea typeface="Urbanist"/>
                <a:cs typeface="Urbanist"/>
                <a:sym typeface="Urbanist"/>
              </a:defRPr>
            </a:lvl9pPr>
          </a:lstStyle>
          <a:p>
            <a:endParaRPr/>
          </a:p>
        </p:txBody>
      </p:sp>
      <p:grpSp>
        <p:nvGrpSpPr>
          <p:cNvPr id="44" name="Google Shape;44;p5"/>
          <p:cNvGrpSpPr/>
          <p:nvPr/>
        </p:nvGrpSpPr>
        <p:grpSpPr>
          <a:xfrm>
            <a:off x="-2944100" y="-1178700"/>
            <a:ext cx="14600225" cy="8084250"/>
            <a:chOff x="-2944100" y="-1178700"/>
            <a:chExt cx="14600225" cy="8084250"/>
          </a:xfrm>
        </p:grpSpPr>
        <p:sp>
          <p:nvSpPr>
            <p:cNvPr id="45" name="Google Shape;45;p5"/>
            <p:cNvSpPr/>
            <p:nvPr/>
          </p:nvSpPr>
          <p:spPr>
            <a:xfrm>
              <a:off x="8531925" y="-1178700"/>
              <a:ext cx="3124200" cy="312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7087750" y="4700297"/>
              <a:ext cx="1343027" cy="202952"/>
              <a:chOff x="342900" y="4772176"/>
              <a:chExt cx="1729145" cy="261300"/>
            </a:xfrm>
          </p:grpSpPr>
          <p:sp>
            <p:nvSpPr>
              <p:cNvPr id="47" name="Google Shape;47;p5"/>
              <p:cNvSpPr/>
              <p:nvPr/>
            </p:nvSpPr>
            <p:spPr>
              <a:xfrm>
                <a:off x="342900"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32182"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321463" y="4772176"/>
                <a:ext cx="261300" cy="2613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810745" y="4772176"/>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5"/>
            <p:cNvSpPr/>
            <p:nvPr/>
          </p:nvSpPr>
          <p:spPr>
            <a:xfrm>
              <a:off x="-2944100" y="3257850"/>
              <a:ext cx="3647700" cy="3647700"/>
            </a:xfrm>
            <a:prstGeom prst="donut">
              <a:avLst>
                <a:gd name="adj" fmla="val 1103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 name="Google Shape;54;p6"/>
          <p:cNvGrpSpPr/>
          <p:nvPr/>
        </p:nvGrpSpPr>
        <p:grpSpPr>
          <a:xfrm>
            <a:off x="-2450400" y="-1022600"/>
            <a:ext cx="14528875" cy="8080550"/>
            <a:chOff x="-2450400" y="-1022600"/>
            <a:chExt cx="14528875" cy="8080550"/>
          </a:xfrm>
        </p:grpSpPr>
        <p:grpSp>
          <p:nvGrpSpPr>
            <p:cNvPr id="55" name="Google Shape;55;p6"/>
            <p:cNvGrpSpPr/>
            <p:nvPr/>
          </p:nvGrpSpPr>
          <p:grpSpPr>
            <a:xfrm>
              <a:off x="7087750" y="195731"/>
              <a:ext cx="1343027" cy="202952"/>
              <a:chOff x="342900" y="4466889"/>
              <a:chExt cx="1729145" cy="261300"/>
            </a:xfrm>
          </p:grpSpPr>
          <p:sp>
            <p:nvSpPr>
              <p:cNvPr id="56" name="Google Shape;56;p6"/>
              <p:cNvSpPr/>
              <p:nvPr/>
            </p:nvSpPr>
            <p:spPr>
              <a:xfrm>
                <a:off x="342900" y="4466889"/>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832182" y="4466889"/>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1321463" y="4466889"/>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1810745" y="4466889"/>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p:nvPr/>
          </p:nvSpPr>
          <p:spPr>
            <a:xfrm>
              <a:off x="-2450400" y="-102260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430775" y="3410250"/>
              <a:ext cx="3647700" cy="3647700"/>
            </a:xfrm>
            <a:prstGeom prst="donut">
              <a:avLst>
                <a:gd name="adj" fmla="val 1103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713225" y="783158"/>
            <a:ext cx="3874200" cy="1059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 name="Google Shape;64;p7"/>
          <p:cNvSpPr>
            <a:spLocks noGrp="1"/>
          </p:cNvSpPr>
          <p:nvPr>
            <p:ph type="pic" idx="2"/>
          </p:nvPr>
        </p:nvSpPr>
        <p:spPr>
          <a:xfrm>
            <a:off x="5044825" y="210300"/>
            <a:ext cx="4722900" cy="4722900"/>
          </a:xfrm>
          <a:prstGeom prst="ellipse">
            <a:avLst/>
          </a:prstGeom>
          <a:noFill/>
          <a:ln>
            <a:noFill/>
          </a:ln>
        </p:spPr>
      </p:sp>
      <p:grpSp>
        <p:nvGrpSpPr>
          <p:cNvPr id="65" name="Google Shape;65;p7"/>
          <p:cNvGrpSpPr/>
          <p:nvPr/>
        </p:nvGrpSpPr>
        <p:grpSpPr>
          <a:xfrm>
            <a:off x="-364425" y="-2614200"/>
            <a:ext cx="3124200" cy="7517449"/>
            <a:chOff x="-364425" y="-2614200"/>
            <a:chExt cx="3124200" cy="7517449"/>
          </a:xfrm>
        </p:grpSpPr>
        <p:sp>
          <p:nvSpPr>
            <p:cNvPr id="66" name="Google Shape;66;p7"/>
            <p:cNvSpPr/>
            <p:nvPr/>
          </p:nvSpPr>
          <p:spPr>
            <a:xfrm>
              <a:off x="-364425" y="-261420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7"/>
            <p:cNvGrpSpPr/>
            <p:nvPr/>
          </p:nvGrpSpPr>
          <p:grpSpPr>
            <a:xfrm>
              <a:off x="713225" y="4700297"/>
              <a:ext cx="1343027" cy="202952"/>
              <a:chOff x="342900" y="4772176"/>
              <a:chExt cx="1729145" cy="261300"/>
            </a:xfrm>
          </p:grpSpPr>
          <p:sp>
            <p:nvSpPr>
              <p:cNvPr id="68" name="Google Shape;68;p7"/>
              <p:cNvSpPr/>
              <p:nvPr/>
            </p:nvSpPr>
            <p:spPr>
              <a:xfrm>
                <a:off x="342900"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832182"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1321463" y="4772176"/>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1810745"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 name="Google Shape;72;p7"/>
          <p:cNvSpPr txBox="1">
            <a:spLocks noGrp="1"/>
          </p:cNvSpPr>
          <p:nvPr>
            <p:ph type="body" idx="1"/>
          </p:nvPr>
        </p:nvSpPr>
        <p:spPr>
          <a:xfrm>
            <a:off x="713225" y="1816100"/>
            <a:ext cx="3874200" cy="2336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5" name="Google Shape;75;p8"/>
          <p:cNvGrpSpPr/>
          <p:nvPr/>
        </p:nvGrpSpPr>
        <p:grpSpPr>
          <a:xfrm>
            <a:off x="-2887225" y="-571500"/>
            <a:ext cx="14343325" cy="5987425"/>
            <a:chOff x="-2887225" y="-571500"/>
            <a:chExt cx="14343325" cy="5987425"/>
          </a:xfrm>
        </p:grpSpPr>
        <p:grpSp>
          <p:nvGrpSpPr>
            <p:cNvPr id="76" name="Google Shape;76;p8"/>
            <p:cNvGrpSpPr/>
            <p:nvPr/>
          </p:nvGrpSpPr>
          <p:grpSpPr>
            <a:xfrm>
              <a:off x="7087750" y="4700297"/>
              <a:ext cx="1343027" cy="202952"/>
              <a:chOff x="342900" y="4772176"/>
              <a:chExt cx="1729145" cy="261300"/>
            </a:xfrm>
          </p:grpSpPr>
          <p:sp>
            <p:nvSpPr>
              <p:cNvPr id="77" name="Google Shape;77;p8"/>
              <p:cNvSpPr/>
              <p:nvPr/>
            </p:nvSpPr>
            <p:spPr>
              <a:xfrm>
                <a:off x="342900"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832182"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1321463" y="4772176"/>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1810745"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8"/>
            <p:cNvSpPr/>
            <p:nvPr/>
          </p:nvSpPr>
          <p:spPr>
            <a:xfrm>
              <a:off x="-2887225" y="1768225"/>
              <a:ext cx="3647700" cy="3647700"/>
            </a:xfrm>
            <a:prstGeom prst="donut">
              <a:avLst>
                <a:gd name="adj" fmla="val 1713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8331900" y="-57150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grpSp>
        <p:nvGrpSpPr>
          <p:cNvPr id="84" name="Google Shape;84;p9"/>
          <p:cNvGrpSpPr/>
          <p:nvPr/>
        </p:nvGrpSpPr>
        <p:grpSpPr>
          <a:xfrm>
            <a:off x="-391675" y="-2927600"/>
            <a:ext cx="9888100" cy="10490450"/>
            <a:chOff x="-391675" y="-2927600"/>
            <a:chExt cx="9888100" cy="10490450"/>
          </a:xfrm>
        </p:grpSpPr>
        <p:grpSp>
          <p:nvGrpSpPr>
            <p:cNvPr id="85" name="Google Shape;85;p9"/>
            <p:cNvGrpSpPr/>
            <p:nvPr/>
          </p:nvGrpSpPr>
          <p:grpSpPr>
            <a:xfrm>
              <a:off x="713225" y="4700297"/>
              <a:ext cx="1343027" cy="202952"/>
              <a:chOff x="342900" y="4772176"/>
              <a:chExt cx="1729145" cy="261300"/>
            </a:xfrm>
          </p:grpSpPr>
          <p:sp>
            <p:nvSpPr>
              <p:cNvPr id="86" name="Google Shape;86;p9"/>
              <p:cNvSpPr/>
              <p:nvPr/>
            </p:nvSpPr>
            <p:spPr>
              <a:xfrm>
                <a:off x="342900"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832182"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1321463" y="4772176"/>
                <a:ext cx="261300" cy="2613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1810745" y="4772176"/>
                <a:ext cx="261300" cy="26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
            <p:cNvSpPr/>
            <p:nvPr/>
          </p:nvSpPr>
          <p:spPr>
            <a:xfrm>
              <a:off x="-391675" y="-2927600"/>
              <a:ext cx="3647700" cy="3647700"/>
            </a:xfrm>
            <a:prstGeom prst="donut">
              <a:avLst>
                <a:gd name="adj" fmla="val 1713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6372225" y="443865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3" name="Google Shape;93;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11"/>
          <p:cNvSpPr txBox="1">
            <a:spLocks noGrp="1"/>
          </p:cNvSpPr>
          <p:nvPr>
            <p:ph type="title" hasCustomPrompt="1"/>
          </p:nvPr>
        </p:nvSpPr>
        <p:spPr>
          <a:xfrm>
            <a:off x="1487550" y="1894050"/>
            <a:ext cx="6168900" cy="956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8" name="Google Shape;98;p11"/>
          <p:cNvSpPr txBox="1">
            <a:spLocks noGrp="1"/>
          </p:cNvSpPr>
          <p:nvPr>
            <p:ph type="subTitle" idx="1"/>
          </p:nvPr>
        </p:nvSpPr>
        <p:spPr>
          <a:xfrm>
            <a:off x="1487550" y="2850150"/>
            <a:ext cx="6168900" cy="39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9" name="Google Shape;99;p11"/>
          <p:cNvGrpSpPr/>
          <p:nvPr/>
        </p:nvGrpSpPr>
        <p:grpSpPr>
          <a:xfrm>
            <a:off x="713225" y="4700297"/>
            <a:ext cx="1343027" cy="202952"/>
            <a:chOff x="342900" y="4648200"/>
            <a:chExt cx="1729145" cy="261300"/>
          </a:xfrm>
        </p:grpSpPr>
        <p:sp>
          <p:nvSpPr>
            <p:cNvPr id="100" name="Google Shape;100;p11"/>
            <p:cNvSpPr/>
            <p:nvPr/>
          </p:nvSpPr>
          <p:spPr>
            <a:xfrm>
              <a:off x="342900" y="4648200"/>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832182" y="4648200"/>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1321463" y="4648200"/>
              <a:ext cx="261300" cy="261300"/>
            </a:xfrm>
            <a:prstGeom prst="ellipse">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1810745" y="4648200"/>
              <a:ext cx="261300" cy="261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1pPr>
            <a:lvl2pPr lvl="1"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2pPr>
            <a:lvl3pPr lvl="2"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3pPr>
            <a:lvl4pPr lvl="3"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4pPr>
            <a:lvl5pPr lvl="4"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5pPr>
            <a:lvl6pPr lvl="5"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6pPr>
            <a:lvl7pPr lvl="6"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7pPr>
            <a:lvl8pPr lvl="7"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8pPr>
            <a:lvl9pPr lvl="8" rtl="0">
              <a:spcBef>
                <a:spcPts val="0"/>
              </a:spcBef>
              <a:spcAft>
                <a:spcPts val="0"/>
              </a:spcAft>
              <a:buClr>
                <a:schemeClr val="dk1"/>
              </a:buClr>
              <a:buSzPts val="3000"/>
              <a:buFont typeface="Urbanist ExtraBold"/>
              <a:buNone/>
              <a:defRPr sz="3000">
                <a:solidFill>
                  <a:schemeClr val="dk1"/>
                </a:solidFill>
                <a:latin typeface="Urbanist ExtraBold"/>
                <a:ea typeface="Urbanist ExtraBold"/>
                <a:cs typeface="Urbanist ExtraBold"/>
                <a:sym typeface="Urbanist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6" r:id="rId16"/>
    <p:sldLayoutId id="2147483668" r:id="rId17"/>
    <p:sldLayoutId id="2147483669" r:id="rId18"/>
    <p:sldLayoutId id="2147483670" r:id="rId19"/>
    <p:sldLayoutId id="2147483671" r:id="rId20"/>
    <p:sldLayoutId id="2147483672" r:id="rId21"/>
    <p:sldLayoutId id="214748367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3" name="Google Shape;283;p32"/>
          <p:cNvSpPr/>
          <p:nvPr/>
        </p:nvSpPr>
        <p:spPr>
          <a:xfrm>
            <a:off x="-1813350" y="-1552275"/>
            <a:ext cx="3647700" cy="3647700"/>
          </a:xfrm>
          <a:prstGeom prst="donut">
            <a:avLst>
              <a:gd name="adj" fmla="val 1713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32"/>
          <p:cNvGrpSpPr/>
          <p:nvPr/>
        </p:nvGrpSpPr>
        <p:grpSpPr>
          <a:xfrm>
            <a:off x="7065075" y="3425248"/>
            <a:ext cx="3124200" cy="3642302"/>
            <a:chOff x="7065075" y="3425248"/>
            <a:chExt cx="3124200" cy="3642302"/>
          </a:xfrm>
        </p:grpSpPr>
        <p:sp>
          <p:nvSpPr>
            <p:cNvPr id="285" name="Google Shape;285;p32"/>
            <p:cNvSpPr/>
            <p:nvPr/>
          </p:nvSpPr>
          <p:spPr>
            <a:xfrm>
              <a:off x="7065075" y="3943350"/>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2"/>
            <p:cNvGrpSpPr/>
            <p:nvPr/>
          </p:nvGrpSpPr>
          <p:grpSpPr>
            <a:xfrm>
              <a:off x="7567685" y="3425248"/>
              <a:ext cx="971227" cy="896620"/>
              <a:chOff x="3930600" y="3833000"/>
              <a:chExt cx="769350" cy="710250"/>
            </a:xfrm>
          </p:grpSpPr>
          <p:sp>
            <p:nvSpPr>
              <p:cNvPr id="287" name="Google Shape;287;p32"/>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783363" y="268756"/>
            <a:ext cx="7249734" cy="587853"/>
          </a:xfrm>
          <a:prstGeom prst="rect">
            <a:avLst/>
          </a:prstGeom>
        </p:spPr>
        <p:txBody>
          <a:bodyPr wrap="square">
            <a:spAutoFit/>
          </a:bodyPr>
          <a:lstStyle/>
          <a:p>
            <a:pPr algn="r" rtl="1">
              <a:lnSpc>
                <a:spcPct val="115000"/>
              </a:lnSpc>
              <a:spcAft>
                <a:spcPts val="1000"/>
              </a:spcAft>
            </a:pPr>
            <a:r>
              <a:rPr lang="ar-DZ" b="1" dirty="0">
                <a:ln w="0"/>
                <a:solidFill>
                  <a:schemeClr val="accent1"/>
                </a:solidFill>
                <a:latin typeface="Calibri" panose="020F0502020204030204" pitchFamily="34" charset="0"/>
                <a:ea typeface="Malgun Gothic" panose="020B0503020000020004" pitchFamily="34" charset="-127"/>
                <a:cs typeface="Traditional Arabic" panose="02020603050405020304" pitchFamily="18" charset="-78"/>
              </a:rPr>
              <a:t>الملتقى الوطني الحضوري/ عن بعد الموسوم بـ : "إستراتيجية تطوير وتعزيز الحوكمة المالية في المؤسسات الإقتصادية"، يوم 05 ديسمبر 2024، من تنظيم جامعة غرداية الجزائر.</a:t>
            </a:r>
            <a:endParaRPr lang="fr-FR" sz="1100" b="1" dirty="0">
              <a:ln w="0"/>
              <a:solidFill>
                <a:schemeClr val="accent1"/>
              </a:solidFill>
              <a:latin typeface="Calibri" panose="020F0502020204030204" pitchFamily="34" charset="0"/>
              <a:ea typeface="Malgun Gothic" panose="020B0503020000020004" pitchFamily="34" charset="-127"/>
              <a:cs typeface="Arial" panose="020B0604020202020204" pitchFamily="34" charset="0"/>
            </a:endParaRPr>
          </a:p>
        </p:txBody>
      </p:sp>
      <p:sp>
        <p:nvSpPr>
          <p:cNvPr id="5" name="Rectangle 4"/>
          <p:cNvSpPr/>
          <p:nvPr/>
        </p:nvSpPr>
        <p:spPr>
          <a:xfrm>
            <a:off x="1488559" y="1010512"/>
            <a:ext cx="6079126" cy="2492990"/>
          </a:xfrm>
          <a:prstGeom prst="rect">
            <a:avLst/>
          </a:prstGeom>
        </p:spPr>
        <p:txBody>
          <a:bodyPr wrap="square">
            <a:spAutoFit/>
          </a:bodyPr>
          <a:lstStyle/>
          <a:p>
            <a:pPr algn="ctr" rtl="1">
              <a:lnSpc>
                <a:spcPct val="150000"/>
              </a:lnSpc>
            </a:pPr>
            <a:r>
              <a:rPr lang="ar-DZ" sz="28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Traditional Arabic" panose="02020603050405020304" pitchFamily="18" charset="-78"/>
              </a:rPr>
              <a:t>التكنولوجيا ودورها في تعزيز الحوكمة المالية : تقنية سلسلة الكتل بلوك تشين</a:t>
            </a:r>
            <a:r>
              <a:rPr lang="ar-SA" sz="28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Traditional Arabic" panose="02020603050405020304" pitchFamily="18" charset="-78"/>
              </a:rPr>
              <a:t>"</a:t>
            </a:r>
            <a:r>
              <a:rPr lang="fr-FR" sz="1600" b="1" spc="50" dirty="0">
                <a:ln w="0"/>
                <a:solidFill>
                  <a:schemeClr val="bg2"/>
                </a:solidFill>
                <a:effectLst>
                  <a:innerShdw blurRad="63500" dist="50800" dir="13500000">
                    <a:srgbClr val="000000">
                      <a:alpha val="50000"/>
                    </a:srgbClr>
                  </a:innerShdw>
                </a:effectLst>
                <a:latin typeface="Palatino Linotype" panose="02040502050505030304" pitchFamily="18" charset="0"/>
                <a:ea typeface="Malgun Gothic" panose="020B0503020000020004" pitchFamily="34" charset="-127"/>
                <a:cs typeface="Traditional Arabic" panose="02020603050405020304" pitchFamily="18" charset="-78"/>
              </a:rPr>
              <a:t>Blockchain</a:t>
            </a:r>
            <a:r>
              <a:rPr lang="ar-SA" sz="28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Traditional Arabic" panose="02020603050405020304" pitchFamily="18" charset="-78"/>
              </a:rPr>
              <a:t>"</a:t>
            </a:r>
            <a:r>
              <a:rPr lang="ar-DZ" sz="28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Traditional Arabic" panose="02020603050405020304" pitchFamily="18" charset="-78"/>
              </a:rPr>
              <a:t> نموذجا</a:t>
            </a:r>
            <a:endParaRPr lang="fr-FR" sz="20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Arial" panose="020B0604020202020204" pitchFamily="34" charset="0"/>
            </a:endParaRPr>
          </a:p>
          <a:p>
            <a:pPr algn="ctr" rtl="1">
              <a:lnSpc>
                <a:spcPct val="150000"/>
              </a:lnSpc>
            </a:pPr>
            <a:r>
              <a:rPr lang="en-US" sz="1600" b="1" spc="50" dirty="0">
                <a:ln w="0"/>
                <a:solidFill>
                  <a:schemeClr val="bg2"/>
                </a:solidFill>
                <a:effectLst>
                  <a:innerShdw blurRad="63500" dist="50800" dir="13500000">
                    <a:srgbClr val="000000">
                      <a:alpha val="50000"/>
                    </a:srgbClr>
                  </a:innerShdw>
                </a:effectLst>
                <a:latin typeface="Palatino Linotype" panose="02040502050505030304" pitchFamily="18" charset="0"/>
                <a:ea typeface="Malgun Gothic" panose="020B0503020000020004" pitchFamily="34" charset="-127"/>
                <a:cs typeface="Simplified Arabic" panose="02020603050405020304" pitchFamily="18" charset="-78"/>
              </a:rPr>
              <a:t>The Technology and its role in enhancing financial governance :</a:t>
            </a:r>
            <a:endParaRPr lang="fr-FR" sz="20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Arial" panose="020B0604020202020204" pitchFamily="34" charset="0"/>
            </a:endParaRPr>
          </a:p>
          <a:p>
            <a:pPr algn="ctr" rtl="1">
              <a:lnSpc>
                <a:spcPct val="150000"/>
              </a:lnSpc>
            </a:pPr>
            <a:r>
              <a:rPr lang="en-US" sz="1600" b="1" spc="50" dirty="0">
                <a:ln w="0"/>
                <a:solidFill>
                  <a:schemeClr val="bg2"/>
                </a:solidFill>
                <a:effectLst>
                  <a:innerShdw blurRad="63500" dist="50800" dir="13500000">
                    <a:srgbClr val="000000">
                      <a:alpha val="50000"/>
                    </a:srgbClr>
                  </a:innerShdw>
                </a:effectLst>
                <a:latin typeface="Palatino Linotype" panose="02040502050505030304" pitchFamily="18" charset="0"/>
                <a:ea typeface="Malgun Gothic" panose="020B0503020000020004" pitchFamily="34" charset="-127"/>
                <a:cs typeface="Simplified Arabic" panose="02020603050405020304" pitchFamily="18" charset="-78"/>
              </a:rPr>
              <a:t> Blockchain technology as a model</a:t>
            </a:r>
            <a:endParaRPr lang="fr-FR" sz="2000" b="1" spc="50" dirty="0">
              <a:ln w="0"/>
              <a:solidFill>
                <a:schemeClr val="bg2"/>
              </a:solidFill>
              <a:effectLst>
                <a:innerShdw blurRad="63500" dist="50800" dir="13500000">
                  <a:srgbClr val="000000">
                    <a:alpha val="50000"/>
                  </a:srgbClr>
                </a:innerShdw>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7" name="ZoneTexte 16"/>
          <p:cNvSpPr txBox="1"/>
          <p:nvPr/>
        </p:nvSpPr>
        <p:spPr>
          <a:xfrm>
            <a:off x="3244088" y="3784548"/>
            <a:ext cx="2795171" cy="830997"/>
          </a:xfrm>
          <a:prstGeom prst="rect">
            <a:avLst/>
          </a:prstGeom>
          <a:noFill/>
        </p:spPr>
        <p:txBody>
          <a:bodyPr wrap="square" rtlCol="0">
            <a:spAutoFit/>
          </a:bodyPr>
          <a:lstStyle/>
          <a:p>
            <a:pPr algn="ctr" rtl="1"/>
            <a:r>
              <a:rPr lang="ar-DZ" sz="1200" b="1" dirty="0" smtClean="0">
                <a:solidFill>
                  <a:schemeClr val="tx2">
                    <a:lumMod val="50000"/>
                  </a:schemeClr>
                </a:solidFill>
                <a:latin typeface="Traditional Arabic" panose="02020603050405020304" pitchFamily="18" charset="-78"/>
                <a:cs typeface="Traditional Arabic" panose="02020603050405020304" pitchFamily="18" charset="-78"/>
              </a:rPr>
              <a:t>من إعداد : د</a:t>
            </a:r>
            <a:r>
              <a:rPr lang="ar-DZ" sz="1200" b="1" dirty="0">
                <a:solidFill>
                  <a:schemeClr val="tx2">
                    <a:lumMod val="50000"/>
                  </a:schemeClr>
                </a:solidFill>
                <a:latin typeface="Traditional Arabic" panose="02020603050405020304" pitchFamily="18" charset="-78"/>
                <a:cs typeface="Traditional Arabic" panose="02020603050405020304" pitchFamily="18" charset="-78"/>
              </a:rPr>
              <a:t>. جقاوة </a:t>
            </a:r>
            <a:r>
              <a:rPr lang="ar-DZ" sz="1200" b="1" dirty="0" smtClean="0">
                <a:solidFill>
                  <a:schemeClr val="tx2">
                    <a:lumMod val="50000"/>
                  </a:schemeClr>
                </a:solidFill>
                <a:latin typeface="Traditional Arabic" panose="02020603050405020304" pitchFamily="18" charset="-78"/>
                <a:cs typeface="Traditional Arabic" panose="02020603050405020304" pitchFamily="18" charset="-78"/>
              </a:rPr>
              <a:t>أميرة</a:t>
            </a:r>
            <a:endParaRPr lang="fr-FR" sz="1200" b="1" dirty="0" smtClean="0">
              <a:solidFill>
                <a:schemeClr val="tx2">
                  <a:lumMod val="50000"/>
                </a:schemeClr>
              </a:solidFill>
              <a:latin typeface="Traditional Arabic" panose="02020603050405020304" pitchFamily="18" charset="-78"/>
              <a:cs typeface="Traditional Arabic" panose="02020603050405020304" pitchFamily="18" charset="-78"/>
            </a:endParaRPr>
          </a:p>
          <a:p>
            <a:pPr algn="ctr" rtl="1"/>
            <a:r>
              <a:rPr lang="ar-DZ" sz="1200" b="1" dirty="0" smtClean="0">
                <a:solidFill>
                  <a:schemeClr val="tx2">
                    <a:lumMod val="50000"/>
                  </a:schemeClr>
                </a:solidFill>
                <a:latin typeface="Traditional Arabic" panose="02020603050405020304" pitchFamily="18" charset="-78"/>
                <a:cs typeface="Traditional Arabic" panose="02020603050405020304" pitchFamily="18" charset="-78"/>
              </a:rPr>
              <a:t>                      ط. حنيشي مصطفى منير</a:t>
            </a:r>
            <a:endParaRPr lang="ar-DZ" sz="1200" b="1" dirty="0" smtClean="0">
              <a:solidFill>
                <a:schemeClr val="tx2">
                  <a:lumMod val="50000"/>
                </a:schemeClr>
              </a:solidFill>
              <a:latin typeface="Traditional Arabic" panose="02020603050405020304" pitchFamily="18" charset="-78"/>
              <a:cs typeface="Traditional Arabic" panose="02020603050405020304" pitchFamily="18" charset="-78"/>
            </a:endParaRPr>
          </a:p>
          <a:p>
            <a:pPr algn="ctr" rtl="1"/>
            <a:r>
              <a:rPr lang="ar-DZ" sz="1200" b="1" dirty="0" smtClean="0">
                <a:solidFill>
                  <a:schemeClr val="tx2">
                    <a:lumMod val="50000"/>
                  </a:schemeClr>
                </a:solidFill>
                <a:latin typeface="Traditional Arabic" panose="02020603050405020304" pitchFamily="18" charset="-78"/>
                <a:cs typeface="Traditional Arabic" panose="02020603050405020304" pitchFamily="18" charset="-78"/>
              </a:rPr>
              <a:t>كلية العلوم الاقتصادية والتجارية وعلوم التسيير</a:t>
            </a:r>
          </a:p>
          <a:p>
            <a:pPr algn="ctr" rtl="1"/>
            <a:r>
              <a:rPr lang="ar-DZ" sz="1200" b="1" dirty="0" smtClean="0">
                <a:solidFill>
                  <a:schemeClr val="tx2">
                    <a:lumMod val="50000"/>
                  </a:schemeClr>
                </a:solidFill>
                <a:latin typeface="Traditional Arabic" panose="02020603050405020304" pitchFamily="18" charset="-78"/>
                <a:cs typeface="Traditional Arabic" panose="02020603050405020304" pitchFamily="18" charset="-78"/>
              </a:rPr>
              <a:t>جامعة </a:t>
            </a:r>
            <a:r>
              <a:rPr lang="ar-DZ" sz="1200" b="1" dirty="0" smtClean="0">
                <a:solidFill>
                  <a:schemeClr val="tx2">
                    <a:lumMod val="50000"/>
                  </a:schemeClr>
                </a:solidFill>
                <a:latin typeface="Traditional Arabic" panose="02020603050405020304" pitchFamily="18" charset="-78"/>
                <a:cs typeface="Traditional Arabic" panose="02020603050405020304" pitchFamily="18" charset="-78"/>
              </a:rPr>
              <a:t>غرداية</a:t>
            </a:r>
            <a:endParaRPr lang="ar-DZ" sz="1200" b="1" dirty="0" smtClean="0">
              <a:solidFill>
                <a:schemeClr val="tx2">
                  <a:lumMod val="50000"/>
                </a:schemeClr>
              </a:solidFill>
              <a:latin typeface="Traditional Arabic" panose="02020603050405020304" pitchFamily="18" charset="-78"/>
              <a:cs typeface="Traditional Arabic" panose="02020603050405020304" pitchFamily="18" charset="-78"/>
            </a:endParaRPr>
          </a:p>
        </p:txBody>
      </p:sp>
      <p:sp>
        <p:nvSpPr>
          <p:cNvPr id="18" name="ZoneTexte 17"/>
          <p:cNvSpPr txBox="1"/>
          <p:nvPr/>
        </p:nvSpPr>
        <p:spPr>
          <a:xfrm>
            <a:off x="554580" y="4399162"/>
            <a:ext cx="1663693" cy="307777"/>
          </a:xfrm>
          <a:prstGeom prst="rect">
            <a:avLst/>
          </a:prstGeom>
          <a:noFill/>
        </p:spPr>
        <p:txBody>
          <a:bodyPr wrap="square" rtlCol="0">
            <a:spAutoFit/>
          </a:bodyPr>
          <a:lstStyle/>
          <a:p>
            <a:pPr algn="ctr"/>
            <a:r>
              <a:rPr lang="ar-DZ" b="1" dirty="0" smtClean="0">
                <a:latin typeface="Times New Roman" panose="02020603050405020304" pitchFamily="18" charset="0"/>
                <a:cs typeface="Times New Roman" panose="02020603050405020304" pitchFamily="18" charset="0"/>
              </a:rPr>
              <a:t>2025/2024</a:t>
            </a:r>
            <a:endParaRPr lang="fr-FR" b="1" dirty="0">
              <a:latin typeface="Times New Roman" panose="02020603050405020304" pitchFamily="18" charset="0"/>
              <a:cs typeface="Times New Roman" panose="02020603050405020304" pitchFamily="18" charset="0"/>
            </a:endParaRPr>
          </a:p>
        </p:txBody>
      </p:sp>
      <p:pic>
        <p:nvPicPr>
          <p:cNvPr id="19" name="صورة 8"/>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tretch>
            <a:fillRect/>
          </a:stretch>
        </p:blipFill>
        <p:spPr>
          <a:xfrm>
            <a:off x="468883" y="334438"/>
            <a:ext cx="1228090" cy="1198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p:nvPr/>
        </p:nvSpPr>
        <p:spPr>
          <a:xfrm>
            <a:off x="844125" y="-1742775"/>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6010260" y="900862"/>
            <a:ext cx="1421400" cy="142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36"/>
          <p:cNvPicPr preferRelativeResize="0">
            <a:picLocks noGrp="1"/>
          </p:cNvPicPr>
          <p:nvPr>
            <p:ph type="pic" idx="3"/>
          </p:nvPr>
        </p:nvPicPr>
        <p:blipFill rotWithShape="1">
          <a:blip r:embed="rId3">
            <a:alphaModFix/>
          </a:blip>
          <a:srcRect l="3384" r="35080"/>
          <a:stretch/>
        </p:blipFill>
        <p:spPr>
          <a:xfrm>
            <a:off x="-325539" y="336978"/>
            <a:ext cx="4722900" cy="4722900"/>
          </a:xfrm>
          <a:prstGeom prst="ellipse">
            <a:avLst/>
          </a:prstGeom>
        </p:spPr>
      </p:pic>
      <p:grpSp>
        <p:nvGrpSpPr>
          <p:cNvPr id="347" name="Google Shape;347;p36"/>
          <p:cNvGrpSpPr/>
          <p:nvPr/>
        </p:nvGrpSpPr>
        <p:grpSpPr>
          <a:xfrm>
            <a:off x="3410812" y="589142"/>
            <a:ext cx="971227" cy="896620"/>
            <a:chOff x="3930600" y="3833000"/>
            <a:chExt cx="769350" cy="710250"/>
          </a:xfrm>
        </p:grpSpPr>
        <p:sp>
          <p:nvSpPr>
            <p:cNvPr id="348" name="Google Shape;348;p36"/>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316;p34"/>
          <p:cNvSpPr txBox="1">
            <a:spLocks noGrp="1"/>
          </p:cNvSpPr>
          <p:nvPr>
            <p:ph type="title" idx="4294967295"/>
          </p:nvPr>
        </p:nvSpPr>
        <p:spPr>
          <a:xfrm>
            <a:off x="6320594" y="1363941"/>
            <a:ext cx="785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3"/>
                </a:solidFill>
              </a:rPr>
              <a:t>03</a:t>
            </a:r>
            <a:endParaRPr sz="4000" dirty="0">
              <a:solidFill>
                <a:schemeClr val="accent3"/>
              </a:solidFill>
            </a:endParaRPr>
          </a:p>
        </p:txBody>
      </p:sp>
      <p:sp>
        <p:nvSpPr>
          <p:cNvPr id="16" name="ZoneTexte 15"/>
          <p:cNvSpPr txBox="1"/>
          <p:nvPr/>
        </p:nvSpPr>
        <p:spPr>
          <a:xfrm>
            <a:off x="5599236" y="2821502"/>
            <a:ext cx="2243448" cy="1200329"/>
          </a:xfrm>
          <a:prstGeom prst="rect">
            <a:avLst/>
          </a:prstGeom>
          <a:noFill/>
        </p:spPr>
        <p:txBody>
          <a:bodyPr wrap="square" rtlCol="0">
            <a:spAutoFit/>
          </a:bodyPr>
          <a:lstStyle/>
          <a:p>
            <a:pPr algn="ctr"/>
            <a:r>
              <a:rPr lang="ar-DZ"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الإطار التطبيقي </a:t>
            </a:r>
            <a:r>
              <a:rPr lang="ar-DZ"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للدراسة</a:t>
            </a:r>
            <a:endParaRPr lang="ar-DZ"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6451547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pSp>
        <p:nvGrpSpPr>
          <p:cNvPr id="427" name="Google Shape;427;p39"/>
          <p:cNvGrpSpPr/>
          <p:nvPr/>
        </p:nvGrpSpPr>
        <p:grpSpPr>
          <a:xfrm>
            <a:off x="977662" y="1490144"/>
            <a:ext cx="368186" cy="366364"/>
            <a:chOff x="-63679950" y="3360375"/>
            <a:chExt cx="318225" cy="316650"/>
          </a:xfrm>
        </p:grpSpPr>
        <p:sp>
          <p:nvSpPr>
            <p:cNvPr id="428" name="Google Shape;428;p39"/>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9"/>
          <p:cNvGrpSpPr/>
          <p:nvPr/>
        </p:nvGrpSpPr>
        <p:grpSpPr>
          <a:xfrm>
            <a:off x="971793" y="3139010"/>
            <a:ext cx="366364" cy="367290"/>
            <a:chOff x="-61783350" y="3743950"/>
            <a:chExt cx="316650" cy="317450"/>
          </a:xfrm>
        </p:grpSpPr>
        <p:sp>
          <p:nvSpPr>
            <p:cNvPr id="433" name="Google Shape;433;p39"/>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10"/>
          <p:cNvSpPr/>
          <p:nvPr/>
        </p:nvSpPr>
        <p:spPr>
          <a:xfrm>
            <a:off x="478464" y="466559"/>
            <a:ext cx="7538483" cy="954107"/>
          </a:xfrm>
          <a:prstGeom prst="rect">
            <a:avLst/>
          </a:prstGeom>
        </p:spPr>
        <p:txBody>
          <a:bodyPr wrap="square">
            <a:spAutoFit/>
          </a:bodyPr>
          <a:lstStyle/>
          <a:p>
            <a:pPr lvl="0" algn="ctr" rtl="1"/>
            <a:r>
              <a:rPr lang="ar-SA"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واقع تطوير ممارسات الحوكمة المالية بإستخدام تقنية سلسلة الكتل بلوك تشين "</a:t>
            </a:r>
            <a:r>
              <a:rPr lang="fr-FR"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Palatino Linotype" panose="02040502050505030304" pitchFamily="18" charset="0"/>
                <a:ea typeface="Malgun Gothic" panose="020B0503020000020004" pitchFamily="34" charset="-127"/>
                <a:cs typeface="Traditional Arabic" panose="02020603050405020304" pitchFamily="18" charset="-78"/>
              </a:rPr>
              <a:t>Blockchain</a:t>
            </a:r>
            <a:r>
              <a:rPr lang="ar-SA"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 </a:t>
            </a:r>
            <a:endParaRPr lang="fr-FR"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Rectangle 11"/>
          <p:cNvSpPr/>
          <p:nvPr/>
        </p:nvSpPr>
        <p:spPr>
          <a:xfrm>
            <a:off x="4247706" y="1542043"/>
            <a:ext cx="4572000" cy="738664"/>
          </a:xfrm>
          <a:prstGeom prst="rect">
            <a:avLst/>
          </a:prstGeom>
        </p:spPr>
        <p:txBody>
          <a:bodyPr>
            <a:spAutoFit/>
          </a:bodyPr>
          <a:lstStyle/>
          <a:p>
            <a:pPr algn="ctr" rtl="1">
              <a:lnSpc>
                <a:spcPct val="150000"/>
              </a:lnSpc>
            </a:pPr>
            <a:r>
              <a:rPr lang="ar-DZ" b="1" dirty="0" smtClean="0">
                <a:latin typeface="Calibri" panose="020F0502020204030204" pitchFamily="34" charset="0"/>
                <a:ea typeface="Times New Roman" panose="02020603050405020304" pitchFamily="18" charset="0"/>
                <a:cs typeface="Traditional Arabic" panose="02020603050405020304" pitchFamily="18" charset="-78"/>
              </a:rPr>
              <a:t>تمثل تقنية </a:t>
            </a:r>
            <a:r>
              <a:rPr lang="ar-DZ" b="1" dirty="0">
                <a:latin typeface="Calibri" panose="020F0502020204030204" pitchFamily="34" charset="0"/>
                <a:ea typeface="Times New Roman" panose="02020603050405020304" pitchFamily="18" charset="0"/>
                <a:cs typeface="Traditional Arabic" panose="02020603050405020304" pitchFamily="18" charset="-78"/>
              </a:rPr>
              <a:t>البلوك </a:t>
            </a:r>
            <a:r>
              <a:rPr lang="ar-DZ" b="1" dirty="0" smtClean="0">
                <a:latin typeface="Calibri" panose="020F0502020204030204" pitchFamily="34" charset="0"/>
                <a:ea typeface="Times New Roman" panose="02020603050405020304" pitchFamily="18" charset="0"/>
                <a:cs typeface="Traditional Arabic" panose="02020603050405020304" pitchFamily="18" charset="-78"/>
              </a:rPr>
              <a:t>تشين : </a:t>
            </a:r>
            <a:r>
              <a:rPr lang="ar-DZ" b="1" dirty="0">
                <a:latin typeface="Calibri" panose="020F0502020204030204" pitchFamily="34" charset="0"/>
                <a:ea typeface="Times New Roman" panose="02020603050405020304" pitchFamily="18" charset="0"/>
                <a:cs typeface="Traditional Arabic" panose="02020603050405020304" pitchFamily="18" charset="-78"/>
              </a:rPr>
              <a:t>"أسلوب إلكتروني لا مركزي يسمح بمراقبة وتخزين وحماية المعاملات المالية والمصرفية، بين الأطراف المعنيين بإستخدام أكثر من حاسوب".</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3" name="Rectangle 12"/>
          <p:cNvSpPr/>
          <p:nvPr/>
        </p:nvSpPr>
        <p:spPr>
          <a:xfrm>
            <a:off x="365737" y="2460127"/>
            <a:ext cx="4572000" cy="2712281"/>
          </a:xfrm>
          <a:prstGeom prst="rect">
            <a:avLst/>
          </a:prstGeom>
        </p:spPr>
        <p:txBody>
          <a:bodyPr>
            <a:spAutoFit/>
          </a:bodyPr>
          <a:lstStyle/>
          <a:p>
            <a:pPr marL="342900" lvl="0" indent="-342900" algn="just" rtl="1">
              <a:lnSpc>
                <a:spcPct val="150000"/>
              </a:lnSpc>
              <a:spcAft>
                <a:spcPts val="1000"/>
              </a:spcAft>
              <a:buFont typeface="Vivaldi" panose="03020602050506090804" pitchFamily="66"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حل المشاكل، ومحاولة المحافظة على تناسق السجلات وزيادة تناسقها بين الأطراف (أصحاب المصلحة)، وزيادة مشاركة المعلومات بما يسرع العمليات؛</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Vivaldi" panose="03020602050506090804" pitchFamily="66"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تقليل الوقت اللازم لعملية التوريد، بحيث كلما طالت إزدادت إجراءات التعديل على الكتل السابقة مما ينعكس على مستوى الثقة بين الأطراف؛</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Vivaldi" panose="03020602050506090804" pitchFamily="66"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التقليل من الأخطاء عند إدخال البيانات والتحقق منها، مع عدم قابلية التغيير مما يكشف محاولات الإحتيال بسهولة؛</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Vivaldi" panose="03020602050506090804" pitchFamily="66" charset="0"/>
              <a:buChar char="-"/>
            </a:pPr>
            <a:r>
              <a:rPr lang="ar-DZ" b="1" dirty="0" smtClean="0">
                <a:latin typeface="Calibri" panose="020F0502020204030204" pitchFamily="34" charset="0"/>
                <a:ea typeface="Malgun Gothic" panose="020B0503020000020004" pitchFamily="34" charset="-127"/>
                <a:cs typeface="Traditional Arabic" panose="02020603050405020304" pitchFamily="18" charset="-78"/>
              </a:rPr>
              <a:t>اللامركزية </a:t>
            </a:r>
            <a:r>
              <a:rPr lang="ar-DZ" b="1" dirty="0">
                <a:latin typeface="Calibri" panose="020F0502020204030204" pitchFamily="34" charset="0"/>
                <a:ea typeface="Malgun Gothic" panose="020B0503020000020004" pitchFamily="34" charset="-127"/>
                <a:cs typeface="Traditional Arabic" panose="02020603050405020304" pitchFamily="18" charset="-78"/>
              </a:rPr>
              <a:t>والإنفتاح للجميع مع خاصية التشفير الآمنة.</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4" name="Rectangle 13"/>
          <p:cNvSpPr/>
          <p:nvPr/>
        </p:nvSpPr>
        <p:spPr>
          <a:xfrm>
            <a:off x="1197304" y="2169286"/>
            <a:ext cx="2457724" cy="307777"/>
          </a:xfrm>
          <a:prstGeom prst="rect">
            <a:avLst/>
          </a:prstGeom>
        </p:spPr>
        <p:txBody>
          <a:bodyPr wrap="none">
            <a:spAutoFit/>
          </a:bodyPr>
          <a:lstStyle/>
          <a:p>
            <a:r>
              <a:rPr lang="ar-DZ" b="1" spc="50" dirty="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أهمية تقنية البلوك تشين أو سلسلة الكتل </a:t>
            </a:r>
            <a:endParaRPr lang="fr-FR" b="1" spc="50" dirty="0">
              <a:ln w="0"/>
              <a:solidFill>
                <a:schemeClr val="bg2"/>
              </a:solidFill>
              <a:effectLst>
                <a:innerShdw blurRad="63500" dist="50800" dir="13500000">
                  <a:srgbClr val="000000">
                    <a:alpha val="50000"/>
                  </a:srgbClr>
                </a:innerShdw>
              </a:effectLst>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15" name="Rectangle 14"/>
          <p:cNvSpPr/>
          <p:nvPr/>
        </p:nvSpPr>
        <p:spPr>
          <a:xfrm>
            <a:off x="1895140" y="552553"/>
            <a:ext cx="5545108" cy="600164"/>
          </a:xfrm>
          <a:prstGeom prst="rect">
            <a:avLst/>
          </a:prstGeom>
        </p:spPr>
        <p:txBody>
          <a:bodyPr wrap="none">
            <a:spAutoFit/>
          </a:bodyPr>
          <a:lstStyle/>
          <a:p>
            <a:pPr algn="ctr" rtl="1">
              <a:lnSpc>
                <a:spcPct val="150000"/>
              </a:lnSpc>
              <a:spcAft>
                <a:spcPts val="1000"/>
              </a:spcAft>
            </a:pPr>
            <a:r>
              <a:rPr lang="ar-SA"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خوارزميات عمل تقنية سلسلة الكتل </a:t>
            </a:r>
            <a:r>
              <a:rPr lang="ar-DZ"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بلوك تشين</a:t>
            </a:r>
            <a:r>
              <a:rPr lang="ar-SA"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a:t>
            </a:r>
            <a:r>
              <a:rPr lang="fr-FR" b="1" spc="50" dirty="0">
                <a:ln w="9525" cmpd="sng">
                  <a:solidFill>
                    <a:schemeClr val="accent1"/>
                  </a:solidFill>
                  <a:prstDash val="solid"/>
                </a:ln>
                <a:solidFill>
                  <a:srgbClr val="70AD47">
                    <a:tint val="1000"/>
                  </a:srgbClr>
                </a:solidFill>
                <a:effectLst>
                  <a:glow rad="38100">
                    <a:schemeClr val="accent1">
                      <a:alpha val="40000"/>
                    </a:schemeClr>
                  </a:glow>
                </a:effectLst>
                <a:latin typeface="Palatino Linotype" panose="02040502050505030304" pitchFamily="18" charset="0"/>
                <a:ea typeface="Malgun Gothic" panose="020B0503020000020004" pitchFamily="34" charset="-127"/>
                <a:cs typeface="Traditional Arabic" panose="02020603050405020304" pitchFamily="18" charset="-78"/>
              </a:rPr>
              <a:t>Blockchain</a:t>
            </a:r>
            <a:r>
              <a:rPr lang="ar-SA"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a:t>
            </a:r>
            <a:endParaRPr lang="fr-FR" sz="18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Arial" panose="020B0604020202020204" pitchFamily="34" charset="0"/>
            </a:endParaRPr>
          </a:p>
        </p:txBody>
      </p:sp>
      <p:pic>
        <p:nvPicPr>
          <p:cNvPr id="29" name="Image 28" descr="C:\Users\acer\Downloads\IMG_٢٠٢٤١١٢٤_١٥٤٩٤١.jpg"/>
          <p:cNvPicPr/>
          <p:nvPr/>
        </p:nvPicPr>
        <p:blipFill>
          <a:blip r:embed="rId3">
            <a:extLst>
              <a:ext uri="{28A0092B-C50C-407E-A947-70E740481C1C}">
                <a14:useLocalDpi xmlns:a14="http://schemas.microsoft.com/office/drawing/2010/main" val="0"/>
              </a:ext>
            </a:extLst>
          </a:blip>
          <a:srcRect/>
          <a:stretch>
            <a:fillRect/>
          </a:stretch>
        </p:blipFill>
        <p:spPr bwMode="auto">
          <a:xfrm>
            <a:off x="127590" y="1462186"/>
            <a:ext cx="4380615" cy="3545749"/>
          </a:xfrm>
          <a:prstGeom prst="rect">
            <a:avLst/>
          </a:prstGeom>
          <a:noFill/>
          <a:ln>
            <a:noFill/>
          </a:ln>
        </p:spPr>
      </p:pic>
      <p:sp>
        <p:nvSpPr>
          <p:cNvPr id="16" name="Rectangle 15"/>
          <p:cNvSpPr/>
          <p:nvPr/>
        </p:nvSpPr>
        <p:spPr>
          <a:xfrm>
            <a:off x="4508206" y="1771654"/>
            <a:ext cx="4572000" cy="3062377"/>
          </a:xfrm>
          <a:prstGeom prst="rect">
            <a:avLst/>
          </a:prstGeom>
        </p:spPr>
        <p:txBody>
          <a:bodyPr>
            <a:spAutoFit/>
          </a:bodyPr>
          <a:lstStyle/>
          <a:p>
            <a:pPr marL="342900" lvl="0" indent="-342900" algn="just" rtl="1">
              <a:lnSpc>
                <a:spcPct val="150000"/>
              </a:lnSpc>
              <a:spcAft>
                <a:spcPts val="1000"/>
              </a:spcAft>
              <a:buFont typeface="Vivaldi" panose="03020602050506090804" pitchFamily="66"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أجهزة الشبكة (العقدة) : ويقصد بها مستخدم أو حاسب أو هاتف </a:t>
            </a:r>
            <a:r>
              <a:rPr lang="ar-SA" b="1" dirty="0" smtClean="0">
                <a:latin typeface="Calibri" panose="020F0502020204030204" pitchFamily="34" charset="0"/>
                <a:ea typeface="Malgun Gothic" panose="020B0503020000020004" pitchFamily="34" charset="-127"/>
                <a:cs typeface="Traditional Arabic" panose="02020603050405020304" pitchFamily="18" charset="-78"/>
              </a:rPr>
              <a:t>ذكي؛ </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Vivaldi" panose="03020602050506090804" pitchFamily="66"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التشفير : </a:t>
            </a:r>
            <a:r>
              <a:rPr lang="ar-SA" b="1" dirty="0" smtClean="0">
                <a:latin typeface="Calibri" panose="020F0502020204030204" pitchFamily="34" charset="0"/>
                <a:ea typeface="Malgun Gothic" panose="020B0503020000020004" pitchFamily="34" charset="-127"/>
                <a:cs typeface="Traditional Arabic" panose="02020603050405020304" pitchFamily="18" charset="-78"/>
              </a:rPr>
              <a:t>إنشاء </a:t>
            </a:r>
            <a:r>
              <a:rPr lang="ar-SA" b="1" dirty="0">
                <a:latin typeface="Calibri" panose="020F0502020204030204" pitchFamily="34" charset="0"/>
                <a:ea typeface="Malgun Gothic" panose="020B0503020000020004" pitchFamily="34" charset="-127"/>
                <a:cs typeface="Traditional Arabic" panose="02020603050405020304" pitchFamily="18" charset="-78"/>
              </a:rPr>
              <a:t>رموز تحمي سرية البيانات، فيحول التشفير البيانات بإستخدام ما يعرف بـ"دالة الهاش" أو مفتاح التشفير (العام أو الخاص)، إلى صيغة يمكن قراءتها وفك رموزها بواسطة المستخدمين المصرح لهم </a:t>
            </a:r>
            <a:r>
              <a:rPr lang="ar-SA" b="1" dirty="0" smtClean="0">
                <a:latin typeface="Calibri" panose="020F0502020204030204" pitchFamily="34" charset="0"/>
                <a:ea typeface="Malgun Gothic" panose="020B0503020000020004" pitchFamily="34" charset="-127"/>
                <a:cs typeface="Traditional Arabic" panose="02020603050405020304" pitchFamily="18" charset="-78"/>
              </a:rPr>
              <a:t>فقط</a:t>
            </a:r>
            <a:endParaRPr lang="ar-DZ" b="1" dirty="0" smtClean="0">
              <a:latin typeface="Calibri" panose="020F0502020204030204" pitchFamily="34" charset="0"/>
              <a:ea typeface="Malgun Gothic" panose="020B0503020000020004" pitchFamily="34" charset="-127"/>
              <a:cs typeface="Traditional Arabic" panose="02020603050405020304" pitchFamily="18" charset="-78"/>
            </a:endParaRPr>
          </a:p>
          <a:p>
            <a:pPr marL="342900" lvl="0" indent="-342900" algn="just" rtl="1">
              <a:lnSpc>
                <a:spcPct val="150000"/>
              </a:lnSpc>
              <a:spcAft>
                <a:spcPts val="1000"/>
              </a:spcAft>
              <a:buFont typeface="Vivaldi" panose="03020602050506090804" pitchFamily="66" charset="0"/>
              <a:buChar char="-"/>
            </a:pPr>
            <a:r>
              <a:rPr lang="ar-SA" b="1" dirty="0" smtClean="0">
                <a:latin typeface="Calibri" panose="020F0502020204030204" pitchFamily="34" charset="0"/>
                <a:ea typeface="Malgun Gothic" panose="020B0503020000020004" pitchFamily="34" charset="-127"/>
                <a:cs typeface="Traditional Arabic" panose="02020603050405020304" pitchFamily="18" charset="-78"/>
              </a:rPr>
              <a:t>الكتلة </a:t>
            </a:r>
            <a:r>
              <a:rPr lang="ar-SA" b="1" dirty="0">
                <a:latin typeface="Calibri" panose="020F0502020204030204" pitchFamily="34" charset="0"/>
                <a:ea typeface="Malgun Gothic" panose="020B0503020000020004" pitchFamily="34" charset="-127"/>
                <a:cs typeface="Traditional Arabic" panose="02020603050405020304" pitchFamily="18" charset="-78"/>
              </a:rPr>
              <a:t>: تعد وحدة بناء السلسلة تحتوي على بيانات كالمبالغ وعناوين الأطراف ورمز التشفير للكتلة، </a:t>
            </a:r>
            <a:endParaRPr lang="ar-DZ" b="1" dirty="0" smtClean="0">
              <a:latin typeface="Calibri" panose="020F0502020204030204" pitchFamily="34" charset="0"/>
              <a:ea typeface="Malgun Gothic" panose="020B0503020000020004" pitchFamily="34" charset="-127"/>
              <a:cs typeface="Traditional Arabic" panose="02020603050405020304" pitchFamily="18" charset="-78"/>
            </a:endParaRPr>
          </a:p>
          <a:p>
            <a:pPr marL="342900" lvl="0" indent="-342900" algn="just" rtl="1">
              <a:lnSpc>
                <a:spcPct val="150000"/>
              </a:lnSpc>
              <a:spcAft>
                <a:spcPts val="1000"/>
              </a:spcAft>
              <a:buFont typeface="Vivaldi" panose="03020602050506090804" pitchFamily="66" charset="0"/>
              <a:buChar char="-"/>
            </a:pPr>
            <a:r>
              <a:rPr lang="ar-SA" b="1" dirty="0" smtClean="0">
                <a:ea typeface="Malgun Gothic" panose="020B0503020000020004" pitchFamily="34" charset="-127"/>
                <a:cs typeface="Traditional Arabic" panose="02020603050405020304" pitchFamily="18" charset="-78"/>
              </a:rPr>
              <a:t>قاعدة </a:t>
            </a:r>
            <a:r>
              <a:rPr lang="ar-SA" b="1" dirty="0">
                <a:ea typeface="Malgun Gothic" panose="020B0503020000020004" pitchFamily="34" charset="-127"/>
                <a:cs typeface="Traditional Arabic" panose="02020603050405020304" pitchFamily="18" charset="-78"/>
              </a:rPr>
              <a:t>البيانات الموزعة (دفتر الأستاذ) : فكل عقدة من البلوك تشين تحتفظ بنسخة من سجلات </a:t>
            </a:r>
            <a:r>
              <a:rPr lang="ar-SA" b="1" dirty="0" smtClean="0">
                <a:ea typeface="Malgun Gothic" panose="020B0503020000020004" pitchFamily="34" charset="-127"/>
                <a:cs typeface="Traditional Arabic" panose="02020603050405020304" pitchFamily="18" charset="-78"/>
              </a:rPr>
              <a:t>المعاملات</a:t>
            </a:r>
            <a:r>
              <a:rPr lang="ar-DZ" b="1" dirty="0" smtClean="0">
                <a:ea typeface="Malgun Gothic" panose="020B0503020000020004" pitchFamily="34" charset="-127"/>
                <a:cs typeface="Traditional Arabic" panose="02020603050405020304" pitchFamily="18" charset="-78"/>
              </a:rPr>
              <a:t> يمكن الرجوع إليها وقت الحاجة</a:t>
            </a:r>
            <a:r>
              <a:rPr lang="ar-DZ" b="1" dirty="0" smtClean="0">
                <a:latin typeface="Times New Roman" panose="02020603050405020304" pitchFamily="18" charset="0"/>
                <a:ea typeface="Malgun Gothic" panose="020B0503020000020004" pitchFamily="34" charset="-127"/>
                <a:cs typeface="Times New Roman" panose="02020603050405020304" pitchFamily="18" charset="0"/>
              </a:rPr>
              <a:t>.</a:t>
            </a:r>
            <a:endParaRPr lang="fr-FR" b="1" dirty="0"/>
          </a:p>
        </p:txBody>
      </p:sp>
      <p:sp>
        <p:nvSpPr>
          <p:cNvPr id="17" name="Rectangle 16"/>
          <p:cNvSpPr/>
          <p:nvPr/>
        </p:nvSpPr>
        <p:spPr>
          <a:xfrm>
            <a:off x="4508205" y="1420297"/>
            <a:ext cx="4572000" cy="346249"/>
          </a:xfrm>
          <a:prstGeom prst="rect">
            <a:avLst/>
          </a:prstGeom>
        </p:spPr>
        <p:txBody>
          <a:bodyPr>
            <a:spAutoFit/>
          </a:bodyPr>
          <a:lstStyle/>
          <a:p>
            <a:pPr algn="just" rtl="1">
              <a:lnSpc>
                <a:spcPct val="150000"/>
              </a:lnSpc>
              <a:spcAft>
                <a:spcPts val="1000"/>
              </a:spcAft>
            </a:pPr>
            <a:r>
              <a:rPr lang="ar-SA" sz="1200" dirty="0">
                <a:latin typeface="Calibri" panose="020F0502020204030204" pitchFamily="34" charset="0"/>
                <a:ea typeface="Malgun Gothic" panose="020B0503020000020004" pitchFamily="34" charset="-127"/>
                <a:cs typeface="Traditional Arabic" panose="02020603050405020304" pitchFamily="18" charset="-78"/>
              </a:rPr>
              <a:t>يتم تنفيذ المعاملات عبر تقنية سلسلة الكتل وفق أربع خطوات رئيسية الموضحة في البداية في الشكل الموالي:</a:t>
            </a:r>
            <a:endParaRPr lang="fr-FR" sz="1050" dirty="0">
              <a:effectLst/>
              <a:latin typeface="Calibri" panose="020F0502020204030204" pitchFamily="34" charset="0"/>
              <a:ea typeface="Malgun Gothic" panose="020B0503020000020004" pitchFamily="34" charset="-127"/>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pSp>
        <p:nvGrpSpPr>
          <p:cNvPr id="512" name="Google Shape;512;p43"/>
          <p:cNvGrpSpPr/>
          <p:nvPr/>
        </p:nvGrpSpPr>
        <p:grpSpPr>
          <a:xfrm>
            <a:off x="2886513" y="2573815"/>
            <a:ext cx="339253" cy="339253"/>
            <a:chOff x="5660400" y="238125"/>
            <a:chExt cx="481825" cy="481825"/>
          </a:xfrm>
        </p:grpSpPr>
        <p:sp>
          <p:nvSpPr>
            <p:cNvPr id="513" name="Google Shape;513;p43"/>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4" name="Google Shape;514;p43"/>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 name="Rectangle 2"/>
          <p:cNvSpPr/>
          <p:nvPr/>
        </p:nvSpPr>
        <p:spPr>
          <a:xfrm>
            <a:off x="4924110" y="3784296"/>
            <a:ext cx="3697659" cy="1077218"/>
          </a:xfrm>
          <a:prstGeom prst="rect">
            <a:avLst/>
          </a:prstGeom>
        </p:spPr>
        <p:txBody>
          <a:bodyPr wrap="square">
            <a:spAutoFit/>
          </a:bodyPr>
          <a:lstStyle/>
          <a:p>
            <a:pPr algn="ctr" rtl="1">
              <a:spcAft>
                <a:spcPts val="1000"/>
              </a:spcAft>
            </a:pPr>
            <a:r>
              <a:rPr lang="ar-SA"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مجالات </a:t>
            </a:r>
            <a:r>
              <a:rPr lang="ar-SA"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تقنية </a:t>
            </a:r>
            <a:r>
              <a:rPr lang="ar-SA"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سلسلة الكتل </a:t>
            </a:r>
            <a:r>
              <a:rPr lang="ar-DZ"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بلوك تشين</a:t>
            </a:r>
            <a:r>
              <a:rPr lang="ar-SA"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a:t>
            </a:r>
            <a:r>
              <a:rPr lang="fr-FR" sz="1800" b="1" spc="50" dirty="0">
                <a:ln w="9525" cmpd="sng">
                  <a:solidFill>
                    <a:schemeClr val="accent1"/>
                  </a:solidFill>
                  <a:prstDash val="solid"/>
                </a:ln>
                <a:solidFill>
                  <a:srgbClr val="70AD47">
                    <a:tint val="1000"/>
                  </a:srgbClr>
                </a:solidFill>
                <a:effectLst>
                  <a:glow rad="38100">
                    <a:schemeClr val="accent1">
                      <a:alpha val="40000"/>
                    </a:schemeClr>
                  </a:glow>
                </a:effectLst>
                <a:latin typeface="Palatino Linotype" panose="02040502050505030304" pitchFamily="18" charset="0"/>
                <a:ea typeface="Malgun Gothic" panose="020B0503020000020004" pitchFamily="34" charset="-127"/>
                <a:cs typeface="Traditional Arabic" panose="02020603050405020304" pitchFamily="18" charset="-78"/>
              </a:rPr>
              <a:t>Blockchain</a:t>
            </a:r>
            <a:r>
              <a:rPr lang="ar-SA"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Traditional Arabic" panose="02020603050405020304" pitchFamily="18" charset="-78"/>
              </a:rPr>
              <a:t>"</a:t>
            </a:r>
            <a:endParaRPr lang="fr-FR"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Malgun Gothic" panose="020B0503020000020004" pitchFamily="34" charset="-127"/>
              <a:cs typeface="Arial" panose="020B0604020202020204" pitchFamily="34" charset="0"/>
            </a:endParaRPr>
          </a:p>
        </p:txBody>
      </p:sp>
      <p:sp>
        <p:nvSpPr>
          <p:cNvPr id="5" name="Rectangle 4"/>
          <p:cNvSpPr/>
          <p:nvPr/>
        </p:nvSpPr>
        <p:spPr>
          <a:xfrm>
            <a:off x="4571999" y="245009"/>
            <a:ext cx="4572000" cy="3257302"/>
          </a:xfrm>
          <a:prstGeom prst="rect">
            <a:avLst/>
          </a:prstGeom>
        </p:spPr>
        <p:txBody>
          <a:bodyPr>
            <a:spAutoFit/>
          </a:bodyPr>
          <a:lstStyle/>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الأسواق المالية : ساعدت هذه التقنية البورصات العالمية تنفيذ وحفظ تداولات الأسواق المالية، لتقليل التكلفة وتبسيط الإجراءات وزيادة سرعة عمليات التداول والتسوية بشكل آمن؛</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تمويل التجارة : من خلال توسيع العلاقات التجارية وربط الموانئ بالأطراف التجارية كالمصانع والشركات والموردين والمصدرين، بهدف تسهيل التعاملات بينها وتسريع عمليات تصدير وإستيراد السلع وتتبع معلومات مختلفة لملايين الحاويات، وشحنها والأسعار والفواتير وتواريخ الإنتاج وغيره؛  </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تحديد العملاء : إذ تتيح بهذا الصدد التقنية من تخزين مستندات العملاء مثل الإسم واللقب وغيرها، وتقليل التأخر وتوفير الأموال التي تنطوي عليها المعاملة بأكملها؛</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6" name="Rectangle 5"/>
          <p:cNvSpPr/>
          <p:nvPr/>
        </p:nvSpPr>
        <p:spPr>
          <a:xfrm>
            <a:off x="180753" y="2532529"/>
            <a:ext cx="4572000" cy="2610971"/>
          </a:xfrm>
          <a:prstGeom prst="rect">
            <a:avLst/>
          </a:prstGeom>
        </p:spPr>
        <p:txBody>
          <a:bodyPr>
            <a:spAutoFit/>
          </a:bodyPr>
          <a:lstStyle/>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المدفوعات العالمية : فقد ساهمت التقنية من إمكانية التحويل الفوري للأموال عبر الحدود بتكلفة منخفضة نسبيا وفي وقت لا يتجاوز دقائق؛</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دعم الشمول المالي : إذ يعول على هذه التقنية مع الهاتف المحمول أن توفر خدمات مالية لمليارات الأشخاص غير المخدومين ماليا، مما يحقق عائدات مرتفعة جراء تغطية المنظمات الصغيرة والمتوسطة بالخدمات </a:t>
            </a:r>
            <a:r>
              <a:rPr lang="ar-SA" b="1" dirty="0" smtClean="0">
                <a:latin typeface="Calibri" panose="020F0502020204030204" pitchFamily="34" charset="0"/>
                <a:ea typeface="Malgun Gothic" panose="020B0503020000020004" pitchFamily="34" charset="-127"/>
                <a:cs typeface="Traditional Arabic" panose="02020603050405020304" pitchFamily="18" charset="-78"/>
              </a:rPr>
              <a:t>المالية؛</a:t>
            </a:r>
            <a:endParaRPr lang="ar-DZ" sz="1100" b="1" dirty="0" smtClean="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smtClean="0">
                <a:ea typeface="Malgun Gothic" panose="020B0503020000020004" pitchFamily="34" charset="-127"/>
                <a:cs typeface="Traditional Arabic" panose="02020603050405020304" pitchFamily="18" charset="-78"/>
              </a:rPr>
              <a:t>التحويلات </a:t>
            </a:r>
            <a:r>
              <a:rPr lang="ar-SA" b="1" dirty="0">
                <a:ea typeface="Malgun Gothic" panose="020B0503020000020004" pitchFamily="34" charset="-127"/>
                <a:cs typeface="Traditional Arabic" panose="02020603050405020304" pitchFamily="18" charset="-78"/>
              </a:rPr>
              <a:t>النقدية : عبر إلغاء الحاجة للوسطاء وغيرها من حاجات، إستطاعت هذه التقنية زيادة الأمن وتخفيض التكاليف بالنسبة للبنوك </a:t>
            </a:r>
            <a:endParaRPr lang="fr-FR" b="1" dirty="0"/>
          </a:p>
        </p:txBody>
      </p:sp>
      <p:grpSp>
        <p:nvGrpSpPr>
          <p:cNvPr id="26" name="Google Shape;347;p36"/>
          <p:cNvGrpSpPr/>
          <p:nvPr/>
        </p:nvGrpSpPr>
        <p:grpSpPr>
          <a:xfrm>
            <a:off x="1924493" y="977039"/>
            <a:ext cx="1301273" cy="1128207"/>
            <a:chOff x="3930600" y="3833000"/>
            <a:chExt cx="769350" cy="710250"/>
          </a:xfrm>
        </p:grpSpPr>
        <p:sp>
          <p:nvSpPr>
            <p:cNvPr id="27" name="Google Shape;348;p36"/>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36"/>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36"/>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36"/>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p36"/>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4" name="Rectangle 3"/>
          <p:cNvSpPr/>
          <p:nvPr/>
        </p:nvSpPr>
        <p:spPr>
          <a:xfrm>
            <a:off x="3931906" y="462099"/>
            <a:ext cx="4883068" cy="523220"/>
          </a:xfrm>
          <a:prstGeom prst="rect">
            <a:avLst/>
          </a:prstGeom>
        </p:spPr>
        <p:txBody>
          <a:bodyPr wrap="none">
            <a:spAutoFit/>
          </a:bodyPr>
          <a:lstStyle/>
          <a:p>
            <a:r>
              <a:rPr lang="ar-SA" sz="2800" b="1" spc="50" dirty="0">
                <a:ln w="9525" cmpd="sng">
                  <a:solidFill>
                    <a:schemeClr val="accent1"/>
                  </a:solidFill>
                  <a:prstDash val="solid"/>
                </a:ln>
                <a:solidFill>
                  <a:srgbClr val="70AD47">
                    <a:tint val="1000"/>
                  </a:srgbClr>
                </a:solidFill>
                <a:effectLst>
                  <a:glow rad="38100">
                    <a:schemeClr val="accent1">
                      <a:alpha val="40000"/>
                    </a:schemeClr>
                  </a:glow>
                </a:effectLst>
                <a:ea typeface="Malgun Gothic" panose="020B0503020000020004" pitchFamily="34" charset="-127"/>
                <a:cs typeface="Traditional Arabic" panose="02020603050405020304" pitchFamily="18" charset="-78"/>
              </a:rPr>
              <a:t>تحديات تطبيق تقنية سلسلة الكتل </a:t>
            </a:r>
            <a:r>
              <a:rPr lang="ar-DZ" sz="2800" b="1" spc="50" dirty="0">
                <a:ln w="9525" cmpd="sng">
                  <a:solidFill>
                    <a:schemeClr val="accent1"/>
                  </a:solidFill>
                  <a:prstDash val="solid"/>
                </a:ln>
                <a:solidFill>
                  <a:srgbClr val="70AD47">
                    <a:tint val="1000"/>
                  </a:srgbClr>
                </a:solidFill>
                <a:effectLst>
                  <a:glow rad="38100">
                    <a:schemeClr val="accent1">
                      <a:alpha val="40000"/>
                    </a:schemeClr>
                  </a:glow>
                </a:effectLst>
                <a:ea typeface="Malgun Gothic" panose="020B0503020000020004" pitchFamily="34" charset="-127"/>
                <a:cs typeface="Traditional Arabic" panose="02020603050405020304" pitchFamily="18" charset="-78"/>
              </a:rPr>
              <a:t>بلوك تشين</a:t>
            </a:r>
            <a:endParaRPr lang="fr-FR"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338101" y="1206170"/>
            <a:ext cx="7187609" cy="355994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just" rtl="1">
              <a:lnSpc>
                <a:spcPct val="150000"/>
              </a:lnSpc>
              <a:spcAft>
                <a:spcPts val="1000"/>
              </a:spcAft>
              <a:buFont typeface="Arial" panose="020B0604020202020204" pitchFamily="34" charset="0"/>
              <a:buChar char="•"/>
            </a:pPr>
            <a:r>
              <a:rPr lang="ar-SA" sz="1600" b="1" dirty="0">
                <a:latin typeface="Calibri" panose="020F0502020204030204" pitchFamily="34" charset="0"/>
                <a:ea typeface="Malgun Gothic" panose="020B0503020000020004" pitchFamily="34" charset="-127"/>
                <a:cs typeface="Traditional Arabic" panose="02020603050405020304" pitchFamily="18" charset="-78"/>
              </a:rPr>
              <a:t>تكاليف التشغيل المرتفعة، خاصة في نوع الشبكة العامة من حيث المعالجة والحفظ مما ينتج عنها إستهلاك كبير للطاقة، والأجهزة الحديثة الناتج عن عملها لفترات طويلة وأعداد هائلة من البيانات؛</a:t>
            </a:r>
            <a:endParaRPr lang="fr-FR" sz="12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sz="1600" b="1" dirty="0">
                <a:latin typeface="Calibri" panose="020F0502020204030204" pitchFamily="34" charset="0"/>
                <a:ea typeface="Malgun Gothic" panose="020B0503020000020004" pitchFamily="34" charset="-127"/>
                <a:cs typeface="Traditional Arabic" panose="02020603050405020304" pitchFamily="18" charset="-78"/>
              </a:rPr>
              <a:t>تكاليف الإندماج المرتفعة، من حيث التحول لهذه التقنية وإرتفاع أسعار الأنظمة المستقبلية بما في ذلك تكاليف الصيانة ومراقبة والمتابعة؛</a:t>
            </a:r>
            <a:endParaRPr lang="fr-FR" sz="12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sz="1600" b="1" dirty="0">
                <a:latin typeface="Calibri" panose="020F0502020204030204" pitchFamily="34" charset="0"/>
                <a:ea typeface="Malgun Gothic" panose="020B0503020000020004" pitchFamily="34" charset="-127"/>
                <a:cs typeface="Traditional Arabic" panose="02020603050405020304" pitchFamily="18" charset="-78"/>
              </a:rPr>
              <a:t>مشكلة فقد كلمة المرور، فإن فقد هذه الأخيرة يعني فقدان الممتلكات خاصة وأنها مبنية على اللامركزية فمراجعة جهة ما مسؤولة أمر متعذر؛</a:t>
            </a:r>
            <a:endParaRPr lang="fr-FR" sz="12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sz="1600" b="1" dirty="0">
                <a:latin typeface="Calibri" panose="020F0502020204030204" pitchFamily="34" charset="0"/>
                <a:ea typeface="Malgun Gothic" panose="020B0503020000020004" pitchFamily="34" charset="-127"/>
                <a:cs typeface="Traditional Arabic" panose="02020603050405020304" pitchFamily="18" charset="-78"/>
              </a:rPr>
              <a:t>القصور القانوني، عبر إنعدام تشريعات كافية لتنظيم إستخدامات هذه التقنية.</a:t>
            </a:r>
            <a:endParaRPr lang="fr-FR" sz="12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sz="1600" b="1" dirty="0">
                <a:latin typeface="Calibri" panose="020F0502020204030204" pitchFamily="34" charset="0"/>
                <a:ea typeface="Malgun Gothic" panose="020B0503020000020004" pitchFamily="34" charset="-127"/>
                <a:cs typeface="Traditional Arabic" panose="02020603050405020304" pitchFamily="18" charset="-78"/>
              </a:rPr>
              <a:t>الجهل بالتقنية، وهو ما يبطئ من عملية الإحلال لهذه التقنية، مما يتطلب تدريب الموظفين عليها لفهمها والتعامل معها.</a:t>
            </a:r>
            <a:endParaRPr lang="fr-FR" sz="1200" b="1" dirty="0">
              <a:effectLst/>
              <a:latin typeface="Calibri" panose="020F0502020204030204" pitchFamily="34" charset="0"/>
              <a:ea typeface="Malgun Gothic" panose="020B0503020000020004" pitchFamily="34" charset="-127"/>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5106775" y="3172125"/>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5"/>
          <p:cNvPicPr preferRelativeResize="0">
            <a:picLocks noGrp="1"/>
          </p:cNvPicPr>
          <p:nvPr>
            <p:ph type="pic" idx="2"/>
          </p:nvPr>
        </p:nvPicPr>
        <p:blipFill rotWithShape="1">
          <a:blip r:embed="rId3">
            <a:alphaModFix/>
          </a:blip>
          <a:srcRect l="31678" r="1588"/>
          <a:stretch/>
        </p:blipFill>
        <p:spPr>
          <a:xfrm>
            <a:off x="5044825" y="210300"/>
            <a:ext cx="4722900" cy="4722900"/>
          </a:xfrm>
          <a:prstGeom prst="ellipse">
            <a:avLst/>
          </a:prstGeom>
        </p:spPr>
      </p:pic>
      <p:grpSp>
        <p:nvGrpSpPr>
          <p:cNvPr id="332" name="Google Shape;332;p35"/>
          <p:cNvGrpSpPr/>
          <p:nvPr/>
        </p:nvGrpSpPr>
        <p:grpSpPr>
          <a:xfrm>
            <a:off x="5388060" y="362498"/>
            <a:ext cx="971227" cy="896620"/>
            <a:chOff x="3930600" y="3833000"/>
            <a:chExt cx="769350" cy="710250"/>
          </a:xfrm>
        </p:grpSpPr>
        <p:sp>
          <p:nvSpPr>
            <p:cNvPr id="333" name="Google Shape;333;p35"/>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308;p34"/>
          <p:cNvSpPr/>
          <p:nvPr/>
        </p:nvSpPr>
        <p:spPr>
          <a:xfrm>
            <a:off x="2032049" y="1445903"/>
            <a:ext cx="1142665" cy="1122635"/>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ZoneTexte 15"/>
          <p:cNvSpPr txBox="1"/>
          <p:nvPr/>
        </p:nvSpPr>
        <p:spPr>
          <a:xfrm>
            <a:off x="1372207" y="2906055"/>
            <a:ext cx="2462348" cy="923330"/>
          </a:xfrm>
          <a:prstGeom prst="rect">
            <a:avLst/>
          </a:prstGeom>
          <a:noFill/>
        </p:spPr>
        <p:txBody>
          <a:bodyPr wrap="square" rtlCol="0">
            <a:spAutoFit/>
          </a:bodyPr>
          <a:lstStyle/>
          <a:p>
            <a:pPr algn="ctr"/>
            <a:r>
              <a:rPr lang="ar-DZ" sz="5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خلاصة</a:t>
            </a:r>
            <a:endParaRPr lang="ar-DZ" sz="5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endParaRPr>
          </a:p>
        </p:txBody>
      </p:sp>
      <p:sp>
        <p:nvSpPr>
          <p:cNvPr id="13" name="Google Shape;345;p36"/>
          <p:cNvSpPr txBox="1">
            <a:spLocks noGrp="1"/>
          </p:cNvSpPr>
          <p:nvPr>
            <p:ph type="title" idx="2"/>
          </p:nvPr>
        </p:nvSpPr>
        <p:spPr>
          <a:xfrm>
            <a:off x="1985531" y="1586320"/>
            <a:ext cx="1235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chemeClr val="accent3"/>
                </a:solidFill>
              </a:rPr>
              <a:t>0</a:t>
            </a:r>
            <a:r>
              <a:rPr lang="ar-DZ" sz="4000" dirty="0" smtClean="0">
                <a:solidFill>
                  <a:schemeClr val="accent3"/>
                </a:solidFill>
              </a:rPr>
              <a:t>4</a:t>
            </a:r>
            <a:endParaRPr sz="4000" dirty="0">
              <a:solidFill>
                <a:schemeClr val="accent3"/>
              </a:solidFill>
            </a:endParaRPr>
          </a:p>
        </p:txBody>
      </p:sp>
    </p:spTree>
    <p:extLst>
      <p:ext uri="{BB962C8B-B14F-4D97-AF65-F5344CB8AC3E}">
        <p14:creationId xmlns:p14="http://schemas.microsoft.com/office/powerpoint/2010/main" val="22577771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3" name="Rectangle 2"/>
          <p:cNvSpPr/>
          <p:nvPr/>
        </p:nvSpPr>
        <p:spPr>
          <a:xfrm>
            <a:off x="999461" y="1235017"/>
            <a:ext cx="6858000" cy="3285515"/>
          </a:xfrm>
          <a:prstGeom prst="rect">
            <a:avLst/>
          </a:prstGeom>
        </p:spPr>
        <p:txBody>
          <a:bodyPr wrap="square">
            <a:spAutoFit/>
          </a:bodyPr>
          <a:lstStyle/>
          <a:p>
            <a:pPr algn="ctr" rtl="1">
              <a:lnSpc>
                <a:spcPct val="150000"/>
              </a:lnSpc>
              <a:spcAft>
                <a:spcPts val="1000"/>
              </a:spcAft>
            </a:pPr>
            <a:r>
              <a:rPr lang="ar-SA" sz="2000" b="1" dirty="0">
                <a:latin typeface="Calibri" panose="020F0502020204030204" pitchFamily="34" charset="0"/>
                <a:ea typeface="Malgun Gothic" panose="020B0503020000020004" pitchFamily="34" charset="-127"/>
                <a:cs typeface="Traditional Arabic" panose="02020603050405020304" pitchFamily="18" charset="-78"/>
              </a:rPr>
              <a:t>تعتبر الحوكمة المالية الركيزة الأساسية لضمان الإستقرار الإقتصادي والشفافية على مستوى العالم، وتعزيز الثقة بين الأطراف ومكافحة مختلف أشكال الفساد والمخاطر المرتبطة بسوء إدارة الموارد المالية، مما ينعكس إيجابيا على النمو الإقتصادي والتنمية المستدامة على المستويين المحلي والدولي وهو ما يجب إدراكه من خلال توفير منصة موثوقة وشفافة لتسجيل المعاملات والممثلة في تقنية سلسلة الكتل بلوك تشين، التي تعد من التقنيات الثورية التي ساهمت بشكل كبير في دعم الحوكمة المالية عبر تقليل التكاليف المرتبطة بالمعاملات المالية التقليدية وتوثيقها رقميا وبالتالي تحقيق بيئة أكثر أمانا وكفاءة للأطراف.</a:t>
            </a:r>
            <a:endParaRPr lang="fr-FR" sz="16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28" name="ZoneTexte 27"/>
          <p:cNvSpPr txBox="1"/>
          <p:nvPr/>
        </p:nvSpPr>
        <p:spPr>
          <a:xfrm>
            <a:off x="5774087" y="407404"/>
            <a:ext cx="2462348" cy="923330"/>
          </a:xfrm>
          <a:prstGeom prst="rect">
            <a:avLst/>
          </a:prstGeom>
          <a:noFill/>
        </p:spPr>
        <p:txBody>
          <a:bodyPr wrap="square" rtlCol="0">
            <a:spAutoFit/>
          </a:bodyPr>
          <a:lstStyle/>
          <a:p>
            <a:pPr algn="ctr"/>
            <a:r>
              <a:rPr lang="ar-DZ" sz="5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خلاصة</a:t>
            </a:r>
            <a:endParaRPr lang="ar-DZ" sz="5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27" name="Google Shape;332;p35"/>
          <p:cNvGrpSpPr/>
          <p:nvPr/>
        </p:nvGrpSpPr>
        <p:grpSpPr>
          <a:xfrm>
            <a:off x="3482758" y="324207"/>
            <a:ext cx="1956391" cy="1870340"/>
            <a:chOff x="3930600" y="3833000"/>
            <a:chExt cx="769350" cy="710250"/>
          </a:xfrm>
        </p:grpSpPr>
        <p:sp>
          <p:nvSpPr>
            <p:cNvPr id="28" name="Google Shape;333;p35"/>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4;p35"/>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5;p35"/>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6;p35"/>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7;p35"/>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975498" y="685219"/>
            <a:ext cx="2583711" cy="830997"/>
          </a:xfrm>
          <a:prstGeom prst="rect">
            <a:avLst/>
          </a:prstGeom>
        </p:spPr>
        <p:txBody>
          <a:bodyPr wrap="square">
            <a:spAutoFit/>
          </a:bodyPr>
          <a:lstStyle/>
          <a:p>
            <a:pPr algn="ct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ea typeface="Malgun Gothic" panose="020B0503020000020004" pitchFamily="34" charset="-127"/>
                <a:cs typeface="Traditional Arabic" panose="02020603050405020304" pitchFamily="18" charset="-78"/>
              </a:rPr>
              <a:t>النتائج</a:t>
            </a:r>
            <a:endParaRPr lang="fr-FR" sz="4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5295014" y="1545412"/>
            <a:ext cx="3706548" cy="3385542"/>
          </a:xfrm>
          <a:prstGeom prst="rect">
            <a:avLst/>
          </a:prstGeom>
        </p:spPr>
        <p:txBody>
          <a:bodyPr wrap="square">
            <a:spAutoFit/>
          </a:bodyPr>
          <a:lstStyle/>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لم تعد الحوكمة المالية اليوم مجرد متطلب تنظيمي، بل هي أداة أساسية لضمان إستدامة الشركات وتعزيز ثقة الأسواق المالية؛</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ساهمت آليات الحوكمة المالية أبرزها التكنولوجيا، من تحليل البيانات المالية التي تقدمها الشركات وتحديد الأنماط المشيرة إلى المخالفات أو التلاعبات المالية؛</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تعتبر تقنية بلوك تشين من الأدوات الحاسمة لتحسين الحوكمة المالية، كنظام مالي متطور يضمن الشفافية </a:t>
            </a:r>
            <a:r>
              <a:rPr lang="ar-SA" b="1" dirty="0" err="1">
                <a:latin typeface="Calibri" panose="020F0502020204030204" pitchFamily="34" charset="0"/>
                <a:ea typeface="Malgun Gothic" panose="020B0503020000020004" pitchFamily="34" charset="-127"/>
                <a:cs typeface="Traditional Arabic" panose="02020603050405020304" pitchFamily="18" charset="-78"/>
              </a:rPr>
              <a:t>والإستدامة</a:t>
            </a:r>
            <a:r>
              <a:rPr lang="ar-SA" b="1" dirty="0">
                <a:latin typeface="Calibri" panose="020F0502020204030204" pitchFamily="34" charset="0"/>
                <a:ea typeface="Malgun Gothic" panose="020B0503020000020004" pitchFamily="34" charset="-127"/>
                <a:cs typeface="Traditional Arabic" panose="02020603050405020304" pitchFamily="18" charset="-78"/>
              </a:rPr>
              <a:t>؛  </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تعتمد خوارزميات بلوك تشين على سجلات موزعة غير قابلة للتغيير، مما يوفر الشفافية، الأمن والكفاءة في التعاملات المالية.</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35" name="Rectangle 34"/>
          <p:cNvSpPr/>
          <p:nvPr/>
        </p:nvSpPr>
        <p:spPr>
          <a:xfrm>
            <a:off x="567959" y="1091233"/>
            <a:ext cx="2583711" cy="830997"/>
          </a:xfrm>
          <a:prstGeom prst="rect">
            <a:avLst/>
          </a:prstGeom>
        </p:spPr>
        <p:txBody>
          <a:bodyPr wrap="square">
            <a:spAutoFit/>
          </a:bodyPr>
          <a:lstStyle/>
          <a:p>
            <a:pPr algn="ctr"/>
            <a:r>
              <a:rPr lang="ar-DZ" sz="4800" b="1" spc="50" dirty="0" smtClean="0">
                <a:ln w="9525" cmpd="sng">
                  <a:solidFill>
                    <a:schemeClr val="accent1"/>
                  </a:solidFill>
                  <a:prstDash val="solid"/>
                </a:ln>
                <a:solidFill>
                  <a:srgbClr val="70AD47">
                    <a:tint val="1000"/>
                  </a:srgbClr>
                </a:solidFill>
                <a:effectLst>
                  <a:glow rad="38100">
                    <a:schemeClr val="accent1">
                      <a:alpha val="40000"/>
                    </a:schemeClr>
                  </a:glow>
                </a:effectLst>
                <a:ea typeface="Malgun Gothic" panose="020B0503020000020004" pitchFamily="34" charset="-127"/>
                <a:cs typeface="Traditional Arabic" panose="02020603050405020304" pitchFamily="18" charset="-78"/>
              </a:rPr>
              <a:t>التوصيات</a:t>
            </a:r>
            <a:endParaRPr lang="fr-FR" sz="4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61920" y="1976307"/>
            <a:ext cx="3721395" cy="3062377"/>
          </a:xfrm>
          <a:prstGeom prst="rect">
            <a:avLst/>
          </a:prstGeom>
        </p:spPr>
        <p:txBody>
          <a:bodyPr wrap="square">
            <a:spAutoFit/>
          </a:bodyPr>
          <a:lstStyle/>
          <a:p>
            <a:pPr marL="342900" lvl="0" indent="-342900" algn="just" rtl="1">
              <a:lnSpc>
                <a:spcPct val="150000"/>
              </a:lnSpc>
              <a:spcAft>
                <a:spcPts val="1000"/>
              </a:spcAft>
              <a:buFont typeface="Arial" panose="020B0604020202020204" pitchFamily="34" charset="0"/>
              <a:buChar char="•"/>
            </a:pPr>
            <a:r>
              <a:rPr lang="ar-SA" b="1" dirty="0" smtClean="0">
                <a:latin typeface="Calibri" panose="020F0502020204030204" pitchFamily="34" charset="0"/>
                <a:ea typeface="Malgun Gothic" panose="020B0503020000020004" pitchFamily="34" charset="-127"/>
                <a:cs typeface="Traditional Arabic" panose="02020603050405020304" pitchFamily="18" charset="-78"/>
              </a:rPr>
              <a:t>التشجيع </a:t>
            </a:r>
            <a:r>
              <a:rPr lang="ar-SA" b="1" dirty="0">
                <a:latin typeface="Calibri" panose="020F0502020204030204" pitchFamily="34" charset="0"/>
                <a:ea typeface="Malgun Gothic" panose="020B0503020000020004" pitchFamily="34" charset="-127"/>
                <a:cs typeface="Traditional Arabic" panose="02020603050405020304" pitchFamily="18" charset="-78"/>
              </a:rPr>
              <a:t>على إعتماد آليات تكنولوجيا والإستثمار فيها، لتحسين الحوكمة المالية وتطبيق معاييرها الحديثة؛</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التخطيط الدقيق والناجح لتنفيذ تقنية بلوك تشين، كمطلب ضروري لضمان فعالية هذه التكنولوجيا وتحقيق فوائدها بالكامل؛</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مراعات التحديات التي تواجه تطبيق تقنية بلوك تشين، خاصة منها التشريعية والتنظيمية؛ </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spcAft>
                <a:spcPts val="1000"/>
              </a:spcAft>
              <a:buFont typeface="Arial" panose="020B0604020202020204" pitchFamily="34" charset="0"/>
              <a:buChar char="•"/>
            </a:pPr>
            <a:r>
              <a:rPr lang="ar-SA" b="1" dirty="0">
                <a:latin typeface="Calibri" panose="020F0502020204030204" pitchFamily="34" charset="0"/>
                <a:ea typeface="Malgun Gothic" panose="020B0503020000020004" pitchFamily="34" charset="-127"/>
                <a:cs typeface="Traditional Arabic" panose="02020603050405020304" pitchFamily="18" charset="-78"/>
              </a:rPr>
              <a:t>توفير بنية مادية وبشرية الداعمة للتقنية ، لتقليل الأخطاء وزيادة كفاءة الأنظمة من مختلف الأشكال الإحتيالية؛</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27" name="Google Shape;1221;p72"/>
          <p:cNvSpPr txBox="1">
            <a:spLocks noGrp="1"/>
          </p:cNvSpPr>
          <p:nvPr>
            <p:ph type="title"/>
          </p:nvPr>
        </p:nvSpPr>
        <p:spPr>
          <a:xfrm>
            <a:off x="514516" y="964726"/>
            <a:ext cx="7704000" cy="13366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وشكرا </a:t>
            </a:r>
            <a:br>
              <a:rPr lang="ar-DZ"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ar-DZ"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على حسن الإصغاء والمتابعة</a:t>
            </a:r>
            <a:endParaRPr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28" name="Google Shape;698;p51"/>
          <p:cNvGrpSpPr/>
          <p:nvPr/>
        </p:nvGrpSpPr>
        <p:grpSpPr>
          <a:xfrm>
            <a:off x="7699585" y="1950325"/>
            <a:ext cx="3787615" cy="3647700"/>
            <a:chOff x="7699585" y="1950325"/>
            <a:chExt cx="3787615" cy="3647700"/>
          </a:xfrm>
        </p:grpSpPr>
        <p:sp>
          <p:nvSpPr>
            <p:cNvPr id="29" name="Google Shape;699;p51"/>
            <p:cNvSpPr/>
            <p:nvPr/>
          </p:nvSpPr>
          <p:spPr>
            <a:xfrm>
              <a:off x="7839500" y="1950325"/>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700;p51"/>
            <p:cNvGrpSpPr/>
            <p:nvPr/>
          </p:nvGrpSpPr>
          <p:grpSpPr>
            <a:xfrm>
              <a:off x="7699585" y="2218273"/>
              <a:ext cx="971227" cy="896620"/>
              <a:chOff x="3930600" y="3833000"/>
              <a:chExt cx="769350" cy="710250"/>
            </a:xfrm>
          </p:grpSpPr>
          <p:sp>
            <p:nvSpPr>
              <p:cNvPr id="31" name="Google Shape;701;p51"/>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2;p51"/>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3;p51"/>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4;p51"/>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05;p51"/>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Google Shape;307;p34"/>
          <p:cNvSpPr/>
          <p:nvPr/>
        </p:nvSpPr>
        <p:spPr>
          <a:xfrm>
            <a:off x="5360690" y="3038906"/>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3542351" y="1178775"/>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6688050" y="1178775"/>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p:nvPr/>
        </p:nvSpPr>
        <p:spPr>
          <a:xfrm>
            <a:off x="1766543" y="2734484"/>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txBox="1">
            <a:spLocks noGrp="1"/>
          </p:cNvSpPr>
          <p:nvPr>
            <p:ph type="title" idx="2"/>
          </p:nvPr>
        </p:nvSpPr>
        <p:spPr>
          <a:xfrm>
            <a:off x="6688050" y="1347525"/>
            <a:ext cx="785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13" name="Google Shape;313;p34"/>
          <p:cNvSpPr txBox="1">
            <a:spLocks noGrp="1"/>
          </p:cNvSpPr>
          <p:nvPr>
            <p:ph type="title" idx="3"/>
          </p:nvPr>
        </p:nvSpPr>
        <p:spPr>
          <a:xfrm>
            <a:off x="1766543" y="2903234"/>
            <a:ext cx="785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314" name="Google Shape;314;p34"/>
          <p:cNvSpPr txBox="1">
            <a:spLocks noGrp="1"/>
          </p:cNvSpPr>
          <p:nvPr>
            <p:ph type="title" idx="4"/>
          </p:nvPr>
        </p:nvSpPr>
        <p:spPr>
          <a:xfrm>
            <a:off x="3542351" y="1318354"/>
            <a:ext cx="785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16" name="Google Shape;316;p34"/>
          <p:cNvSpPr txBox="1">
            <a:spLocks noGrp="1"/>
          </p:cNvSpPr>
          <p:nvPr>
            <p:ph type="title" idx="6"/>
          </p:nvPr>
        </p:nvSpPr>
        <p:spPr>
          <a:xfrm>
            <a:off x="5360690" y="3207656"/>
            <a:ext cx="785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2" name="Google Shape;714;p46"/>
          <p:cNvSpPr txBox="1">
            <a:spLocks noGrp="1"/>
          </p:cNvSpPr>
          <p:nvPr>
            <p:ph type="title" idx="4"/>
          </p:nvPr>
        </p:nvSpPr>
        <p:spPr>
          <a:xfrm>
            <a:off x="2063400" y="224725"/>
            <a:ext cx="480749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akkal Majalla" panose="02000000000000000000" pitchFamily="2" charset="-78"/>
                <a:cs typeface="Sakkal Majalla" panose="02000000000000000000" pitchFamily="2" charset="-78"/>
              </a:rPr>
              <a:t>محاور الدراسة</a:t>
            </a:r>
            <a:endParaRPr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akkal Majalla" panose="02000000000000000000" pitchFamily="2" charset="-78"/>
              <a:cs typeface="Sakkal Majalla" panose="02000000000000000000" pitchFamily="2" charset="-78"/>
            </a:endParaRPr>
          </a:p>
        </p:txBody>
      </p:sp>
      <p:sp>
        <p:nvSpPr>
          <p:cNvPr id="31" name="ZoneTexte 30"/>
          <p:cNvSpPr txBox="1"/>
          <p:nvPr/>
        </p:nvSpPr>
        <p:spPr>
          <a:xfrm>
            <a:off x="6241267" y="2072237"/>
            <a:ext cx="1678665" cy="769441"/>
          </a:xfrm>
          <a:prstGeom prst="rect">
            <a:avLst/>
          </a:prstGeom>
          <a:noFill/>
        </p:spPr>
        <p:txBody>
          <a:bodyPr wrap="square" rtlCol="0">
            <a:spAutoFit/>
          </a:bodyPr>
          <a:lstStyle/>
          <a:p>
            <a:pPr algn="ctr"/>
            <a:r>
              <a:rPr lang="ar-DZ" sz="2000" b="1" dirty="0" smtClean="0">
                <a:latin typeface="Traditional Arabic" panose="02020603050405020304" pitchFamily="18" charset="-78"/>
                <a:cs typeface="Traditional Arabic" panose="02020603050405020304" pitchFamily="18" charset="-78"/>
              </a:rPr>
              <a:t>تمهيد</a:t>
            </a:r>
          </a:p>
          <a:p>
            <a:pPr algn="ctr"/>
            <a:r>
              <a:rPr lang="ar-DZ" sz="1200" dirty="0" smtClean="0">
                <a:latin typeface="Traditional Arabic" panose="02020603050405020304" pitchFamily="18" charset="-78"/>
                <a:cs typeface="Traditional Arabic" panose="02020603050405020304" pitchFamily="18" charset="-78"/>
              </a:rPr>
              <a:t>يضم الإشكالية والفرضيات ثم الأهمية والأهداف</a:t>
            </a:r>
            <a:endParaRPr lang="fr-FR" sz="1200" dirty="0">
              <a:latin typeface="Traditional Arabic" panose="02020603050405020304" pitchFamily="18" charset="-78"/>
              <a:cs typeface="Traditional Arabic" panose="02020603050405020304" pitchFamily="18" charset="-78"/>
            </a:endParaRPr>
          </a:p>
        </p:txBody>
      </p:sp>
      <p:sp>
        <p:nvSpPr>
          <p:cNvPr id="32" name="ZoneTexte 31"/>
          <p:cNvSpPr txBox="1"/>
          <p:nvPr/>
        </p:nvSpPr>
        <p:spPr>
          <a:xfrm>
            <a:off x="2982955" y="2087625"/>
            <a:ext cx="1678665" cy="738664"/>
          </a:xfrm>
          <a:prstGeom prst="rect">
            <a:avLst/>
          </a:prstGeom>
          <a:noFill/>
        </p:spPr>
        <p:txBody>
          <a:bodyPr wrap="square" rtlCol="0">
            <a:spAutoFit/>
          </a:bodyPr>
          <a:lstStyle/>
          <a:p>
            <a:pPr algn="ctr"/>
            <a:r>
              <a:rPr lang="ar-DZ" sz="1800" b="1" dirty="0" smtClean="0">
                <a:latin typeface="Traditional Arabic" panose="02020603050405020304" pitchFamily="18" charset="-78"/>
                <a:cs typeface="Traditional Arabic" panose="02020603050405020304" pitchFamily="18" charset="-78"/>
              </a:rPr>
              <a:t>الإطار النظري للدراسة</a:t>
            </a:r>
          </a:p>
          <a:p>
            <a:pPr algn="ctr"/>
            <a:r>
              <a:rPr lang="ar-DZ" sz="1200" dirty="0" smtClean="0">
                <a:latin typeface="Traditional Arabic" panose="02020603050405020304" pitchFamily="18" charset="-78"/>
                <a:cs typeface="Traditional Arabic" panose="02020603050405020304" pitchFamily="18" charset="-78"/>
              </a:rPr>
              <a:t>يحتوي أدبيات نظري حول </a:t>
            </a:r>
            <a:r>
              <a:rPr lang="ar-DZ" sz="1200" dirty="0" smtClean="0">
                <a:latin typeface="Traditional Arabic" panose="02020603050405020304" pitchFamily="18" charset="-78"/>
                <a:cs typeface="Traditional Arabic" panose="02020603050405020304" pitchFamily="18" charset="-78"/>
              </a:rPr>
              <a:t>الحوكمة المالية وأهم ممارساتها</a:t>
            </a:r>
            <a:endParaRPr lang="fr-FR" sz="1200" dirty="0">
              <a:latin typeface="Traditional Arabic" panose="02020603050405020304" pitchFamily="18" charset="-78"/>
              <a:cs typeface="Traditional Arabic" panose="02020603050405020304" pitchFamily="18" charset="-78"/>
            </a:endParaRPr>
          </a:p>
        </p:txBody>
      </p:sp>
      <p:sp>
        <p:nvSpPr>
          <p:cNvPr id="33" name="ZoneTexte 32"/>
          <p:cNvSpPr txBox="1"/>
          <p:nvPr/>
        </p:nvSpPr>
        <p:spPr>
          <a:xfrm>
            <a:off x="4913907" y="3992756"/>
            <a:ext cx="1678665" cy="707886"/>
          </a:xfrm>
          <a:prstGeom prst="rect">
            <a:avLst/>
          </a:prstGeom>
          <a:noFill/>
        </p:spPr>
        <p:txBody>
          <a:bodyPr wrap="square" rtlCol="0">
            <a:spAutoFit/>
          </a:bodyPr>
          <a:lstStyle/>
          <a:p>
            <a:pPr algn="ctr"/>
            <a:r>
              <a:rPr lang="ar-DZ" sz="1600" b="1" dirty="0" smtClean="0">
                <a:latin typeface="Traditional Arabic" panose="02020603050405020304" pitchFamily="18" charset="-78"/>
                <a:cs typeface="Traditional Arabic" panose="02020603050405020304" pitchFamily="18" charset="-78"/>
              </a:rPr>
              <a:t>الإطار التطبيقي للدراسة</a:t>
            </a:r>
          </a:p>
          <a:p>
            <a:pPr algn="ctr"/>
            <a:r>
              <a:rPr lang="ar-DZ" sz="1200" dirty="0" smtClean="0">
                <a:latin typeface="Traditional Arabic" panose="02020603050405020304" pitchFamily="18" charset="-78"/>
                <a:cs typeface="Traditional Arabic" panose="02020603050405020304" pitchFamily="18" charset="-78"/>
              </a:rPr>
              <a:t>يضم </a:t>
            </a:r>
            <a:r>
              <a:rPr lang="ar-DZ" sz="1200" dirty="0" smtClean="0">
                <a:latin typeface="Traditional Arabic" panose="02020603050405020304" pitchFamily="18" charset="-78"/>
                <a:cs typeface="Traditional Arabic" panose="02020603050405020304" pitchFamily="18" charset="-78"/>
              </a:rPr>
              <a:t>عموميات حول تقنية بلوك تشين وأهميتها في تعزيز الحوكمة المالية</a:t>
            </a:r>
            <a:endParaRPr lang="fr-FR" sz="1200" dirty="0">
              <a:latin typeface="Traditional Arabic" panose="02020603050405020304" pitchFamily="18" charset="-78"/>
              <a:cs typeface="Traditional Arabic" panose="02020603050405020304" pitchFamily="18" charset="-78"/>
            </a:endParaRPr>
          </a:p>
        </p:txBody>
      </p:sp>
      <p:sp>
        <p:nvSpPr>
          <p:cNvPr id="34" name="ZoneTexte 33"/>
          <p:cNvSpPr txBox="1"/>
          <p:nvPr/>
        </p:nvSpPr>
        <p:spPr>
          <a:xfrm>
            <a:off x="1224067" y="3688334"/>
            <a:ext cx="1678665" cy="584775"/>
          </a:xfrm>
          <a:prstGeom prst="rect">
            <a:avLst/>
          </a:prstGeom>
          <a:noFill/>
        </p:spPr>
        <p:txBody>
          <a:bodyPr wrap="square" rtlCol="0">
            <a:spAutoFit/>
          </a:bodyPr>
          <a:lstStyle/>
          <a:p>
            <a:pPr algn="ctr"/>
            <a:r>
              <a:rPr lang="ar-DZ" sz="2000" b="1" dirty="0" smtClean="0">
                <a:latin typeface="Traditional Arabic" panose="02020603050405020304" pitchFamily="18" charset="-78"/>
                <a:cs typeface="Traditional Arabic" panose="02020603050405020304" pitchFamily="18" charset="-78"/>
              </a:rPr>
              <a:t>خلاصة</a:t>
            </a:r>
          </a:p>
          <a:p>
            <a:pPr algn="ctr"/>
            <a:r>
              <a:rPr lang="ar-DZ" sz="1200" dirty="0" smtClean="0">
                <a:latin typeface="Traditional Arabic" panose="02020603050405020304" pitchFamily="18" charset="-78"/>
                <a:cs typeface="Traditional Arabic" panose="02020603050405020304" pitchFamily="18" charset="-78"/>
              </a:rPr>
              <a:t>تتضمن أهم النتائج والتوصيات</a:t>
            </a:r>
            <a:endParaRPr lang="fr-FR" sz="1200" dirty="0">
              <a:latin typeface="Traditional Arabic" panose="02020603050405020304" pitchFamily="18" charset="-78"/>
              <a:cs typeface="Traditional Arabic" panose="02020603050405020304" pitchFamily="18" charset="-7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p:nvPr/>
        </p:nvSpPr>
        <p:spPr>
          <a:xfrm>
            <a:off x="844125" y="-1742775"/>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5528275" y="1504284"/>
            <a:ext cx="1421400" cy="142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txBox="1">
            <a:spLocks noGrp="1"/>
          </p:cNvSpPr>
          <p:nvPr>
            <p:ph type="title" idx="2"/>
          </p:nvPr>
        </p:nvSpPr>
        <p:spPr>
          <a:xfrm>
            <a:off x="5621125" y="1794084"/>
            <a:ext cx="1235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346" name="Google Shape;346;p36"/>
          <p:cNvPicPr preferRelativeResize="0">
            <a:picLocks noGrp="1"/>
          </p:cNvPicPr>
          <p:nvPr>
            <p:ph type="pic" idx="3"/>
          </p:nvPr>
        </p:nvPicPr>
        <p:blipFill rotWithShape="1">
          <a:blip r:embed="rId3">
            <a:alphaModFix/>
          </a:blip>
          <a:srcRect l="3384" r="35080"/>
          <a:stretch/>
        </p:blipFill>
        <p:spPr>
          <a:xfrm>
            <a:off x="-867175" y="210300"/>
            <a:ext cx="4722900" cy="4722900"/>
          </a:xfrm>
          <a:prstGeom prst="ellipse">
            <a:avLst/>
          </a:prstGeom>
        </p:spPr>
      </p:pic>
      <p:grpSp>
        <p:nvGrpSpPr>
          <p:cNvPr id="347" name="Google Shape;347;p36"/>
          <p:cNvGrpSpPr/>
          <p:nvPr/>
        </p:nvGrpSpPr>
        <p:grpSpPr>
          <a:xfrm>
            <a:off x="2609660" y="3831873"/>
            <a:ext cx="971227" cy="896620"/>
            <a:chOff x="3930600" y="3833000"/>
            <a:chExt cx="769350" cy="710250"/>
          </a:xfrm>
        </p:grpSpPr>
        <p:sp>
          <p:nvSpPr>
            <p:cNvPr id="348" name="Google Shape;348;p36"/>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ZoneTexte 13"/>
          <p:cNvSpPr txBox="1"/>
          <p:nvPr/>
        </p:nvSpPr>
        <p:spPr>
          <a:xfrm>
            <a:off x="5344278" y="3241828"/>
            <a:ext cx="1678665" cy="1015663"/>
          </a:xfrm>
          <a:prstGeom prst="rect">
            <a:avLst/>
          </a:prstGeom>
          <a:noFill/>
        </p:spPr>
        <p:txBody>
          <a:bodyPr wrap="square" rtlCol="0">
            <a:spAutoFit/>
          </a:bodyPr>
          <a:lstStyle/>
          <a:p>
            <a:pPr algn="ctr"/>
            <a:r>
              <a:rPr lang="ar-DZ" sz="6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تمهيد</a:t>
            </a:r>
            <a:endParaRPr lang="ar-DZ" sz="6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9" name="Google Shape;469;p41"/>
          <p:cNvSpPr/>
          <p:nvPr/>
        </p:nvSpPr>
        <p:spPr>
          <a:xfrm>
            <a:off x="-1212150" y="3747575"/>
            <a:ext cx="3124200" cy="3124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41"/>
          <p:cNvGrpSpPr/>
          <p:nvPr/>
        </p:nvGrpSpPr>
        <p:grpSpPr>
          <a:xfrm>
            <a:off x="7260097" y="3025525"/>
            <a:ext cx="3730228" cy="3647700"/>
            <a:chOff x="7260097" y="3025525"/>
            <a:chExt cx="3730228" cy="3647700"/>
          </a:xfrm>
        </p:grpSpPr>
        <p:sp>
          <p:nvSpPr>
            <p:cNvPr id="471" name="Google Shape;471;p41"/>
            <p:cNvSpPr/>
            <p:nvPr/>
          </p:nvSpPr>
          <p:spPr>
            <a:xfrm>
              <a:off x="7342625" y="3025525"/>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41"/>
            <p:cNvGrpSpPr/>
            <p:nvPr/>
          </p:nvGrpSpPr>
          <p:grpSpPr>
            <a:xfrm>
              <a:off x="7260097" y="3117711"/>
              <a:ext cx="971227" cy="896620"/>
              <a:chOff x="3930600" y="3833000"/>
              <a:chExt cx="769350" cy="710250"/>
            </a:xfrm>
          </p:grpSpPr>
          <p:sp>
            <p:nvSpPr>
              <p:cNvPr id="473" name="Google Shape;473;p41"/>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ZoneTexte 22"/>
          <p:cNvSpPr txBox="1"/>
          <p:nvPr/>
        </p:nvSpPr>
        <p:spPr>
          <a:xfrm>
            <a:off x="1371600" y="442186"/>
            <a:ext cx="7086739" cy="1015663"/>
          </a:xfrm>
          <a:prstGeom prst="rect">
            <a:avLst/>
          </a:prstGeom>
          <a:noFill/>
        </p:spPr>
        <p:txBody>
          <a:bodyPr wrap="square" rtlCol="0">
            <a:spAutoFit/>
          </a:bodyPr>
          <a:lstStyle/>
          <a:p>
            <a:pPr algn="r" rtl="1"/>
            <a:r>
              <a:rPr lang="ar-DZ" sz="6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تمهيد</a:t>
            </a:r>
            <a:endParaRPr lang="ar-DZ" sz="6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endParaRPr>
          </a:p>
        </p:txBody>
      </p:sp>
      <p:sp>
        <p:nvSpPr>
          <p:cNvPr id="8" name="Rectangle 7"/>
          <p:cNvSpPr/>
          <p:nvPr/>
        </p:nvSpPr>
        <p:spPr>
          <a:xfrm>
            <a:off x="313559" y="882245"/>
            <a:ext cx="6901250" cy="3000821"/>
          </a:xfrm>
          <a:prstGeom prst="rect">
            <a:avLst/>
          </a:prstGeom>
        </p:spPr>
        <p:txBody>
          <a:bodyPr wrap="square">
            <a:spAutoFit/>
          </a:bodyPr>
          <a:lstStyle/>
          <a:p>
            <a:pPr indent="359410" algn="ctr" rtl="1">
              <a:lnSpc>
                <a:spcPct val="150000"/>
              </a:lnSpc>
            </a:pPr>
            <a:r>
              <a:rPr lang="ar-DZ" sz="1800" b="1" dirty="0" smtClean="0">
                <a:latin typeface="Calibri" panose="020F0502020204030204" pitchFamily="34" charset="0"/>
                <a:ea typeface="Malgun Gothic" panose="020B0503020000020004" pitchFamily="34" charset="-127"/>
                <a:cs typeface="Traditional Arabic" panose="02020603050405020304" pitchFamily="18" charset="-78"/>
              </a:rPr>
              <a:t>في </a:t>
            </a:r>
            <a:r>
              <a:rPr lang="ar-DZ" sz="1800" b="1" dirty="0">
                <a:latin typeface="Calibri" panose="020F0502020204030204" pitchFamily="34" charset="0"/>
                <a:ea typeface="Malgun Gothic" panose="020B0503020000020004" pitchFamily="34" charset="-127"/>
                <a:cs typeface="Traditional Arabic" panose="02020603050405020304" pitchFamily="18" charset="-78"/>
              </a:rPr>
              <a:t>ظل بيئة تتسم بالتحديات الاقتصادية المتزايدة أصبحت الحوكمة المالية ضرورة ملحة لضمان التوازن بين الإيرادات والنفقات، وتعزيز الثقة بين الأطراف المختلفة من خلال إستغلال التكنولوجيا والتطور السريع في تقنياتها أبرزها، الذكاء الإصطناعي وتقنية البلوك تشين كأدوات وأنظمة تدعم الشفافية والكفاءة والمساءلة في إدارة الموارد المالية.</a:t>
            </a:r>
            <a:endParaRPr lang="fr-FR" b="1" dirty="0">
              <a:latin typeface="Calibri" panose="020F0502020204030204" pitchFamily="34" charset="0"/>
              <a:ea typeface="Malgun Gothic" panose="020B0503020000020004" pitchFamily="34" charset="-127"/>
              <a:cs typeface="Arial" panose="020B0604020202020204" pitchFamily="34" charset="0"/>
            </a:endParaRPr>
          </a:p>
          <a:p>
            <a:pPr indent="359410" algn="ctr" rtl="1">
              <a:lnSpc>
                <a:spcPct val="150000"/>
              </a:lnSpc>
            </a:pPr>
            <a:r>
              <a:rPr lang="ar-DZ" sz="1800" b="1" dirty="0">
                <a:latin typeface="Calibri" panose="020F0502020204030204" pitchFamily="34" charset="0"/>
                <a:ea typeface="Malgun Gothic" panose="020B0503020000020004" pitchFamily="34" charset="-127"/>
                <a:cs typeface="Traditional Arabic" panose="02020603050405020304" pitchFamily="18" charset="-78"/>
              </a:rPr>
              <a:t>وتعد تقنية سلسلة الكتل البلوك تشين من أبرز الحلول المبتكرة في ميدان الحوكمة المالية، والتي ساعدت بشكل كبير في إعادة تشكيل أسس العمليات المالية والإدارية على مستوى العالم، بفضل خصائصها الفريدة أهمها اللامركزية والمشاركة التي ساعدت على تحقيق مستوى عال من الأمان والثقة بين الأطراف.</a:t>
            </a:r>
            <a:endParaRPr lang="fr-FR"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9" name="Rectangle 8"/>
          <p:cNvSpPr/>
          <p:nvPr/>
        </p:nvSpPr>
        <p:spPr>
          <a:xfrm>
            <a:off x="1371599" y="4014331"/>
            <a:ext cx="5624623" cy="923330"/>
          </a:xfrm>
          <a:prstGeom prst="rect">
            <a:avLst/>
          </a:prstGeom>
        </p:spPr>
        <p:txBody>
          <a:bodyPr wrap="square">
            <a:spAutoFit/>
          </a:bodyPr>
          <a:lstStyle/>
          <a:p>
            <a:pPr algn="ctr" rtl="1">
              <a:lnSpc>
                <a:spcPct val="150000"/>
              </a:lnSpc>
            </a:pPr>
            <a:r>
              <a:rPr lang="ar-DZ" sz="1800" b="1" dirty="0" smtClean="0">
                <a:latin typeface="Calibri" panose="020F0502020204030204" pitchFamily="34" charset="0"/>
                <a:ea typeface="Malgun Gothic" panose="020B0503020000020004" pitchFamily="34" charset="-127"/>
                <a:cs typeface="Traditional Arabic" panose="02020603050405020304" pitchFamily="18" charset="-78"/>
              </a:rPr>
              <a:t>وإنطلاقا </a:t>
            </a:r>
            <a:r>
              <a:rPr lang="ar-DZ" sz="1800" b="1" dirty="0">
                <a:latin typeface="Calibri" panose="020F0502020204030204" pitchFamily="34" charset="0"/>
                <a:ea typeface="Malgun Gothic" panose="020B0503020000020004" pitchFamily="34" charset="-127"/>
                <a:cs typeface="Traditional Arabic" panose="02020603050405020304" pitchFamily="18" charset="-78"/>
              </a:rPr>
              <a:t>مما سبق ذكره تتبلور لنا الإشكالية التالية: "ما مدى مساهمة تقنية سلسلة الكتل بلوك تشين في تعزيز الحوكمة المالية؟".</a:t>
            </a:r>
            <a:endParaRPr lang="fr-FR" b="1" dirty="0">
              <a:effectLst/>
              <a:latin typeface="Calibri" panose="020F0502020204030204" pitchFamily="34" charset="0"/>
              <a:ea typeface="Malgun Gothic" panose="020B0503020000020004" pitchFamily="34" charset="-127"/>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3" name="Google Shape;363;p37"/>
          <p:cNvSpPr/>
          <p:nvPr/>
        </p:nvSpPr>
        <p:spPr>
          <a:xfrm>
            <a:off x="3791649" y="1753087"/>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7"/>
          <p:cNvGrpSpPr/>
          <p:nvPr/>
        </p:nvGrpSpPr>
        <p:grpSpPr>
          <a:xfrm>
            <a:off x="3991724" y="1950580"/>
            <a:ext cx="426462" cy="418363"/>
            <a:chOff x="-1183550" y="3586525"/>
            <a:chExt cx="296175" cy="290550"/>
          </a:xfrm>
        </p:grpSpPr>
        <p:sp>
          <p:nvSpPr>
            <p:cNvPr id="365" name="Google Shape;365;p37"/>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714;p46"/>
          <p:cNvSpPr txBox="1">
            <a:spLocks noGrp="1"/>
          </p:cNvSpPr>
          <p:nvPr>
            <p:ph type="title" idx="4"/>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4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Sakkal Majalla" panose="02000000000000000000" pitchFamily="2" charset="-78"/>
                <a:cs typeface="Sakkal Majalla" panose="02000000000000000000" pitchFamily="2" charset="-78"/>
              </a:rPr>
              <a:t>أسئلة وفرضيات الدراسة</a:t>
            </a:r>
            <a:endParaRPr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Sakkal Majalla" panose="02000000000000000000" pitchFamily="2" charset="-78"/>
              <a:cs typeface="Sakkal Majalla" panose="02000000000000000000" pitchFamily="2" charset="-78"/>
            </a:endParaRPr>
          </a:p>
        </p:txBody>
      </p:sp>
      <p:grpSp>
        <p:nvGrpSpPr>
          <p:cNvPr id="33" name="Google Shape;427;p39"/>
          <p:cNvGrpSpPr/>
          <p:nvPr/>
        </p:nvGrpSpPr>
        <p:grpSpPr>
          <a:xfrm>
            <a:off x="977662" y="1490144"/>
            <a:ext cx="368186" cy="366364"/>
            <a:chOff x="-63679950" y="3360375"/>
            <a:chExt cx="318225" cy="316650"/>
          </a:xfrm>
        </p:grpSpPr>
        <p:sp>
          <p:nvSpPr>
            <p:cNvPr id="34" name="Google Shape;428;p39"/>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9;p39"/>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0;p39"/>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1;p39"/>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63;p37"/>
          <p:cNvSpPr/>
          <p:nvPr/>
        </p:nvSpPr>
        <p:spPr>
          <a:xfrm>
            <a:off x="7638900" y="1747172"/>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427;p39"/>
          <p:cNvGrpSpPr/>
          <p:nvPr/>
        </p:nvGrpSpPr>
        <p:grpSpPr>
          <a:xfrm>
            <a:off x="1130062" y="1642544"/>
            <a:ext cx="368186" cy="366364"/>
            <a:chOff x="-63679950" y="3360375"/>
            <a:chExt cx="318225" cy="316650"/>
          </a:xfrm>
        </p:grpSpPr>
        <p:sp>
          <p:nvSpPr>
            <p:cNvPr id="40" name="Google Shape;428;p39"/>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9;p39"/>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0;p39"/>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1;p39"/>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27;p39"/>
          <p:cNvGrpSpPr/>
          <p:nvPr/>
        </p:nvGrpSpPr>
        <p:grpSpPr>
          <a:xfrm>
            <a:off x="7847357" y="1982771"/>
            <a:ext cx="368186" cy="366364"/>
            <a:chOff x="-63679950" y="3360375"/>
            <a:chExt cx="318225" cy="316650"/>
          </a:xfrm>
        </p:grpSpPr>
        <p:sp>
          <p:nvSpPr>
            <p:cNvPr id="45" name="Google Shape;428;p39"/>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9;p39"/>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0;p39"/>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31;p39"/>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5667153" y="2795748"/>
            <a:ext cx="3072810" cy="1384995"/>
          </a:xfrm>
          <a:prstGeom prst="rect">
            <a:avLst/>
          </a:prstGeom>
        </p:spPr>
        <p:txBody>
          <a:bodyPr wrap="square">
            <a:spAutoFit/>
          </a:bodyPr>
          <a:lstStyle/>
          <a:p>
            <a:pPr marL="342900" lvl="0" indent="-342900" algn="just" rtl="1">
              <a:lnSpc>
                <a:spcPct val="150000"/>
              </a:lnSpc>
              <a:buFont typeface="Vivaldi" panose="03020602050506090804" pitchFamily="66"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ما هو مفهوم الحوكمة المالية؟ وما هي مبادئها؟؛</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buFont typeface="Vivaldi" panose="03020602050506090804" pitchFamily="66"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ما هي أهم آليات ممارسة الحوكمة المالية؟؛</a:t>
            </a:r>
            <a:endParaRPr lang="fr-FR" sz="110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buFont typeface="Vivaldi" panose="03020602050506090804" pitchFamily="66"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ما هو واقع تقنية سلسلة الكتل بلوك تشين؟ </a:t>
            </a:r>
            <a:r>
              <a:rPr lang="ar-DZ" b="1" dirty="0" smtClean="0">
                <a:latin typeface="Calibri" panose="020F0502020204030204" pitchFamily="34" charset="0"/>
                <a:ea typeface="Malgun Gothic" panose="020B0503020000020004" pitchFamily="34" charset="-127"/>
                <a:cs typeface="Traditional Arabic" panose="02020603050405020304" pitchFamily="18" charset="-78"/>
              </a:rPr>
              <a:t>       وما </a:t>
            </a:r>
            <a:r>
              <a:rPr lang="ar-DZ" b="1" dirty="0">
                <a:latin typeface="Calibri" panose="020F0502020204030204" pitchFamily="34" charset="0"/>
                <a:ea typeface="Malgun Gothic" panose="020B0503020000020004" pitchFamily="34" charset="-127"/>
                <a:cs typeface="Traditional Arabic" panose="02020603050405020304" pitchFamily="18" charset="-78"/>
              </a:rPr>
              <a:t>هي أبرز تحديات تطبيقها؟.</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8" name="Rectangle 7"/>
          <p:cNvSpPr/>
          <p:nvPr/>
        </p:nvSpPr>
        <p:spPr>
          <a:xfrm>
            <a:off x="5594057" y="1944784"/>
            <a:ext cx="2039341" cy="461665"/>
          </a:xfrm>
          <a:prstGeom prst="rect">
            <a:avLst/>
          </a:prstGeom>
        </p:spPr>
        <p:txBody>
          <a:bodyPr wrap="none">
            <a:spAutoFit/>
          </a:bodyPr>
          <a:lstStyle/>
          <a:p>
            <a:r>
              <a:rPr lang="ar-DZ" sz="2400" b="1" spc="50" dirty="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التساؤلات الفرعية : </a:t>
            </a:r>
            <a:endParaRPr lang="fr-FR" sz="2400" b="1" spc="50" dirty="0">
              <a:ln w="0"/>
              <a:solidFill>
                <a:schemeClr val="bg2"/>
              </a:solidFill>
              <a:effectLst>
                <a:innerShdw blurRad="63500" dist="50800" dir="13500000">
                  <a:srgbClr val="000000">
                    <a:alpha val="50000"/>
                  </a:srgbClr>
                </a:innerShdw>
              </a:effectLst>
            </a:endParaRPr>
          </a:p>
        </p:txBody>
      </p:sp>
      <p:sp>
        <p:nvSpPr>
          <p:cNvPr id="9" name="Rectangle 8"/>
          <p:cNvSpPr/>
          <p:nvPr/>
        </p:nvSpPr>
        <p:spPr>
          <a:xfrm>
            <a:off x="1587072" y="1994929"/>
            <a:ext cx="2178802" cy="523220"/>
          </a:xfrm>
          <a:prstGeom prst="rect">
            <a:avLst/>
          </a:prstGeom>
        </p:spPr>
        <p:txBody>
          <a:bodyPr wrap="none">
            <a:spAutoFit/>
          </a:bodyPr>
          <a:lstStyle/>
          <a:p>
            <a:r>
              <a:rPr lang="ar-DZ" sz="2800" b="1" spc="50" dirty="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فرضيات الدراسة : </a:t>
            </a:r>
            <a:endParaRPr lang="fr-FR" sz="2800" b="1"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a:off x="223284" y="2875514"/>
            <a:ext cx="4572000" cy="2031325"/>
          </a:xfrm>
          <a:prstGeom prst="rect">
            <a:avLst/>
          </a:prstGeom>
        </p:spPr>
        <p:txBody>
          <a:bodyPr>
            <a:spAutoFit/>
          </a:bodyPr>
          <a:lstStyle/>
          <a:p>
            <a:pPr marL="342900" lvl="0" indent="-342900" algn="just" rtl="1">
              <a:lnSpc>
                <a:spcPct val="150000"/>
              </a:lnSpc>
              <a:buFont typeface="Traditional Arabic" panose="02020603050405020304" pitchFamily="18" charset="-78"/>
              <a:buChar char="-"/>
            </a:pPr>
            <a:r>
              <a:rPr lang="ar-DZ" b="1" dirty="0">
                <a:latin typeface="Calibri" panose="020F0502020204030204" pitchFamily="34" charset="0"/>
                <a:ea typeface="Calibri" panose="020F0502020204030204" pitchFamily="34" charset="0"/>
                <a:cs typeface="Traditional Arabic" panose="02020603050405020304" pitchFamily="18" charset="-78"/>
              </a:rPr>
              <a:t>تعد الحوكمة المالية من المواضيع الهامة لإدارة مالية فعالة ومستدامة للشركة، </a:t>
            </a:r>
            <a:r>
              <a:rPr lang="ar-DZ" b="1" dirty="0" smtClean="0">
                <a:latin typeface="Calibri" panose="020F0502020204030204" pitchFamily="34" charset="0"/>
                <a:ea typeface="Calibri" panose="020F0502020204030204" pitchFamily="34" charset="0"/>
                <a:cs typeface="Traditional Arabic" panose="02020603050405020304" pitchFamily="18" charset="-78"/>
              </a:rPr>
              <a:t>         من </a:t>
            </a:r>
            <a:r>
              <a:rPr lang="ar-DZ" b="1" dirty="0">
                <a:latin typeface="Calibri" panose="020F0502020204030204" pitchFamily="34" charset="0"/>
                <a:ea typeface="Calibri" panose="020F0502020204030204" pitchFamily="34" charset="0"/>
                <a:cs typeface="Traditional Arabic" panose="02020603050405020304" pitchFamily="18" charset="-78"/>
              </a:rPr>
              <a:t>خلال تعزيز الشفافية والنزاهة على الأمور المالية</a:t>
            </a:r>
            <a:r>
              <a:rPr lang="ar-SA" b="1" dirty="0">
                <a:latin typeface="Calibri" panose="020F0502020204030204" pitchFamily="34" charset="0"/>
                <a:ea typeface="Calibri" panose="020F0502020204030204" pitchFamily="34" charset="0"/>
                <a:cs typeface="Traditional Arabic" panose="02020603050405020304" pitchFamily="18" charset="-78"/>
              </a:rPr>
              <a:t>؛</a:t>
            </a:r>
            <a:endParaRPr lang="fr-FR" sz="11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buFont typeface="Traditional Arabic" panose="02020603050405020304" pitchFamily="18" charset="-78"/>
              <a:buChar char="-"/>
            </a:pPr>
            <a:r>
              <a:rPr lang="ar-DZ" b="1" dirty="0">
                <a:latin typeface="Calibri" panose="020F0502020204030204" pitchFamily="34" charset="0"/>
                <a:ea typeface="Calibri" panose="020F0502020204030204" pitchFamily="34" charset="0"/>
                <a:cs typeface="Traditional Arabic" panose="02020603050405020304" pitchFamily="18" charset="-78"/>
              </a:rPr>
              <a:t>تتكامل التكنولوجيا مع الحوكمة المالية مما يجعلها الآلية الأبرز، من حيث المراجعة السريعة للسجلات المالية والكشف عن أخطاء أو أنواع التلاعب المالي؛  </a:t>
            </a:r>
            <a:endParaRPr lang="fr-FR" sz="11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buFont typeface="Traditional Arabic" panose="02020603050405020304" pitchFamily="18" charset="-78"/>
              <a:buChar char="-"/>
            </a:pPr>
            <a:r>
              <a:rPr lang="ar-DZ" b="1" dirty="0">
                <a:latin typeface="Calibri" panose="020F0502020204030204" pitchFamily="34" charset="0"/>
                <a:ea typeface="Calibri" panose="020F0502020204030204" pitchFamily="34" charset="0"/>
                <a:cs typeface="Traditional Arabic" panose="02020603050405020304" pitchFamily="18" charset="-78"/>
              </a:rPr>
              <a:t>تمثل تقنية بلوك تشين خطو هامة نحو تعزيز الشفافية، الكفاءة، والأمان في إدارة الموارد المالية.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8"/>
          <p:cNvSpPr/>
          <p:nvPr/>
        </p:nvSpPr>
        <p:spPr>
          <a:xfrm>
            <a:off x="7408470" y="1339990"/>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4123010" y="1339990"/>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901760" y="1339990"/>
            <a:ext cx="785100" cy="78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8"/>
          <p:cNvGrpSpPr/>
          <p:nvPr/>
        </p:nvGrpSpPr>
        <p:grpSpPr>
          <a:xfrm>
            <a:off x="4305172" y="1522710"/>
            <a:ext cx="420775" cy="393561"/>
            <a:chOff x="-4118225" y="3990475"/>
            <a:chExt cx="292225" cy="273325"/>
          </a:xfrm>
        </p:grpSpPr>
        <p:sp>
          <p:nvSpPr>
            <p:cNvPr id="397" name="Google Shape;397;p38"/>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8"/>
          <p:cNvGrpSpPr/>
          <p:nvPr/>
        </p:nvGrpSpPr>
        <p:grpSpPr>
          <a:xfrm>
            <a:off x="7578717" y="1522710"/>
            <a:ext cx="444605" cy="419659"/>
            <a:chOff x="-1960150" y="3956600"/>
            <a:chExt cx="308775" cy="291450"/>
          </a:xfrm>
        </p:grpSpPr>
        <p:sp>
          <p:nvSpPr>
            <p:cNvPr id="402" name="Google Shape;402;p38"/>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38"/>
          <p:cNvSpPr/>
          <p:nvPr/>
        </p:nvSpPr>
        <p:spPr>
          <a:xfrm>
            <a:off x="1134369" y="1574906"/>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3848440" y="2307810"/>
            <a:ext cx="1399742" cy="461665"/>
          </a:xfrm>
          <a:prstGeom prst="rect">
            <a:avLst/>
          </a:prstGeom>
        </p:spPr>
        <p:txBody>
          <a:bodyPr wrap="none">
            <a:spAutoFit/>
          </a:bodyPr>
          <a:lstStyle/>
          <a:p>
            <a:r>
              <a:rPr lang="ar-DZ" sz="2400" b="1" spc="50" dirty="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أهمية </a:t>
            </a:r>
            <a:r>
              <a:rPr lang="ar-DZ" sz="2400" b="1" spc="50" dirty="0" smtClean="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الدراسة</a:t>
            </a:r>
            <a:endParaRPr lang="fr-FR" sz="2400" b="1" spc="50" dirty="0">
              <a:ln w="0"/>
              <a:solidFill>
                <a:schemeClr val="bg2"/>
              </a:solidFill>
              <a:effectLst>
                <a:innerShdw blurRad="63500" dist="50800" dir="13500000">
                  <a:srgbClr val="000000">
                    <a:alpha val="50000"/>
                  </a:srgbClr>
                </a:innerShdw>
              </a:effectLst>
            </a:endParaRPr>
          </a:p>
        </p:txBody>
      </p:sp>
      <p:sp>
        <p:nvSpPr>
          <p:cNvPr id="10" name="Rectangle 9"/>
          <p:cNvSpPr/>
          <p:nvPr/>
        </p:nvSpPr>
        <p:spPr>
          <a:xfrm>
            <a:off x="3302271" y="2769475"/>
            <a:ext cx="2745264" cy="2031325"/>
          </a:xfrm>
          <a:prstGeom prst="rect">
            <a:avLst/>
          </a:prstGeom>
        </p:spPr>
        <p:txBody>
          <a:bodyPr wrap="square">
            <a:spAutoFit/>
          </a:bodyPr>
          <a:lstStyle/>
          <a:p>
            <a:pPr marL="514350" indent="-285750" algn="ctr" rtl="1">
              <a:lnSpc>
                <a:spcPct val="150000"/>
              </a:lnSpc>
              <a:buFont typeface="Arial" panose="020B0604020202020204" pitchFamily="34" charset="0"/>
              <a:buChar char="•"/>
            </a:pPr>
            <a:r>
              <a:rPr lang="ar-DZ" b="1" dirty="0">
                <a:latin typeface="Calibri" panose="020F0502020204030204" pitchFamily="34" charset="0"/>
                <a:ea typeface="Malgun Gothic" panose="020B0503020000020004" pitchFamily="34" charset="-127"/>
                <a:cs typeface="Traditional Arabic" panose="02020603050405020304" pitchFamily="18" charset="-78"/>
              </a:rPr>
              <a:t>عرض بعض جوانب الحوكمة المالية ودورها المحوري في تعزيز التعاملات المالية من أوجه المخاطر </a:t>
            </a:r>
            <a:r>
              <a:rPr lang="ar-DZ" b="1" dirty="0" smtClean="0">
                <a:latin typeface="Calibri" panose="020F0502020204030204" pitchFamily="34" charset="0"/>
                <a:ea typeface="Malgun Gothic" panose="020B0503020000020004" pitchFamily="34" charset="-127"/>
                <a:cs typeface="Traditional Arabic" panose="02020603050405020304" pitchFamily="18" charset="-78"/>
              </a:rPr>
              <a:t>والفساد،</a:t>
            </a:r>
          </a:p>
          <a:p>
            <a:pPr marL="514350" indent="-285750" algn="ctr" rtl="1">
              <a:lnSpc>
                <a:spcPct val="150000"/>
              </a:lnSpc>
              <a:buFont typeface="Arial" panose="020B0604020202020204" pitchFamily="34" charset="0"/>
              <a:buChar char="•"/>
            </a:pPr>
            <a:r>
              <a:rPr lang="ar-DZ" b="1" dirty="0" smtClean="0">
                <a:latin typeface="Calibri" panose="020F0502020204030204" pitchFamily="34" charset="0"/>
                <a:ea typeface="Malgun Gothic" panose="020B0503020000020004" pitchFamily="34" charset="-127"/>
                <a:cs typeface="Traditional Arabic" panose="02020603050405020304" pitchFamily="18" charset="-78"/>
              </a:rPr>
              <a:t>تقديم </a:t>
            </a:r>
            <a:r>
              <a:rPr lang="ar-DZ" b="1" dirty="0">
                <a:latin typeface="Calibri" panose="020F0502020204030204" pitchFamily="34" charset="0"/>
                <a:ea typeface="Malgun Gothic" panose="020B0503020000020004" pitchFamily="34" charset="-127"/>
                <a:cs typeface="Traditional Arabic" panose="02020603050405020304" pitchFamily="18" charset="-78"/>
              </a:rPr>
              <a:t>التكنولوجيا الثورية بلوك تشين كفرصة هائلة لتحسين الحوكمة المالية وزيادة ثقة الأطراف. </a:t>
            </a:r>
            <a:endParaRPr lang="fr-FR" sz="110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1" name="Rectangle 10"/>
          <p:cNvSpPr/>
          <p:nvPr/>
        </p:nvSpPr>
        <p:spPr>
          <a:xfrm>
            <a:off x="7159550" y="2400143"/>
            <a:ext cx="1388522" cy="400110"/>
          </a:xfrm>
          <a:prstGeom prst="rect">
            <a:avLst/>
          </a:prstGeom>
        </p:spPr>
        <p:txBody>
          <a:bodyPr wrap="none">
            <a:spAutoFit/>
          </a:bodyPr>
          <a:lstStyle/>
          <a:p>
            <a:r>
              <a:rPr lang="ar-DZ" sz="2000" b="1" spc="50" dirty="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أهداف الدراسة </a:t>
            </a:r>
            <a:endParaRPr lang="fr-FR" sz="2000" b="1" spc="50" dirty="0">
              <a:ln w="0"/>
              <a:solidFill>
                <a:schemeClr val="bg2"/>
              </a:solidFill>
              <a:effectLst>
                <a:innerShdw blurRad="63500" dist="50800" dir="13500000">
                  <a:srgbClr val="000000">
                    <a:alpha val="50000"/>
                  </a:srgbClr>
                </a:innerShdw>
              </a:effectLst>
            </a:endParaRPr>
          </a:p>
        </p:txBody>
      </p:sp>
      <p:sp>
        <p:nvSpPr>
          <p:cNvPr id="12" name="Rectangle 11"/>
          <p:cNvSpPr/>
          <p:nvPr/>
        </p:nvSpPr>
        <p:spPr>
          <a:xfrm>
            <a:off x="6341138" y="2769475"/>
            <a:ext cx="2802862" cy="2008242"/>
          </a:xfrm>
          <a:prstGeom prst="rect">
            <a:avLst/>
          </a:prstGeom>
        </p:spPr>
        <p:txBody>
          <a:bodyPr wrap="square">
            <a:spAutoFit/>
          </a:bodyPr>
          <a:lstStyle/>
          <a:p>
            <a:pPr marL="342900" lvl="0" indent="-342900" algn="ctr" rtl="1">
              <a:lnSpc>
                <a:spcPct val="150000"/>
              </a:lnSpc>
              <a:buFont typeface="Arial" panose="020B0604020202020204" pitchFamily="34" charset="0"/>
              <a:buChar char="•"/>
            </a:pPr>
            <a:r>
              <a:rPr lang="ar-SA" sz="1200" b="1" dirty="0">
                <a:latin typeface="Calibri" panose="020F0502020204030204" pitchFamily="34" charset="0"/>
                <a:ea typeface="Times New Roman" panose="02020603050405020304" pitchFamily="18" charset="0"/>
                <a:cs typeface="Traditional Arabic" panose="02020603050405020304" pitchFamily="18" charset="-78"/>
              </a:rPr>
              <a:t>تقديم إطار نظري للحوكمة المالية</a:t>
            </a:r>
            <a:r>
              <a:rPr lang="ar-SA" sz="1200" b="1" dirty="0">
                <a:latin typeface="Calibri" panose="020F0502020204030204" pitchFamily="34" charset="0"/>
                <a:ea typeface="Malgun Gothic" panose="020B0503020000020004" pitchFamily="34" charset="-127"/>
                <a:cs typeface="Traditional Arabic" panose="02020603050405020304" pitchFamily="18" charset="-78"/>
              </a:rPr>
              <a:t> </a:t>
            </a:r>
            <a:r>
              <a:rPr lang="ar-DZ" sz="1200" b="1" dirty="0">
                <a:latin typeface="Calibri" panose="020F0502020204030204" pitchFamily="34" charset="0"/>
                <a:ea typeface="Malgun Gothic" panose="020B0503020000020004" pitchFamily="34" charset="-127"/>
                <a:cs typeface="Traditional Arabic" panose="02020603050405020304" pitchFamily="18" charset="-78"/>
              </a:rPr>
              <a:t>إيجابياتها في بيئة الأعمال؛</a:t>
            </a:r>
            <a:endParaRPr lang="fr-FR" sz="105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ctr" rtl="1">
              <a:lnSpc>
                <a:spcPct val="150000"/>
              </a:lnSpc>
              <a:buFont typeface="Arial" panose="020B0604020202020204" pitchFamily="34" charset="0"/>
              <a:buChar char="•"/>
            </a:pPr>
            <a:r>
              <a:rPr lang="ar-DZ" sz="1200" b="1" dirty="0">
                <a:latin typeface="Calibri" panose="020F0502020204030204" pitchFamily="34" charset="0"/>
                <a:ea typeface="Malgun Gothic" panose="020B0503020000020004" pitchFamily="34" charset="-127"/>
                <a:cs typeface="Traditional Arabic" panose="02020603050405020304" pitchFamily="18" charset="-78"/>
              </a:rPr>
              <a:t>تحديد آليات ممارسة الحوكمة المالية المعتمدة، للمساهمة في تحقيق الإستدامة المالية وجذب </a:t>
            </a:r>
            <a:r>
              <a:rPr lang="ar-DZ" sz="1200" b="1" dirty="0" smtClean="0">
                <a:latin typeface="Calibri" panose="020F0502020204030204" pitchFamily="34" charset="0"/>
                <a:ea typeface="Malgun Gothic" panose="020B0503020000020004" pitchFamily="34" charset="-127"/>
                <a:cs typeface="Traditional Arabic" panose="02020603050405020304" pitchFamily="18" charset="-78"/>
              </a:rPr>
              <a:t>المستثمرين؛</a:t>
            </a:r>
            <a:r>
              <a:rPr lang="ar-DZ" sz="1050" b="1" dirty="0" smtClean="0">
                <a:latin typeface="Calibri" panose="020F0502020204030204" pitchFamily="34" charset="0"/>
                <a:ea typeface="Malgun Gothic" panose="020B0503020000020004" pitchFamily="34" charset="-127"/>
                <a:cs typeface="Arial" panose="020B0604020202020204" pitchFamily="34" charset="0"/>
              </a:rPr>
              <a:t> </a:t>
            </a:r>
            <a:r>
              <a:rPr lang="ar-SA" sz="1200" b="1" dirty="0" smtClean="0">
                <a:ea typeface="Times New Roman" panose="02020603050405020304" pitchFamily="18" charset="0"/>
                <a:cs typeface="Traditional Arabic" panose="02020603050405020304" pitchFamily="18" charset="-78"/>
              </a:rPr>
              <a:t>وإبراز </a:t>
            </a:r>
            <a:r>
              <a:rPr lang="ar-SA" sz="1200" b="1" dirty="0">
                <a:ea typeface="Times New Roman" panose="02020603050405020304" pitchFamily="18" charset="0"/>
                <a:cs typeface="Traditional Arabic" panose="02020603050405020304" pitchFamily="18" charset="-78"/>
              </a:rPr>
              <a:t>التكنولوجيا المبتكرة لتعزيزها والممثلة في تقنية بلوك تشين وأهم خطوات وتحديات إستخدامها</a:t>
            </a:r>
            <a:r>
              <a:rPr lang="ar-DZ" sz="1200" b="1" dirty="0">
                <a:ea typeface="Malgun Gothic" panose="020B0503020000020004" pitchFamily="34" charset="-127"/>
                <a:cs typeface="Traditional Arabic" panose="02020603050405020304" pitchFamily="18" charset="-78"/>
              </a:rPr>
              <a:t>.</a:t>
            </a:r>
            <a:endParaRPr lang="fr-FR" sz="1200" b="1" dirty="0"/>
          </a:p>
        </p:txBody>
      </p:sp>
      <p:sp>
        <p:nvSpPr>
          <p:cNvPr id="13" name="Rectangle 12"/>
          <p:cNvSpPr/>
          <p:nvPr/>
        </p:nvSpPr>
        <p:spPr>
          <a:xfrm>
            <a:off x="678394" y="2360006"/>
            <a:ext cx="1258678" cy="400110"/>
          </a:xfrm>
          <a:prstGeom prst="rect">
            <a:avLst/>
          </a:prstGeom>
        </p:spPr>
        <p:txBody>
          <a:bodyPr wrap="none">
            <a:spAutoFit/>
          </a:bodyPr>
          <a:lstStyle/>
          <a:p>
            <a:r>
              <a:rPr lang="ar-DZ" sz="2000" b="1" spc="50" dirty="0">
                <a:ln w="0"/>
                <a:solidFill>
                  <a:schemeClr val="bg2"/>
                </a:solidFill>
                <a:effectLst>
                  <a:innerShdw blurRad="63500" dist="50800" dir="13500000">
                    <a:srgbClr val="000000">
                      <a:alpha val="50000"/>
                    </a:srgbClr>
                  </a:innerShdw>
                </a:effectLst>
                <a:ea typeface="Malgun Gothic" panose="020B0503020000020004" pitchFamily="34" charset="-127"/>
                <a:cs typeface="Traditional Arabic" panose="02020603050405020304" pitchFamily="18" charset="-78"/>
              </a:rPr>
              <a:t>منهج الدراسة </a:t>
            </a:r>
            <a:endParaRPr lang="fr-FR" sz="2000" b="1" spc="50" dirty="0">
              <a:ln w="0"/>
              <a:solidFill>
                <a:schemeClr val="bg2"/>
              </a:solidFill>
              <a:effectLst>
                <a:innerShdw blurRad="63500" dist="50800" dir="13500000">
                  <a:srgbClr val="000000">
                    <a:alpha val="50000"/>
                  </a:srgbClr>
                </a:innerShdw>
              </a:effectLst>
            </a:endParaRPr>
          </a:p>
        </p:txBody>
      </p:sp>
      <p:sp>
        <p:nvSpPr>
          <p:cNvPr id="14" name="Rectangle 13"/>
          <p:cNvSpPr/>
          <p:nvPr/>
        </p:nvSpPr>
        <p:spPr>
          <a:xfrm>
            <a:off x="438668" y="2746392"/>
            <a:ext cx="2031165" cy="1454244"/>
          </a:xfrm>
          <a:prstGeom prst="rect">
            <a:avLst/>
          </a:prstGeom>
        </p:spPr>
        <p:txBody>
          <a:bodyPr wrap="square">
            <a:spAutoFit/>
          </a:bodyPr>
          <a:lstStyle/>
          <a:p>
            <a:pPr algn="ctr" rtl="1">
              <a:lnSpc>
                <a:spcPct val="150000"/>
              </a:lnSpc>
            </a:pPr>
            <a:r>
              <a:rPr lang="ar-DZ" sz="1200" b="1" dirty="0">
                <a:latin typeface="Calibri" panose="020F0502020204030204" pitchFamily="34" charset="0"/>
                <a:ea typeface="Times New Roman" panose="02020603050405020304" pitchFamily="18" charset="0"/>
                <a:cs typeface="Traditional Arabic" panose="02020603050405020304" pitchFamily="18" charset="-78"/>
              </a:rPr>
              <a:t>إعتمدنا في هذه الدراسة على المنهج الوصفي، الذي تم إستخلاصه من أهم الدراسات والمقالات العلمية، لتشخيص واقع التكنولوجيا ودورها في تعزيز الحوكمة المالية : تقنية سلسلة الكتل بلوك تشين نموذجا.</a:t>
            </a:r>
            <a:endParaRPr lang="fr-FR" sz="1050" b="1"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34" name="Google Shape;714;p46"/>
          <p:cNvSpPr txBox="1">
            <a:spLocks noGrp="1"/>
          </p:cNvSpPr>
          <p:nvPr>
            <p:ph type="title" idx="4"/>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4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Sakkal Majalla" panose="02000000000000000000" pitchFamily="2" charset="-78"/>
                <a:cs typeface="Sakkal Majalla" panose="02000000000000000000" pitchFamily="2" charset="-78"/>
              </a:rPr>
              <a:t>أهمية وأهداف ومنهج الدراسة</a:t>
            </a:r>
            <a:endParaRPr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Sakkal Majalla" panose="02000000000000000000" pitchFamily="2" charset="-78"/>
              <a:cs typeface="Sakkal Majalla" panose="020000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5106775" y="3172125"/>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5"/>
          <p:cNvPicPr preferRelativeResize="0">
            <a:picLocks noGrp="1"/>
          </p:cNvPicPr>
          <p:nvPr>
            <p:ph type="pic" idx="2"/>
          </p:nvPr>
        </p:nvPicPr>
        <p:blipFill rotWithShape="1">
          <a:blip r:embed="rId3">
            <a:alphaModFix/>
          </a:blip>
          <a:srcRect l="31678" r="1588"/>
          <a:stretch/>
        </p:blipFill>
        <p:spPr>
          <a:xfrm>
            <a:off x="5044825" y="210300"/>
            <a:ext cx="4722900" cy="4722900"/>
          </a:xfrm>
          <a:prstGeom prst="ellipse">
            <a:avLst/>
          </a:prstGeom>
        </p:spPr>
      </p:pic>
      <p:grpSp>
        <p:nvGrpSpPr>
          <p:cNvPr id="332" name="Google Shape;332;p35"/>
          <p:cNvGrpSpPr/>
          <p:nvPr/>
        </p:nvGrpSpPr>
        <p:grpSpPr>
          <a:xfrm>
            <a:off x="5388060" y="362498"/>
            <a:ext cx="971227" cy="896620"/>
            <a:chOff x="3930600" y="3833000"/>
            <a:chExt cx="769350" cy="710250"/>
          </a:xfrm>
        </p:grpSpPr>
        <p:sp>
          <p:nvSpPr>
            <p:cNvPr id="333" name="Google Shape;333;p35"/>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308;p34"/>
          <p:cNvSpPr/>
          <p:nvPr/>
        </p:nvSpPr>
        <p:spPr>
          <a:xfrm>
            <a:off x="2032049" y="1445903"/>
            <a:ext cx="1142665" cy="1122635"/>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314;p34"/>
          <p:cNvSpPr txBox="1">
            <a:spLocks noGrp="1"/>
          </p:cNvSpPr>
          <p:nvPr>
            <p:ph type="title" idx="4294967295"/>
          </p:nvPr>
        </p:nvSpPr>
        <p:spPr>
          <a:xfrm>
            <a:off x="2210831" y="1783420"/>
            <a:ext cx="785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3"/>
                </a:solidFill>
              </a:rPr>
              <a:t>02</a:t>
            </a:r>
            <a:endParaRPr sz="4000" dirty="0">
              <a:solidFill>
                <a:schemeClr val="accent3"/>
              </a:solidFill>
            </a:endParaRPr>
          </a:p>
        </p:txBody>
      </p:sp>
      <p:sp>
        <p:nvSpPr>
          <p:cNvPr id="16" name="ZoneTexte 15"/>
          <p:cNvSpPr txBox="1"/>
          <p:nvPr/>
        </p:nvSpPr>
        <p:spPr>
          <a:xfrm>
            <a:off x="1372207" y="2906055"/>
            <a:ext cx="2462348" cy="1384995"/>
          </a:xfrm>
          <a:prstGeom prst="rect">
            <a:avLst/>
          </a:prstGeom>
          <a:noFill/>
        </p:spPr>
        <p:txBody>
          <a:bodyPr wrap="square" rtlCol="0">
            <a:spAutoFit/>
          </a:bodyPr>
          <a:lstStyle/>
          <a:p>
            <a:pPr algn="ctr"/>
            <a:r>
              <a:rPr lang="ar-DZ"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rPr>
              <a:t>الإطار النظري للدراسة</a:t>
            </a:r>
          </a:p>
          <a:p>
            <a:pPr algn="ctr"/>
            <a:endParaRPr lang="fr-FR"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3" name="Rectangle 2"/>
          <p:cNvSpPr/>
          <p:nvPr/>
        </p:nvSpPr>
        <p:spPr>
          <a:xfrm>
            <a:off x="5855933" y="642226"/>
            <a:ext cx="2839239" cy="584775"/>
          </a:xfrm>
          <a:prstGeom prst="rect">
            <a:avLst/>
          </a:prstGeom>
        </p:spPr>
        <p:txBody>
          <a:bodyPr wrap="none">
            <a:spAutoFit/>
          </a:bodyPr>
          <a:lstStyle/>
          <a:p>
            <a:r>
              <a:rPr lang="ar-DZ" sz="3200" b="1"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cs typeface="Traditional Arabic" panose="02020603050405020304" pitchFamily="18" charset="-78"/>
              </a:rPr>
              <a:t>مفهوم الحوكمة المالية </a:t>
            </a:r>
            <a:endParaRPr lang="fr-FR"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829340" y="1343959"/>
            <a:ext cx="7719236" cy="584775"/>
          </a:xfrm>
          <a:prstGeom prst="rect">
            <a:avLst/>
          </a:prstGeom>
        </p:spPr>
        <p:txBody>
          <a:bodyPr wrap="square">
            <a:spAutoFit/>
          </a:bodyPr>
          <a:lstStyle/>
          <a:p>
            <a:pPr algn="ctr" rtl="1"/>
            <a:r>
              <a:rPr lang="ar-DZ" sz="1600" b="1" dirty="0" smtClean="0">
                <a:ea typeface="Times New Roman" panose="02020603050405020304" pitchFamily="18" charset="0"/>
                <a:cs typeface="Traditional Arabic" panose="02020603050405020304" pitchFamily="18" charset="-78"/>
              </a:rPr>
              <a:t>ويقصد </a:t>
            </a:r>
            <a:r>
              <a:rPr lang="ar-DZ" sz="1600" b="1" dirty="0">
                <a:ea typeface="Times New Roman" panose="02020603050405020304" pitchFamily="18" charset="0"/>
                <a:cs typeface="Traditional Arabic" panose="02020603050405020304" pitchFamily="18" charset="-78"/>
              </a:rPr>
              <a:t>بالحوكمة المالية بأنها : "أسلوب إداري رقابي يهدف إلى التأكد من مختلف التعاملات المالية، بما يضمن حقوق الأطراف ويعزز من ثقتهم".</a:t>
            </a:r>
            <a:endParaRPr lang="fr-FR" sz="1600" b="1" dirty="0"/>
          </a:p>
        </p:txBody>
      </p:sp>
      <p:graphicFrame>
        <p:nvGraphicFramePr>
          <p:cNvPr id="5" name="Tableau 4"/>
          <p:cNvGraphicFramePr>
            <a:graphicFrameLocks noGrp="1"/>
          </p:cNvGraphicFramePr>
          <p:nvPr>
            <p:extLst>
              <p:ext uri="{D42A27DB-BD31-4B8C-83A1-F6EECF244321}">
                <p14:modId xmlns:p14="http://schemas.microsoft.com/office/powerpoint/2010/main" val="2838528031"/>
              </p:ext>
            </p:extLst>
          </p:nvPr>
        </p:nvGraphicFramePr>
        <p:xfrm>
          <a:off x="213161" y="2507433"/>
          <a:ext cx="6208395" cy="2546731"/>
        </p:xfrm>
        <a:graphic>
          <a:graphicData uri="http://schemas.openxmlformats.org/drawingml/2006/table">
            <a:tbl>
              <a:tblPr rtl="1" firstRow="1" firstCol="1" bandRow="1">
                <a:tableStyleId>{BC89EF96-8CEA-46FF-86C4-4CE0E7609802}</a:tableStyleId>
              </a:tblPr>
              <a:tblGrid>
                <a:gridCol w="749935"/>
                <a:gridCol w="1767840"/>
                <a:gridCol w="1710055"/>
                <a:gridCol w="1980565"/>
              </a:tblGrid>
              <a:tr h="338455">
                <a:tc>
                  <a:txBody>
                    <a:bodyPr/>
                    <a:lstStyle/>
                    <a:p>
                      <a:pPr algn="ctr" rtl="1">
                        <a:lnSpc>
                          <a:spcPct val="115000"/>
                        </a:lnSpc>
                        <a:spcAft>
                          <a:spcPts val="0"/>
                        </a:spcAft>
                      </a:pPr>
                      <a:r>
                        <a:rPr lang="ar-DZ" sz="1400" dirty="0">
                          <a:effectLst/>
                        </a:rPr>
                        <a:t>الجانب</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dirty="0">
                          <a:effectLst/>
                        </a:rPr>
                        <a:t>الحوكمة المالية</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dirty="0">
                          <a:effectLst/>
                        </a:rPr>
                        <a:t>حوكمة الشركات</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dirty="0">
                          <a:effectLst/>
                        </a:rPr>
                        <a:t>حوكمة المصارف</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r>
              <a:tr h="330200">
                <a:tc>
                  <a:txBody>
                    <a:bodyPr/>
                    <a:lstStyle/>
                    <a:p>
                      <a:pPr algn="ctr" rtl="1">
                        <a:lnSpc>
                          <a:spcPct val="115000"/>
                        </a:lnSpc>
                        <a:spcAft>
                          <a:spcPts val="0"/>
                        </a:spcAft>
                      </a:pPr>
                      <a:r>
                        <a:rPr lang="ar-DZ" sz="1400" dirty="0">
                          <a:effectLst/>
                        </a:rPr>
                        <a:t>النطاق</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إدارة العمليات المالية داخل وخارج الشركة</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الإطار العام لإدارة الشركة والعلاقات بين الأطراف</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شؤون البنوك وأعماله اليومية</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r>
              <a:tr h="338455">
                <a:tc>
                  <a:txBody>
                    <a:bodyPr/>
                    <a:lstStyle/>
                    <a:p>
                      <a:pPr algn="ctr" rtl="1">
                        <a:lnSpc>
                          <a:spcPct val="115000"/>
                        </a:lnSpc>
                        <a:spcAft>
                          <a:spcPts val="0"/>
                        </a:spcAft>
                      </a:pPr>
                      <a:r>
                        <a:rPr lang="ar-DZ" sz="1400" dirty="0">
                          <a:effectLst/>
                        </a:rPr>
                        <a:t>الأهداف</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تحقيق الشفافية والكفاءة المالية</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ضمان الشفافية وحماية حقوق الأطراف</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تحقيق الشفافية في الأداء وتطويره</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r>
              <a:tr h="338455">
                <a:tc>
                  <a:txBody>
                    <a:bodyPr/>
                    <a:lstStyle/>
                    <a:p>
                      <a:pPr algn="ctr" rtl="1">
                        <a:lnSpc>
                          <a:spcPct val="115000"/>
                        </a:lnSpc>
                        <a:spcAft>
                          <a:spcPts val="0"/>
                        </a:spcAft>
                      </a:pPr>
                      <a:r>
                        <a:rPr lang="ar-DZ" sz="1400" dirty="0">
                          <a:effectLst/>
                        </a:rPr>
                        <a:t>المجال</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العمليات المالية والرقابة المحاسبية</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الإدارة العامة، الهيكل التنظيمي، والممارسات الإدارية</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الممارسات الإدارية للبنك، </a:t>
                      </a:r>
                      <a:endParaRPr lang="fr-FR" sz="1100">
                        <a:effectLst/>
                      </a:endParaRPr>
                    </a:p>
                    <a:p>
                      <a:pPr algn="ctr" rtl="1">
                        <a:lnSpc>
                          <a:spcPct val="115000"/>
                        </a:lnSpc>
                        <a:spcAft>
                          <a:spcPts val="0"/>
                        </a:spcAft>
                      </a:pPr>
                      <a:r>
                        <a:rPr lang="ar-DZ" sz="1400">
                          <a:effectLst/>
                        </a:rPr>
                        <a:t>والإستراتيجية العامة للبنك </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r>
              <a:tr h="330200">
                <a:tc>
                  <a:txBody>
                    <a:bodyPr/>
                    <a:lstStyle/>
                    <a:p>
                      <a:pPr algn="ctr" rtl="1">
                        <a:lnSpc>
                          <a:spcPct val="115000"/>
                        </a:lnSpc>
                        <a:spcAft>
                          <a:spcPts val="0"/>
                        </a:spcAft>
                      </a:pPr>
                      <a:r>
                        <a:rPr lang="ar-DZ" sz="1400" dirty="0">
                          <a:effectLst/>
                        </a:rPr>
                        <a:t>الأطراف</a:t>
                      </a:r>
                      <a:endParaRPr lang="fr-FR" sz="1100" b="1"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الجهات الرقابية والمستثمرون الماليون</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a:effectLst/>
                        </a:rPr>
                        <a:t>المساهمون، مجلس الإدارة، أصحاب المصلحة</a:t>
                      </a:r>
                      <a:endParaRPr lang="fr-FR" sz="110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c>
                  <a:txBody>
                    <a:bodyPr/>
                    <a:lstStyle/>
                    <a:p>
                      <a:pPr algn="ctr" rtl="1">
                        <a:lnSpc>
                          <a:spcPct val="115000"/>
                        </a:lnSpc>
                        <a:spcAft>
                          <a:spcPts val="0"/>
                        </a:spcAft>
                      </a:pPr>
                      <a:r>
                        <a:rPr lang="ar-DZ" sz="1400" dirty="0">
                          <a:effectLst/>
                        </a:rPr>
                        <a:t>مجلس الإدارة، المودعين، العملاء، الموظفين، المساهمون</a:t>
                      </a:r>
                      <a:endParaRPr lang="fr-FR" sz="1100" dirty="0">
                        <a:solidFill>
                          <a:srgbClr val="000000"/>
                        </a:solidFill>
                        <a:effectLst/>
                        <a:latin typeface="Traditional Arabic" panose="02020603050405020304" pitchFamily="18" charset="-78"/>
                        <a:ea typeface="Malgun Gothic" panose="020B0503020000020004" pitchFamily="34" charset="-127"/>
                        <a:cs typeface="Traditional Arabic" panose="02020603050405020304" pitchFamily="18" charset="-78"/>
                      </a:endParaRPr>
                    </a:p>
                  </a:txBody>
                  <a:tcPr marL="68580" marR="68580" marT="0" marB="0"/>
                </a:tc>
              </a:tr>
            </a:tbl>
          </a:graphicData>
        </a:graphic>
      </p:graphicFrame>
      <p:sp>
        <p:nvSpPr>
          <p:cNvPr id="6" name="Rectangle 1"/>
          <p:cNvSpPr>
            <a:spLocks noChangeArrowheads="1"/>
          </p:cNvSpPr>
          <p:nvPr/>
        </p:nvSpPr>
        <p:spPr bwMode="auto">
          <a:xfrm>
            <a:off x="1277318" y="2119553"/>
            <a:ext cx="3735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1400" b="1" i="0" u="none" strike="noStrike" cap="none" normalizeH="0" baseline="0" dirty="0" smtClean="0">
                <a:ln>
                  <a:noFill/>
                </a:ln>
                <a:solidFill>
                  <a:schemeClr val="tx1"/>
                </a:solidFill>
                <a:effectLst/>
                <a:latin typeface="Traditional Arabic" panose="02020603050405020304" pitchFamily="18" charset="-78"/>
                <a:ea typeface="Times New Roman" panose="02020603050405020304" pitchFamily="18" charset="0"/>
                <a:cs typeface="Traditional Arabic" panose="02020603050405020304" pitchFamily="18" charset="-78"/>
              </a:rPr>
              <a:t>الجدول رقم 01 : الفرق بين الحوكمة المالية والمصطلحات المشابهة لها</a:t>
            </a:r>
            <a:endParaRPr kumimoji="0" lang="fr-FR" sz="800" b="0" i="0" u="none" strike="noStrike" cap="none" normalizeH="0" baseline="0" dirty="0" smtClean="0">
              <a:ln>
                <a:noFill/>
              </a:ln>
              <a:solidFill>
                <a:schemeClr val="tx1"/>
              </a:solidFill>
              <a:effectLst/>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4" name="Google Shape;484;p42"/>
          <p:cNvSpPr/>
          <p:nvPr/>
        </p:nvSpPr>
        <p:spPr>
          <a:xfrm>
            <a:off x="7218300" y="3249450"/>
            <a:ext cx="3124200" cy="3124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 name="Google Shape;485;p42"/>
          <p:cNvGrpSpPr/>
          <p:nvPr/>
        </p:nvGrpSpPr>
        <p:grpSpPr>
          <a:xfrm>
            <a:off x="-948700" y="-2152100"/>
            <a:ext cx="3647700" cy="3647700"/>
            <a:chOff x="-948700" y="-2152100"/>
            <a:chExt cx="3647700" cy="3647700"/>
          </a:xfrm>
        </p:grpSpPr>
        <p:sp>
          <p:nvSpPr>
            <p:cNvPr id="486" name="Google Shape;486;p42"/>
            <p:cNvSpPr/>
            <p:nvPr/>
          </p:nvSpPr>
          <p:spPr>
            <a:xfrm>
              <a:off x="-948700" y="-2152100"/>
              <a:ext cx="3647700" cy="3647700"/>
            </a:xfrm>
            <a:prstGeom prst="donut">
              <a:avLst>
                <a:gd name="adj" fmla="val 1713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42"/>
            <p:cNvGrpSpPr/>
            <p:nvPr/>
          </p:nvGrpSpPr>
          <p:grpSpPr>
            <a:xfrm>
              <a:off x="1667485" y="498198"/>
              <a:ext cx="971227" cy="896620"/>
              <a:chOff x="3930600" y="3833000"/>
              <a:chExt cx="769350" cy="710250"/>
            </a:xfrm>
          </p:grpSpPr>
          <p:sp>
            <p:nvSpPr>
              <p:cNvPr id="488" name="Google Shape;488;p42"/>
              <p:cNvSpPr/>
              <p:nvPr/>
            </p:nvSpPr>
            <p:spPr>
              <a:xfrm>
                <a:off x="3967975" y="3880125"/>
                <a:ext cx="667050" cy="663125"/>
              </a:xfrm>
              <a:custGeom>
                <a:avLst/>
                <a:gdLst/>
                <a:ahLst/>
                <a:cxnLst/>
                <a:rect l="l" t="t" r="r" b="b"/>
                <a:pathLst>
                  <a:path w="26682" h="26525" extrusionOk="0">
                    <a:moveTo>
                      <a:pt x="13333" y="0"/>
                    </a:moveTo>
                    <a:cubicBezTo>
                      <a:pt x="11258" y="0"/>
                      <a:pt x="9267" y="473"/>
                      <a:pt x="7408" y="1407"/>
                    </a:cubicBezTo>
                    <a:cubicBezTo>
                      <a:pt x="5803" y="2208"/>
                      <a:pt x="4407" y="3299"/>
                      <a:pt x="3258" y="4654"/>
                    </a:cubicBezTo>
                    <a:cubicBezTo>
                      <a:pt x="2143" y="5951"/>
                      <a:pt x="1308" y="7447"/>
                      <a:pt x="763" y="9076"/>
                    </a:cubicBezTo>
                    <a:cubicBezTo>
                      <a:pt x="217" y="10712"/>
                      <a:pt x="1" y="12406"/>
                      <a:pt x="110" y="14118"/>
                    </a:cubicBezTo>
                    <a:cubicBezTo>
                      <a:pt x="225" y="15888"/>
                      <a:pt x="687" y="17598"/>
                      <a:pt x="1489" y="19201"/>
                    </a:cubicBezTo>
                    <a:cubicBezTo>
                      <a:pt x="2613" y="21442"/>
                      <a:pt x="4333" y="23309"/>
                      <a:pt x="6474" y="24598"/>
                    </a:cubicBezTo>
                    <a:cubicBezTo>
                      <a:pt x="8549" y="25856"/>
                      <a:pt x="10929" y="26524"/>
                      <a:pt x="13351" y="26524"/>
                    </a:cubicBezTo>
                    <a:cubicBezTo>
                      <a:pt x="15424" y="26524"/>
                      <a:pt x="17418" y="26054"/>
                      <a:pt x="19276" y="25120"/>
                    </a:cubicBezTo>
                    <a:cubicBezTo>
                      <a:pt x="20879" y="24318"/>
                      <a:pt x="22278" y="23227"/>
                      <a:pt x="23426" y="21871"/>
                    </a:cubicBezTo>
                    <a:cubicBezTo>
                      <a:pt x="24541" y="20573"/>
                      <a:pt x="25376" y="19078"/>
                      <a:pt x="25922" y="17449"/>
                    </a:cubicBezTo>
                    <a:cubicBezTo>
                      <a:pt x="26467" y="15812"/>
                      <a:pt x="26681" y="14118"/>
                      <a:pt x="26574" y="12406"/>
                    </a:cubicBezTo>
                    <a:cubicBezTo>
                      <a:pt x="26459" y="10639"/>
                      <a:pt x="25997" y="8927"/>
                      <a:pt x="25194" y="7324"/>
                    </a:cubicBezTo>
                    <a:cubicBezTo>
                      <a:pt x="24071" y="5085"/>
                      <a:pt x="22351" y="3216"/>
                      <a:pt x="20219" y="1927"/>
                    </a:cubicBezTo>
                    <a:cubicBezTo>
                      <a:pt x="18136" y="663"/>
                      <a:pt x="15755" y="0"/>
                      <a:pt x="13333"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3981625" y="3838625"/>
                <a:ext cx="667275" cy="663100"/>
              </a:xfrm>
              <a:custGeom>
                <a:avLst/>
                <a:gdLst/>
                <a:ahLst/>
                <a:cxnLst/>
                <a:rect l="l" t="t" r="r" b="b"/>
                <a:pathLst>
                  <a:path w="26691" h="26524" extrusionOk="0">
                    <a:moveTo>
                      <a:pt x="13341" y="0"/>
                    </a:moveTo>
                    <a:cubicBezTo>
                      <a:pt x="11268" y="0"/>
                      <a:pt x="9274" y="470"/>
                      <a:pt x="7415" y="1405"/>
                    </a:cubicBezTo>
                    <a:cubicBezTo>
                      <a:pt x="5813" y="2206"/>
                      <a:pt x="4414" y="3297"/>
                      <a:pt x="3265" y="4654"/>
                    </a:cubicBezTo>
                    <a:cubicBezTo>
                      <a:pt x="2151" y="5951"/>
                      <a:pt x="1316" y="7447"/>
                      <a:pt x="770" y="9075"/>
                    </a:cubicBezTo>
                    <a:cubicBezTo>
                      <a:pt x="225" y="10712"/>
                      <a:pt x="0" y="12406"/>
                      <a:pt x="117" y="14116"/>
                    </a:cubicBezTo>
                    <a:cubicBezTo>
                      <a:pt x="232" y="15885"/>
                      <a:pt x="695" y="17597"/>
                      <a:pt x="1498" y="19200"/>
                    </a:cubicBezTo>
                    <a:cubicBezTo>
                      <a:pt x="2621" y="21440"/>
                      <a:pt x="4341" y="23308"/>
                      <a:pt x="6473" y="24606"/>
                    </a:cubicBezTo>
                    <a:cubicBezTo>
                      <a:pt x="8556" y="25861"/>
                      <a:pt x="10936" y="26524"/>
                      <a:pt x="13358" y="26524"/>
                    </a:cubicBezTo>
                    <a:cubicBezTo>
                      <a:pt x="15424" y="26524"/>
                      <a:pt x="17425" y="26052"/>
                      <a:pt x="19284" y="25117"/>
                    </a:cubicBezTo>
                    <a:cubicBezTo>
                      <a:pt x="20889" y="24316"/>
                      <a:pt x="22285" y="23225"/>
                      <a:pt x="23434" y="21878"/>
                    </a:cubicBezTo>
                    <a:cubicBezTo>
                      <a:pt x="24548" y="20573"/>
                      <a:pt x="25384" y="19085"/>
                      <a:pt x="25929" y="17449"/>
                    </a:cubicBezTo>
                    <a:cubicBezTo>
                      <a:pt x="26475" y="15812"/>
                      <a:pt x="26691" y="14116"/>
                      <a:pt x="26582" y="12406"/>
                    </a:cubicBezTo>
                    <a:cubicBezTo>
                      <a:pt x="26467" y="10637"/>
                      <a:pt x="26004" y="8927"/>
                      <a:pt x="25203" y="7322"/>
                    </a:cubicBezTo>
                    <a:cubicBezTo>
                      <a:pt x="24078" y="5082"/>
                      <a:pt x="22358" y="3216"/>
                      <a:pt x="20218" y="1926"/>
                    </a:cubicBezTo>
                    <a:cubicBezTo>
                      <a:pt x="18143" y="669"/>
                      <a:pt x="15763" y="0"/>
                      <a:pt x="13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3930600" y="3833000"/>
                <a:ext cx="769350" cy="674300"/>
              </a:xfrm>
              <a:custGeom>
                <a:avLst/>
                <a:gdLst/>
                <a:ahLst/>
                <a:cxnLst/>
                <a:rect l="l" t="t" r="r" b="b"/>
                <a:pathLst>
                  <a:path w="30774" h="26972" extrusionOk="0">
                    <a:moveTo>
                      <a:pt x="15382" y="447"/>
                    </a:moveTo>
                    <a:cubicBezTo>
                      <a:pt x="17762" y="447"/>
                      <a:pt x="20103" y="1100"/>
                      <a:pt x="22152" y="2340"/>
                    </a:cubicBezTo>
                    <a:cubicBezTo>
                      <a:pt x="24251" y="3605"/>
                      <a:pt x="25945" y="5440"/>
                      <a:pt x="27046" y="7646"/>
                    </a:cubicBezTo>
                    <a:cubicBezTo>
                      <a:pt x="27839" y="9225"/>
                      <a:pt x="28293" y="10903"/>
                      <a:pt x="28401" y="12647"/>
                    </a:cubicBezTo>
                    <a:cubicBezTo>
                      <a:pt x="28508" y="14325"/>
                      <a:pt x="28293" y="15995"/>
                      <a:pt x="27764" y="17598"/>
                    </a:cubicBezTo>
                    <a:cubicBezTo>
                      <a:pt x="27226" y="19211"/>
                      <a:pt x="26401" y="20673"/>
                      <a:pt x="25310" y="21954"/>
                    </a:cubicBezTo>
                    <a:cubicBezTo>
                      <a:pt x="24177" y="23285"/>
                      <a:pt x="22805" y="24359"/>
                      <a:pt x="21226" y="25144"/>
                    </a:cubicBezTo>
                    <a:cubicBezTo>
                      <a:pt x="20309" y="25608"/>
                      <a:pt x="19341" y="25955"/>
                      <a:pt x="18349" y="26186"/>
                    </a:cubicBezTo>
                    <a:cubicBezTo>
                      <a:pt x="17383" y="26410"/>
                      <a:pt x="16391" y="26525"/>
                      <a:pt x="15399" y="26525"/>
                    </a:cubicBezTo>
                    <a:cubicBezTo>
                      <a:pt x="13019" y="26525"/>
                      <a:pt x="10670" y="25872"/>
                      <a:pt x="8629" y="24640"/>
                    </a:cubicBezTo>
                    <a:cubicBezTo>
                      <a:pt x="6530" y="23367"/>
                      <a:pt x="4836" y="21532"/>
                      <a:pt x="3737" y="19326"/>
                    </a:cubicBezTo>
                    <a:cubicBezTo>
                      <a:pt x="2944" y="17755"/>
                      <a:pt x="2488" y="16069"/>
                      <a:pt x="2373" y="14333"/>
                    </a:cubicBezTo>
                    <a:cubicBezTo>
                      <a:pt x="2266" y="12647"/>
                      <a:pt x="2488" y="10979"/>
                      <a:pt x="3017" y="9374"/>
                    </a:cubicBezTo>
                    <a:cubicBezTo>
                      <a:pt x="3555" y="7763"/>
                      <a:pt x="4382" y="6299"/>
                      <a:pt x="5473" y="5018"/>
                    </a:cubicBezTo>
                    <a:cubicBezTo>
                      <a:pt x="6604" y="3689"/>
                      <a:pt x="7977" y="2621"/>
                      <a:pt x="9556" y="1828"/>
                    </a:cubicBezTo>
                    <a:cubicBezTo>
                      <a:pt x="10472" y="1374"/>
                      <a:pt x="11440" y="1019"/>
                      <a:pt x="12432" y="786"/>
                    </a:cubicBezTo>
                    <a:cubicBezTo>
                      <a:pt x="13398" y="564"/>
                      <a:pt x="14390" y="447"/>
                      <a:pt x="15382" y="447"/>
                    </a:cubicBezTo>
                    <a:close/>
                    <a:moveTo>
                      <a:pt x="15382" y="1"/>
                    </a:moveTo>
                    <a:cubicBezTo>
                      <a:pt x="13348" y="1"/>
                      <a:pt x="11291" y="465"/>
                      <a:pt x="9357" y="1431"/>
                    </a:cubicBezTo>
                    <a:cubicBezTo>
                      <a:pt x="2696" y="4770"/>
                      <a:pt x="0" y="12871"/>
                      <a:pt x="3341" y="19524"/>
                    </a:cubicBezTo>
                    <a:cubicBezTo>
                      <a:pt x="5703" y="24244"/>
                      <a:pt x="10456" y="26971"/>
                      <a:pt x="15399" y="26971"/>
                    </a:cubicBezTo>
                    <a:cubicBezTo>
                      <a:pt x="17433" y="26971"/>
                      <a:pt x="19490" y="26509"/>
                      <a:pt x="21424" y="25541"/>
                    </a:cubicBezTo>
                    <a:cubicBezTo>
                      <a:pt x="28077" y="22202"/>
                      <a:pt x="30773" y="14111"/>
                      <a:pt x="27442" y="7448"/>
                    </a:cubicBezTo>
                    <a:cubicBezTo>
                      <a:pt x="25078" y="2729"/>
                      <a:pt x="20317" y="1"/>
                      <a:pt x="15382"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3999825" y="3893750"/>
                <a:ext cx="631075" cy="553000"/>
              </a:xfrm>
              <a:custGeom>
                <a:avLst/>
                <a:gdLst/>
                <a:ahLst/>
                <a:cxnLst/>
                <a:rect l="l" t="t" r="r" b="b"/>
                <a:pathLst>
                  <a:path w="25243" h="22120" extrusionOk="0">
                    <a:moveTo>
                      <a:pt x="12613" y="439"/>
                    </a:moveTo>
                    <a:cubicBezTo>
                      <a:pt x="14557" y="439"/>
                      <a:pt x="16457" y="969"/>
                      <a:pt x="18127" y="1977"/>
                    </a:cubicBezTo>
                    <a:cubicBezTo>
                      <a:pt x="19837" y="3010"/>
                      <a:pt x="21210" y="4506"/>
                      <a:pt x="22111" y="6299"/>
                    </a:cubicBezTo>
                    <a:cubicBezTo>
                      <a:pt x="22755" y="7589"/>
                      <a:pt x="23126" y="8953"/>
                      <a:pt x="23217" y="10374"/>
                    </a:cubicBezTo>
                    <a:cubicBezTo>
                      <a:pt x="23301" y="11738"/>
                      <a:pt x="23126" y="13101"/>
                      <a:pt x="22698" y="14408"/>
                    </a:cubicBezTo>
                    <a:cubicBezTo>
                      <a:pt x="22259" y="15714"/>
                      <a:pt x="21589" y="16912"/>
                      <a:pt x="20696" y="17953"/>
                    </a:cubicBezTo>
                    <a:cubicBezTo>
                      <a:pt x="19772" y="19036"/>
                      <a:pt x="18655" y="19905"/>
                      <a:pt x="17373" y="20550"/>
                    </a:cubicBezTo>
                    <a:cubicBezTo>
                      <a:pt x="16622" y="20921"/>
                      <a:pt x="15836" y="21210"/>
                      <a:pt x="15027" y="21401"/>
                    </a:cubicBezTo>
                    <a:cubicBezTo>
                      <a:pt x="14241" y="21581"/>
                      <a:pt x="13440" y="21673"/>
                      <a:pt x="12630" y="21673"/>
                    </a:cubicBezTo>
                    <a:cubicBezTo>
                      <a:pt x="10688" y="21673"/>
                      <a:pt x="8778" y="21145"/>
                      <a:pt x="7118" y="20135"/>
                    </a:cubicBezTo>
                    <a:cubicBezTo>
                      <a:pt x="5406" y="19102"/>
                      <a:pt x="4025" y="17606"/>
                      <a:pt x="3133" y="15813"/>
                    </a:cubicBezTo>
                    <a:cubicBezTo>
                      <a:pt x="2488" y="14531"/>
                      <a:pt x="2117" y="13161"/>
                      <a:pt x="2026" y="11746"/>
                    </a:cubicBezTo>
                    <a:cubicBezTo>
                      <a:pt x="1934" y="10374"/>
                      <a:pt x="2117" y="9019"/>
                      <a:pt x="2545" y="7706"/>
                    </a:cubicBezTo>
                    <a:cubicBezTo>
                      <a:pt x="2984" y="6398"/>
                      <a:pt x="3654" y="5208"/>
                      <a:pt x="4547" y="4159"/>
                    </a:cubicBezTo>
                    <a:cubicBezTo>
                      <a:pt x="5471" y="3084"/>
                      <a:pt x="6588" y="2209"/>
                      <a:pt x="7870" y="1564"/>
                    </a:cubicBezTo>
                    <a:cubicBezTo>
                      <a:pt x="8614" y="1191"/>
                      <a:pt x="9407" y="902"/>
                      <a:pt x="10216" y="713"/>
                    </a:cubicBezTo>
                    <a:cubicBezTo>
                      <a:pt x="11002" y="531"/>
                      <a:pt x="11803" y="439"/>
                      <a:pt x="12613" y="439"/>
                    </a:cubicBezTo>
                    <a:close/>
                    <a:moveTo>
                      <a:pt x="12613" y="1"/>
                    </a:moveTo>
                    <a:cubicBezTo>
                      <a:pt x="10952" y="1"/>
                      <a:pt x="9258" y="374"/>
                      <a:pt x="7671" y="1167"/>
                    </a:cubicBezTo>
                    <a:cubicBezTo>
                      <a:pt x="2208" y="3903"/>
                      <a:pt x="0" y="10548"/>
                      <a:pt x="2736" y="16011"/>
                    </a:cubicBezTo>
                    <a:cubicBezTo>
                      <a:pt x="4670" y="19879"/>
                      <a:pt x="8572" y="22119"/>
                      <a:pt x="12630" y="22119"/>
                    </a:cubicBezTo>
                    <a:cubicBezTo>
                      <a:pt x="14291" y="22119"/>
                      <a:pt x="15985" y="21740"/>
                      <a:pt x="17572" y="20947"/>
                    </a:cubicBezTo>
                    <a:cubicBezTo>
                      <a:pt x="23037" y="18209"/>
                      <a:pt x="25243" y="11564"/>
                      <a:pt x="22507" y="6109"/>
                    </a:cubicBezTo>
                    <a:cubicBezTo>
                      <a:pt x="20565" y="2233"/>
                      <a:pt x="16663" y="1"/>
                      <a:pt x="12613"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4146325" y="3971875"/>
                <a:ext cx="317000" cy="398450"/>
              </a:xfrm>
              <a:custGeom>
                <a:avLst/>
                <a:gdLst/>
                <a:ahLst/>
                <a:cxnLst/>
                <a:rect l="l" t="t" r="r" b="b"/>
                <a:pathLst>
                  <a:path w="12680" h="15938" extrusionOk="0">
                    <a:moveTo>
                      <a:pt x="3678" y="3952"/>
                    </a:moveTo>
                    <a:lnTo>
                      <a:pt x="5207" y="6993"/>
                    </a:lnTo>
                    <a:cubicBezTo>
                      <a:pt x="5021" y="7017"/>
                      <a:pt x="4845" y="7029"/>
                      <a:pt x="4679" y="7029"/>
                    </a:cubicBezTo>
                    <a:cubicBezTo>
                      <a:pt x="4384" y="7029"/>
                      <a:pt x="4122" y="6990"/>
                      <a:pt x="3894" y="6911"/>
                    </a:cubicBezTo>
                    <a:cubicBezTo>
                      <a:pt x="3539" y="6794"/>
                      <a:pt x="3265" y="6538"/>
                      <a:pt x="3067" y="6150"/>
                    </a:cubicBezTo>
                    <a:cubicBezTo>
                      <a:pt x="2853" y="5711"/>
                      <a:pt x="2803" y="5307"/>
                      <a:pt x="2918" y="4928"/>
                    </a:cubicBezTo>
                    <a:cubicBezTo>
                      <a:pt x="3033" y="4547"/>
                      <a:pt x="3291" y="4224"/>
                      <a:pt x="3678" y="3952"/>
                    </a:cubicBezTo>
                    <a:close/>
                    <a:moveTo>
                      <a:pt x="8171" y="8858"/>
                    </a:moveTo>
                    <a:cubicBezTo>
                      <a:pt x="8450" y="8858"/>
                      <a:pt x="8698" y="8892"/>
                      <a:pt x="8911" y="8961"/>
                    </a:cubicBezTo>
                    <a:cubicBezTo>
                      <a:pt x="9274" y="9068"/>
                      <a:pt x="9556" y="9316"/>
                      <a:pt x="9754" y="9704"/>
                    </a:cubicBezTo>
                    <a:cubicBezTo>
                      <a:pt x="9952" y="10101"/>
                      <a:pt x="9994" y="10506"/>
                      <a:pt x="9887" y="10911"/>
                    </a:cubicBezTo>
                    <a:cubicBezTo>
                      <a:pt x="9770" y="11315"/>
                      <a:pt x="9514" y="11680"/>
                      <a:pt x="9109" y="11978"/>
                    </a:cubicBezTo>
                    <a:lnTo>
                      <a:pt x="7572" y="8903"/>
                    </a:lnTo>
                    <a:cubicBezTo>
                      <a:pt x="7784" y="8873"/>
                      <a:pt x="7984" y="8858"/>
                      <a:pt x="8171" y="8858"/>
                    </a:cubicBezTo>
                    <a:close/>
                    <a:moveTo>
                      <a:pt x="3109" y="0"/>
                    </a:moveTo>
                    <a:lnTo>
                      <a:pt x="1984" y="564"/>
                    </a:lnTo>
                    <a:lnTo>
                      <a:pt x="2696" y="1984"/>
                    </a:lnTo>
                    <a:cubicBezTo>
                      <a:pt x="1587" y="2662"/>
                      <a:pt x="819" y="3505"/>
                      <a:pt x="415" y="4513"/>
                    </a:cubicBezTo>
                    <a:cubicBezTo>
                      <a:pt x="0" y="5523"/>
                      <a:pt x="58" y="6538"/>
                      <a:pt x="564" y="7556"/>
                    </a:cubicBezTo>
                    <a:cubicBezTo>
                      <a:pt x="968" y="8365"/>
                      <a:pt x="1480" y="8911"/>
                      <a:pt x="2083" y="9193"/>
                    </a:cubicBezTo>
                    <a:cubicBezTo>
                      <a:pt x="2605" y="9431"/>
                      <a:pt x="3125" y="9551"/>
                      <a:pt x="3656" y="9551"/>
                    </a:cubicBezTo>
                    <a:cubicBezTo>
                      <a:pt x="3749" y="9551"/>
                      <a:pt x="3842" y="9547"/>
                      <a:pt x="3936" y="9540"/>
                    </a:cubicBezTo>
                    <a:cubicBezTo>
                      <a:pt x="4555" y="9498"/>
                      <a:pt x="5340" y="9365"/>
                      <a:pt x="6290" y="9151"/>
                    </a:cubicBezTo>
                    <a:lnTo>
                      <a:pt x="7969" y="12505"/>
                    </a:lnTo>
                    <a:cubicBezTo>
                      <a:pt x="7776" y="12554"/>
                      <a:pt x="7593" y="12579"/>
                      <a:pt x="7419" y="12579"/>
                    </a:cubicBezTo>
                    <a:cubicBezTo>
                      <a:pt x="6794" y="12579"/>
                      <a:pt x="6290" y="12264"/>
                      <a:pt x="5902" y="11631"/>
                    </a:cubicBezTo>
                    <a:lnTo>
                      <a:pt x="3265" y="12952"/>
                    </a:lnTo>
                    <a:cubicBezTo>
                      <a:pt x="3803" y="13969"/>
                      <a:pt x="4588" y="14606"/>
                      <a:pt x="5604" y="14846"/>
                    </a:cubicBezTo>
                    <a:cubicBezTo>
                      <a:pt x="5950" y="14931"/>
                      <a:pt x="6308" y="14973"/>
                      <a:pt x="6677" y="14973"/>
                    </a:cubicBezTo>
                    <a:cubicBezTo>
                      <a:pt x="7393" y="14973"/>
                      <a:pt x="8153" y="14814"/>
                      <a:pt x="8960" y="14499"/>
                    </a:cubicBezTo>
                    <a:lnTo>
                      <a:pt x="9688" y="15937"/>
                    </a:lnTo>
                    <a:lnTo>
                      <a:pt x="10811" y="15374"/>
                    </a:lnTo>
                    <a:lnTo>
                      <a:pt x="10093" y="13953"/>
                    </a:lnTo>
                    <a:cubicBezTo>
                      <a:pt x="10887" y="13481"/>
                      <a:pt x="11498" y="12920"/>
                      <a:pt x="11928" y="12275"/>
                    </a:cubicBezTo>
                    <a:cubicBezTo>
                      <a:pt x="12357" y="11623"/>
                      <a:pt x="12597" y="10960"/>
                      <a:pt x="12638" y="10266"/>
                    </a:cubicBezTo>
                    <a:cubicBezTo>
                      <a:pt x="12680" y="9579"/>
                      <a:pt x="12547" y="8935"/>
                      <a:pt x="12241" y="8324"/>
                    </a:cubicBezTo>
                    <a:cubicBezTo>
                      <a:pt x="11837" y="7514"/>
                      <a:pt x="11333" y="6977"/>
                      <a:pt x="10730" y="6695"/>
                    </a:cubicBezTo>
                    <a:cubicBezTo>
                      <a:pt x="10209" y="6464"/>
                      <a:pt x="9695" y="6345"/>
                      <a:pt x="9177" y="6345"/>
                    </a:cubicBezTo>
                    <a:cubicBezTo>
                      <a:pt x="9086" y="6345"/>
                      <a:pt x="8994" y="6349"/>
                      <a:pt x="8903" y="6356"/>
                    </a:cubicBezTo>
                    <a:cubicBezTo>
                      <a:pt x="8290" y="6415"/>
                      <a:pt x="7489" y="6546"/>
                      <a:pt x="6497" y="6763"/>
                    </a:cubicBezTo>
                    <a:lnTo>
                      <a:pt x="4836" y="3440"/>
                    </a:lnTo>
                    <a:cubicBezTo>
                      <a:pt x="4951" y="3420"/>
                      <a:pt x="5063" y="3410"/>
                      <a:pt x="5173" y="3410"/>
                    </a:cubicBezTo>
                    <a:cubicBezTo>
                      <a:pt x="5436" y="3410"/>
                      <a:pt x="5686" y="3466"/>
                      <a:pt x="5919" y="3571"/>
                    </a:cubicBezTo>
                    <a:cubicBezTo>
                      <a:pt x="6249" y="3720"/>
                      <a:pt x="6523" y="3952"/>
                      <a:pt x="6721" y="4273"/>
                    </a:cubicBezTo>
                    <a:lnTo>
                      <a:pt x="9373" y="2944"/>
                    </a:lnTo>
                    <a:cubicBezTo>
                      <a:pt x="8778" y="1960"/>
                      <a:pt x="7992" y="1339"/>
                      <a:pt x="7026" y="1091"/>
                    </a:cubicBezTo>
                    <a:cubicBezTo>
                      <a:pt x="6690" y="1005"/>
                      <a:pt x="6342" y="962"/>
                      <a:pt x="5982" y="962"/>
                    </a:cubicBezTo>
                    <a:cubicBezTo>
                      <a:pt x="5305" y="962"/>
                      <a:pt x="4585" y="1114"/>
                      <a:pt x="3819" y="1423"/>
                    </a:cubicBezTo>
                    <a:lnTo>
                      <a:pt x="3109" y="0"/>
                    </a:ln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Diagramme 4"/>
          <p:cNvGraphicFramePr/>
          <p:nvPr>
            <p:extLst>
              <p:ext uri="{D42A27DB-BD31-4B8C-83A1-F6EECF244321}">
                <p14:modId xmlns:p14="http://schemas.microsoft.com/office/powerpoint/2010/main" val="3656476682"/>
              </p:ext>
            </p:extLst>
          </p:nvPr>
        </p:nvGraphicFramePr>
        <p:xfrm>
          <a:off x="4684008" y="505299"/>
          <a:ext cx="5068584" cy="3395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13352" y="1493443"/>
            <a:ext cx="2653290" cy="461665"/>
          </a:xfrm>
          <a:prstGeom prst="rect">
            <a:avLst/>
          </a:prstGeom>
        </p:spPr>
        <p:txBody>
          <a:bodyPr wrap="none">
            <a:spAutoFit/>
          </a:bodyPr>
          <a:lstStyle/>
          <a:p>
            <a:r>
              <a:rPr lang="ar-DZ" sz="2400" b="1"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cs typeface="Traditional Arabic" panose="02020603050405020304" pitchFamily="18" charset="-78"/>
              </a:rPr>
              <a:t>آليات تعزيز الحوكمة </a:t>
            </a:r>
            <a:r>
              <a:rPr lang="ar-DZ" sz="2400" b="1" spc="50" dirty="0" smtClean="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cs typeface="Traditional Arabic" panose="02020603050405020304" pitchFamily="18" charset="-78"/>
              </a:rPr>
              <a:t>المالية</a:t>
            </a:r>
            <a:endParaRPr lang="fr-FR"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Rectangle 6"/>
          <p:cNvSpPr/>
          <p:nvPr/>
        </p:nvSpPr>
        <p:spPr>
          <a:xfrm>
            <a:off x="529119" y="1955109"/>
            <a:ext cx="4494944" cy="2954655"/>
          </a:xfrm>
          <a:prstGeom prst="rect">
            <a:avLst/>
          </a:prstGeom>
        </p:spPr>
        <p:txBody>
          <a:bodyPr wrap="square">
            <a:spAutoFit/>
          </a:bodyPr>
          <a:lstStyle/>
          <a:p>
            <a:pPr marL="342900" lvl="0" indent="-342900" algn="just" rtl="1">
              <a:lnSpc>
                <a:spcPct val="150000"/>
              </a:lnSpc>
              <a:buFont typeface="Arial" panose="020B0604020202020204" pitchFamily="34" charset="0"/>
              <a:buChar char="•"/>
            </a:pPr>
            <a:r>
              <a:rPr lang="ar-DZ" sz="1200" b="1" dirty="0">
                <a:latin typeface="Calibri" panose="020F0502020204030204" pitchFamily="34" charset="0"/>
                <a:ea typeface="Times New Roman" panose="02020603050405020304" pitchFamily="18" charset="0"/>
                <a:cs typeface="Traditional Arabic" panose="02020603050405020304" pitchFamily="18" charset="-78"/>
              </a:rPr>
              <a:t>التدقيق المنتظم : ويشمل إجراء عمليات التدقيق الداخلية والخارجية، لمعالجة العمليات المالية والإمتثال ثم التخطيط لتدابير الإصلاح بناء على النتائج؛ </a:t>
            </a:r>
            <a:endParaRPr lang="fr-FR" sz="105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buFont typeface="Arial" panose="020B0604020202020204" pitchFamily="34" charset="0"/>
              <a:buChar char="•"/>
            </a:pPr>
            <a:r>
              <a:rPr lang="ar-DZ" sz="1200" b="1" dirty="0">
                <a:latin typeface="Calibri" panose="020F0502020204030204" pitchFamily="34" charset="0"/>
                <a:ea typeface="Times New Roman" panose="02020603050405020304" pitchFamily="18" charset="0"/>
                <a:cs typeface="Traditional Arabic" panose="02020603050405020304" pitchFamily="18" charset="-78"/>
              </a:rPr>
              <a:t>إشراك الأطراف (المستثمرون) : من تحديث وتواصل معهم وذلك بشكل منتظم، بشأن الأداء المالي وأنظمة الحوكمة؛</a:t>
            </a:r>
            <a:endParaRPr lang="fr-FR" sz="105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buFont typeface="Arial" panose="020B0604020202020204" pitchFamily="34" charset="0"/>
              <a:buChar char="•"/>
            </a:pPr>
            <a:r>
              <a:rPr lang="ar-DZ" sz="1200" b="1" dirty="0">
                <a:latin typeface="Calibri" panose="020F0502020204030204" pitchFamily="34" charset="0"/>
                <a:ea typeface="Times New Roman" panose="02020603050405020304" pitchFamily="18" charset="0"/>
                <a:cs typeface="Traditional Arabic" panose="02020603050405020304" pitchFamily="18" charset="-78"/>
              </a:rPr>
              <a:t>المقارنة المعيارية : من خلال تقييم أطر الحوكمة مقابل أفضل ممارسات، وتحديد مجالات التحسين؛</a:t>
            </a:r>
            <a:endParaRPr lang="fr-FR" sz="105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buFont typeface="Arial" panose="020B0604020202020204" pitchFamily="34" charset="0"/>
              <a:buChar char="•"/>
            </a:pPr>
            <a:r>
              <a:rPr lang="ar-DZ" sz="1200" b="1" dirty="0">
                <a:latin typeface="Calibri" panose="020F0502020204030204" pitchFamily="34" charset="0"/>
                <a:ea typeface="Times New Roman" panose="02020603050405020304" pitchFamily="18" charset="0"/>
                <a:cs typeface="Traditional Arabic" panose="02020603050405020304" pitchFamily="18" charset="-78"/>
              </a:rPr>
              <a:t>التكنولوجيا : عبر الإستفادة من أنظمة الإدارة المالية، وتحليلات البيانات لتعزيز الضوابط وإتخاذ القرار؛</a:t>
            </a:r>
            <a:endParaRPr lang="fr-FR" sz="1050" b="1" dirty="0">
              <a:latin typeface="Calibri" panose="020F0502020204030204" pitchFamily="34" charset="0"/>
              <a:ea typeface="Malgun Gothic" panose="020B0503020000020004" pitchFamily="34" charset="-127"/>
              <a:cs typeface="Arial" panose="020B0604020202020204" pitchFamily="34" charset="0"/>
            </a:endParaRPr>
          </a:p>
          <a:p>
            <a:pPr marL="342900" lvl="0" indent="-342900" algn="just" rtl="1">
              <a:lnSpc>
                <a:spcPct val="150000"/>
              </a:lnSpc>
              <a:buFont typeface="Arial" panose="020B0604020202020204" pitchFamily="34" charset="0"/>
              <a:buChar char="•"/>
            </a:pPr>
            <a:r>
              <a:rPr lang="ar-DZ" sz="1200" b="1" dirty="0">
                <a:latin typeface="Calibri" panose="020F0502020204030204" pitchFamily="34" charset="0"/>
                <a:ea typeface="Times New Roman" panose="02020603050405020304" pitchFamily="18" charset="0"/>
                <a:cs typeface="Traditional Arabic" panose="02020603050405020304" pitchFamily="18" charset="-78"/>
              </a:rPr>
              <a:t>إدارة المخاطر : من تحديد للمخاطر المالية الناشئة بشكل إستباقي، بإستخدام برامج إدارة المخاطر في الشركة.</a:t>
            </a:r>
            <a:endParaRPr lang="fr-FR" sz="1050" b="1" dirty="0">
              <a:effectLst/>
              <a:latin typeface="Calibri" panose="020F0502020204030204" pitchFamily="34" charset="0"/>
              <a:ea typeface="Malgun Gothic" panose="020B0503020000020004" pitchFamily="34" charset="-127"/>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ocurement Savings Dashboard Software Pitch Deck by Slidesgo">
  <a:themeElements>
    <a:clrScheme name="Simple Light">
      <a:dk1>
        <a:srgbClr val="000000"/>
      </a:dk1>
      <a:lt1>
        <a:srgbClr val="F3F3F3"/>
      </a:lt1>
      <a:dk2>
        <a:srgbClr val="76A5AF"/>
      </a:dk2>
      <a:lt2>
        <a:srgbClr val="134F5C"/>
      </a:lt2>
      <a:accent1>
        <a:srgbClr val="0C343D"/>
      </a:accent1>
      <a:accent2>
        <a:srgbClr val="BED4D8"/>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1470</Words>
  <Application>Microsoft Office PowerPoint</Application>
  <PresentationFormat>Affichage à l'écran (16:9)</PresentationFormat>
  <Paragraphs>127</Paragraphs>
  <Slides>18</Slides>
  <Notes>18</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18</vt:i4>
      </vt:variant>
    </vt:vector>
  </HeadingPairs>
  <TitlesOfParts>
    <vt:vector size="32" baseType="lpstr">
      <vt:lpstr>Simplified Arabic</vt:lpstr>
      <vt:lpstr>Urbanist</vt:lpstr>
      <vt:lpstr>Malgun Gothic</vt:lpstr>
      <vt:lpstr>Inter</vt:lpstr>
      <vt:lpstr>Open Sans</vt:lpstr>
      <vt:lpstr>Urbanist ExtraBold</vt:lpstr>
      <vt:lpstr>Vivaldi</vt:lpstr>
      <vt:lpstr>Sakkal Majalla</vt:lpstr>
      <vt:lpstr>Calibri</vt:lpstr>
      <vt:lpstr>Palatino Linotype</vt:lpstr>
      <vt:lpstr>Arial</vt:lpstr>
      <vt:lpstr>Times New Roman</vt:lpstr>
      <vt:lpstr>Traditional Arabic</vt:lpstr>
      <vt:lpstr>Procurement Savings Dashboard Software Pitch Deck by Slidesgo</vt:lpstr>
      <vt:lpstr>Présentation PowerPoint</vt:lpstr>
      <vt:lpstr>01</vt:lpstr>
      <vt:lpstr>01</vt:lpstr>
      <vt:lpstr>Présentation PowerPoint</vt:lpstr>
      <vt:lpstr>أسئلة وفرضيات الدراسة</vt:lpstr>
      <vt:lpstr>أهمية وأهداف ومنهج الدراسة</vt:lpstr>
      <vt:lpstr>02</vt:lpstr>
      <vt:lpstr>Présentation PowerPoint</vt:lpstr>
      <vt:lpstr>Présentation PowerPoint</vt:lpstr>
      <vt:lpstr>03</vt:lpstr>
      <vt:lpstr>Présentation PowerPoint</vt:lpstr>
      <vt:lpstr>Présentation PowerPoint</vt:lpstr>
      <vt:lpstr>Présentation PowerPoint</vt:lpstr>
      <vt:lpstr>Présentation PowerPoint</vt:lpstr>
      <vt:lpstr>04</vt:lpstr>
      <vt:lpstr>Présentation PowerPoint</vt:lpstr>
      <vt:lpstr>Présentation PowerPoint</vt:lpstr>
      <vt:lpstr>وشكرا  على حسن الإصغاء والمتابعة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acer</cp:lastModifiedBy>
  <cp:revision>14</cp:revision>
  <dcterms:modified xsi:type="dcterms:W3CDTF">2024-11-30T21:10:20Z</dcterms:modified>
</cp:coreProperties>
</file>