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69" r:id="rId1"/>
  </p:sldMasterIdLst>
  <p:notesMasterIdLst>
    <p:notesMasterId r:id="rId20"/>
  </p:notesMasterIdLst>
  <p:sldIdLst>
    <p:sldId id="280" r:id="rId2"/>
    <p:sldId id="334" r:id="rId3"/>
    <p:sldId id="257" r:id="rId4"/>
    <p:sldId id="289" r:id="rId5"/>
    <p:sldId id="321" r:id="rId6"/>
    <p:sldId id="332" r:id="rId7"/>
    <p:sldId id="335" r:id="rId8"/>
    <p:sldId id="320" r:id="rId9"/>
    <p:sldId id="339" r:id="rId10"/>
    <p:sldId id="322" r:id="rId11"/>
    <p:sldId id="323" r:id="rId12"/>
    <p:sldId id="337" r:id="rId13"/>
    <p:sldId id="340" r:id="rId14"/>
    <p:sldId id="341" r:id="rId15"/>
    <p:sldId id="316" r:id="rId16"/>
    <p:sldId id="317" r:id="rId17"/>
    <p:sldId id="318" r:id="rId18"/>
    <p:sldId id="33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67351860-59D1-4B82-855F-8B9075E2130C}">
          <p14:sldIdLst>
            <p14:sldId id="280"/>
            <p14:sldId id="334"/>
            <p14:sldId id="257"/>
            <p14:sldId id="289"/>
          </p14:sldIdLst>
        </p14:section>
        <p14:section name="المبحث الاول" id="{BCECB462-BCFA-4580-8E19-FCAC39D3C2AC}">
          <p14:sldIdLst>
            <p14:sldId id="321"/>
            <p14:sldId id="332"/>
            <p14:sldId id="335"/>
            <p14:sldId id="320"/>
            <p14:sldId id="339"/>
            <p14:sldId id="322"/>
            <p14:sldId id="323"/>
            <p14:sldId id="337"/>
            <p14:sldId id="340"/>
            <p14:sldId id="341"/>
          </p14:sldIdLst>
        </p14:section>
        <p14:section name="الخاتمة" id="{8F2A2F49-2BB2-4BEA-8AEE-EF26B87B2074}">
          <p14:sldIdLst>
            <p14:sldId id="316"/>
            <p14:sldId id="317"/>
            <p14:sldId id="318"/>
            <p14:sldId id="33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FFFF"/>
    <a:srgbClr val="66FFFF"/>
    <a:srgbClr val="F33958"/>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91358" autoAdjust="0"/>
  </p:normalViewPr>
  <p:slideViewPr>
    <p:cSldViewPr snapToGrid="0">
      <p:cViewPr varScale="1">
        <p:scale>
          <a:sx n="66" d="100"/>
          <a:sy n="66" d="100"/>
        </p:scale>
        <p:origin x="60" y="13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42"/>
    </p:cViewPr>
  </p:sorterViewPr>
  <p:notesViewPr>
    <p:cSldViewPr snapToGrid="0">
      <p:cViewPr varScale="1">
        <p:scale>
          <a:sx n="58" d="100"/>
          <a:sy n="58" d="100"/>
        </p:scale>
        <p:origin x="2790"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32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12F408-2078-4D02-809A-AA49EC9C48C5}"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fr-FR"/>
        </a:p>
      </dgm:t>
    </dgm:pt>
    <dgm:pt modelId="{C1CB2675-A7E0-4805-B950-94A3972EF0EB}">
      <dgm:prSet phldrT="[Texte]" custT="1"/>
      <dgm:spPr/>
      <dgm:t>
        <a:bodyPr/>
        <a:lstStyle/>
        <a:p>
          <a:pPr rtl="1"/>
          <a:r>
            <a:rPr lang="ar-DZ" sz="3600" b="1" smtClean="0">
              <a:latin typeface="Times New Roman" panose="02020603050405020304" pitchFamily="18" charset="0"/>
              <a:cs typeface="Traditional Arabic" panose="02020603050405020304" pitchFamily="18" charset="-78"/>
            </a:rPr>
            <a:t>مجلس الإدارة</a:t>
          </a:r>
          <a:endParaRPr lang="fr-FR" sz="3600" dirty="0"/>
        </a:p>
      </dgm:t>
    </dgm:pt>
    <dgm:pt modelId="{3C8CC47D-5864-47DC-99B8-09130C065A0A}" type="parTrans" cxnId="{97C0D825-9A13-4A9F-8352-615E46A56230}">
      <dgm:prSet/>
      <dgm:spPr/>
      <dgm:t>
        <a:bodyPr/>
        <a:lstStyle/>
        <a:p>
          <a:endParaRPr lang="fr-FR"/>
        </a:p>
      </dgm:t>
    </dgm:pt>
    <dgm:pt modelId="{1673F640-6C3D-48D0-81F7-DEC9588B8F4B}" type="sibTrans" cxnId="{97C0D825-9A13-4A9F-8352-615E46A56230}">
      <dgm:prSet/>
      <dgm:spPr/>
      <dgm:t>
        <a:bodyPr/>
        <a:lstStyle/>
        <a:p>
          <a:endParaRPr lang="fr-FR"/>
        </a:p>
      </dgm:t>
    </dgm:pt>
    <dgm:pt modelId="{316EFA0B-4C40-4A81-8DA9-2ADACA6F4966}">
      <dgm:prSet phldrT="[Texte]" custT="1"/>
      <dgm:spPr/>
      <dgm:t>
        <a:bodyPr/>
        <a:lstStyle/>
        <a:p>
          <a:r>
            <a:rPr lang="ar-DZ" sz="3600" b="1" smtClean="0">
              <a:latin typeface="Sakkal Majalla" panose="02000000000000000000" pitchFamily="2" charset="-78"/>
              <a:cs typeface="Sakkal Majalla" panose="02000000000000000000" pitchFamily="2" charset="-78"/>
            </a:rPr>
            <a:t> الإدارة التنفيذية </a:t>
          </a:r>
          <a:endParaRPr lang="fr-FR" sz="3600" b="1" dirty="0" smtClean="0">
            <a:latin typeface="Sakkal Majalla" panose="02000000000000000000" pitchFamily="2" charset="-78"/>
            <a:cs typeface="Sakkal Majalla" panose="02000000000000000000" pitchFamily="2" charset="-78"/>
          </a:endParaRPr>
        </a:p>
      </dgm:t>
    </dgm:pt>
    <dgm:pt modelId="{7B6ADF3B-056A-47F2-B244-E94E85BB0703}" type="parTrans" cxnId="{FB717F7C-A12C-4331-AB77-8AAB48D09BB7}">
      <dgm:prSet/>
      <dgm:spPr/>
      <dgm:t>
        <a:bodyPr/>
        <a:lstStyle/>
        <a:p>
          <a:endParaRPr lang="fr-FR"/>
        </a:p>
      </dgm:t>
    </dgm:pt>
    <dgm:pt modelId="{B41E223F-AB38-489D-9D77-CA6F73B254DC}" type="sibTrans" cxnId="{FB717F7C-A12C-4331-AB77-8AAB48D09BB7}">
      <dgm:prSet/>
      <dgm:spPr/>
      <dgm:t>
        <a:bodyPr/>
        <a:lstStyle/>
        <a:p>
          <a:endParaRPr lang="fr-FR"/>
        </a:p>
      </dgm:t>
    </dgm:pt>
    <dgm:pt modelId="{212F9DB6-12BE-46B4-984F-180D8120CE7B}">
      <dgm:prSet phldrT="[Texte]" custT="1"/>
      <dgm:spPr/>
      <dgm:t>
        <a:bodyPr/>
        <a:lstStyle/>
        <a:p>
          <a:pPr rtl="1"/>
          <a:r>
            <a:rPr lang="ar-DZ" sz="3600" b="1" smtClean="0">
              <a:latin typeface="Sakkal Majalla" panose="02000000000000000000" pitchFamily="2" charset="-78"/>
              <a:cs typeface="Sakkal Majalla" panose="02000000000000000000" pitchFamily="2" charset="-78"/>
            </a:rPr>
            <a:t>هيئة الرقابة الشرعية</a:t>
          </a:r>
          <a:endParaRPr lang="fr-FR" sz="3600" dirty="0"/>
        </a:p>
      </dgm:t>
    </dgm:pt>
    <dgm:pt modelId="{A2BA99D1-CC37-48A5-AB41-596020487CEF}" type="parTrans" cxnId="{1D4AB765-EDA0-40F4-8AD4-CB58A2F9FBB1}">
      <dgm:prSet/>
      <dgm:spPr/>
      <dgm:t>
        <a:bodyPr/>
        <a:lstStyle/>
        <a:p>
          <a:endParaRPr lang="fr-FR"/>
        </a:p>
      </dgm:t>
    </dgm:pt>
    <dgm:pt modelId="{FDF80BA2-2B5C-41DC-91C1-E5322839A4FE}" type="sibTrans" cxnId="{1D4AB765-EDA0-40F4-8AD4-CB58A2F9FBB1}">
      <dgm:prSet/>
      <dgm:spPr/>
      <dgm:t>
        <a:bodyPr/>
        <a:lstStyle/>
        <a:p>
          <a:endParaRPr lang="fr-FR"/>
        </a:p>
      </dgm:t>
    </dgm:pt>
    <dgm:pt modelId="{A6E35D89-9178-4BEC-8DB9-D0D306ABC776}">
      <dgm:prSet phldrT="[Texte]" custT="1"/>
      <dgm:spPr/>
      <dgm:t>
        <a:bodyPr/>
        <a:lstStyle/>
        <a:p>
          <a:r>
            <a:rPr lang="ar-DZ" sz="3600" b="1" smtClean="0">
              <a:latin typeface="Sakkal Majalla" panose="02000000000000000000" pitchFamily="2" charset="-78"/>
              <a:cs typeface="Sakkal Majalla" panose="02000000000000000000" pitchFamily="2" charset="-78"/>
            </a:rPr>
            <a:t>إدارة المخاطر</a:t>
          </a:r>
          <a:endParaRPr lang="ar-DZ" sz="3600" b="1" smtClean="0">
            <a:latin typeface="Sakkal Majalla" panose="02000000000000000000" pitchFamily="2" charset="-78"/>
            <a:cs typeface="Sakkal Majalla" panose="02000000000000000000" pitchFamily="2" charset="-78"/>
          </a:endParaRPr>
        </a:p>
      </dgm:t>
    </dgm:pt>
    <dgm:pt modelId="{EBFDE266-B686-47D7-A452-C8982BC8E1B8}" type="parTrans" cxnId="{251BA804-9601-415D-989C-7B64F7345BAE}">
      <dgm:prSet/>
      <dgm:spPr/>
      <dgm:t>
        <a:bodyPr/>
        <a:lstStyle/>
        <a:p>
          <a:endParaRPr lang="fr-FR"/>
        </a:p>
      </dgm:t>
    </dgm:pt>
    <dgm:pt modelId="{E6186B45-9C77-466E-B1E5-C00DD0BA287A}" type="sibTrans" cxnId="{251BA804-9601-415D-989C-7B64F7345BAE}">
      <dgm:prSet/>
      <dgm:spPr/>
      <dgm:t>
        <a:bodyPr/>
        <a:lstStyle/>
        <a:p>
          <a:endParaRPr lang="fr-FR"/>
        </a:p>
      </dgm:t>
    </dgm:pt>
    <dgm:pt modelId="{D82BDBA7-8D39-4519-8BDF-AA5C4ED6858A}">
      <dgm:prSet phldrT="[Texte]" custT="1"/>
      <dgm:spPr/>
      <dgm:t>
        <a:bodyPr/>
        <a:lstStyle/>
        <a:p>
          <a:r>
            <a:rPr lang="ar-DZ" sz="3600" b="1" smtClean="0">
              <a:latin typeface="Sakkal Majalla" panose="02000000000000000000" pitchFamily="2" charset="-78"/>
              <a:cs typeface="Sakkal Majalla" panose="02000000000000000000" pitchFamily="2" charset="-78"/>
            </a:rPr>
            <a:t>تكنولوجيا المعلومات </a:t>
          </a:r>
        </a:p>
      </dgm:t>
    </dgm:pt>
    <dgm:pt modelId="{BAFA24F2-E648-439A-BE58-BF8540E3D7EF}" type="parTrans" cxnId="{DEE1CA3F-FE0B-41E9-86DB-F8B8FAEE4512}">
      <dgm:prSet/>
      <dgm:spPr/>
      <dgm:t>
        <a:bodyPr/>
        <a:lstStyle/>
        <a:p>
          <a:endParaRPr lang="fr-FR"/>
        </a:p>
      </dgm:t>
    </dgm:pt>
    <dgm:pt modelId="{385BEE56-F4BD-4139-A6F2-DA495AC73BAB}" type="sibTrans" cxnId="{DEE1CA3F-FE0B-41E9-86DB-F8B8FAEE4512}">
      <dgm:prSet/>
      <dgm:spPr/>
      <dgm:t>
        <a:bodyPr/>
        <a:lstStyle/>
        <a:p>
          <a:endParaRPr lang="fr-FR"/>
        </a:p>
      </dgm:t>
    </dgm:pt>
    <dgm:pt modelId="{32633A65-AE54-4B85-BAAF-16EC78A885E2}" type="pres">
      <dgm:prSet presAssocID="{CB12F408-2078-4D02-809A-AA49EC9C48C5}" presName="Name0" presStyleCnt="0">
        <dgm:presLayoutVars>
          <dgm:chMax val="7"/>
          <dgm:chPref val="7"/>
          <dgm:dir val="rev"/>
        </dgm:presLayoutVars>
      </dgm:prSet>
      <dgm:spPr/>
      <dgm:t>
        <a:bodyPr/>
        <a:lstStyle/>
        <a:p>
          <a:endParaRPr lang="fr-FR"/>
        </a:p>
      </dgm:t>
    </dgm:pt>
    <dgm:pt modelId="{7A5FCAA9-EF9E-4A46-B3F2-EA4B6A62963F}" type="pres">
      <dgm:prSet presAssocID="{CB12F408-2078-4D02-809A-AA49EC9C48C5}" presName="Name1" presStyleCnt="0"/>
      <dgm:spPr/>
      <dgm:t>
        <a:bodyPr/>
        <a:lstStyle/>
        <a:p>
          <a:endParaRPr lang="fr-FR"/>
        </a:p>
      </dgm:t>
    </dgm:pt>
    <dgm:pt modelId="{5C835316-5DA1-42FC-A422-058CDC20478C}" type="pres">
      <dgm:prSet presAssocID="{CB12F408-2078-4D02-809A-AA49EC9C48C5}" presName="cycle" presStyleCnt="0"/>
      <dgm:spPr/>
      <dgm:t>
        <a:bodyPr/>
        <a:lstStyle/>
        <a:p>
          <a:endParaRPr lang="fr-FR"/>
        </a:p>
      </dgm:t>
    </dgm:pt>
    <dgm:pt modelId="{50264278-A8F4-4915-B23A-30EDAB879AE7}" type="pres">
      <dgm:prSet presAssocID="{CB12F408-2078-4D02-809A-AA49EC9C48C5}" presName="srcNode" presStyleLbl="node1" presStyleIdx="0" presStyleCnt="5"/>
      <dgm:spPr/>
      <dgm:t>
        <a:bodyPr/>
        <a:lstStyle/>
        <a:p>
          <a:endParaRPr lang="fr-FR"/>
        </a:p>
      </dgm:t>
    </dgm:pt>
    <dgm:pt modelId="{ED2A39D8-DE74-4B35-B5D4-B30169912C09}" type="pres">
      <dgm:prSet presAssocID="{CB12F408-2078-4D02-809A-AA49EC9C48C5}" presName="conn" presStyleLbl="parChTrans1D2" presStyleIdx="0" presStyleCnt="1"/>
      <dgm:spPr/>
      <dgm:t>
        <a:bodyPr/>
        <a:lstStyle/>
        <a:p>
          <a:endParaRPr lang="fr-FR"/>
        </a:p>
      </dgm:t>
    </dgm:pt>
    <dgm:pt modelId="{A794D2E4-C189-43AB-89F4-E215DCF3CD2C}" type="pres">
      <dgm:prSet presAssocID="{CB12F408-2078-4D02-809A-AA49EC9C48C5}" presName="extraNode" presStyleLbl="node1" presStyleIdx="0" presStyleCnt="5"/>
      <dgm:spPr/>
      <dgm:t>
        <a:bodyPr/>
        <a:lstStyle/>
        <a:p>
          <a:endParaRPr lang="fr-FR"/>
        </a:p>
      </dgm:t>
    </dgm:pt>
    <dgm:pt modelId="{87A7EEB6-66BB-456D-ADB3-DC7D0339B2C5}" type="pres">
      <dgm:prSet presAssocID="{CB12F408-2078-4D02-809A-AA49EC9C48C5}" presName="dstNode" presStyleLbl="node1" presStyleIdx="0" presStyleCnt="5"/>
      <dgm:spPr/>
      <dgm:t>
        <a:bodyPr/>
        <a:lstStyle/>
        <a:p>
          <a:endParaRPr lang="fr-FR"/>
        </a:p>
      </dgm:t>
    </dgm:pt>
    <dgm:pt modelId="{56EE57A9-6C3E-404C-92AC-D9675B0352D8}" type="pres">
      <dgm:prSet presAssocID="{C1CB2675-A7E0-4805-B950-94A3972EF0EB}" presName="text_1" presStyleLbl="node1" presStyleIdx="0" presStyleCnt="5">
        <dgm:presLayoutVars>
          <dgm:bulletEnabled val="1"/>
        </dgm:presLayoutVars>
      </dgm:prSet>
      <dgm:spPr/>
      <dgm:t>
        <a:bodyPr/>
        <a:lstStyle/>
        <a:p>
          <a:endParaRPr lang="fr-FR"/>
        </a:p>
      </dgm:t>
    </dgm:pt>
    <dgm:pt modelId="{697F6E6C-2184-4C55-B716-8DBA22992142}" type="pres">
      <dgm:prSet presAssocID="{C1CB2675-A7E0-4805-B950-94A3972EF0EB}" presName="accent_1" presStyleCnt="0"/>
      <dgm:spPr/>
      <dgm:t>
        <a:bodyPr/>
        <a:lstStyle/>
        <a:p>
          <a:endParaRPr lang="fr-FR"/>
        </a:p>
      </dgm:t>
    </dgm:pt>
    <dgm:pt modelId="{047F2074-4CFC-4DAD-A5E7-E8CA4C681A7B}" type="pres">
      <dgm:prSet presAssocID="{C1CB2675-A7E0-4805-B950-94A3972EF0EB}" presName="accentRepeatNode" presStyleLbl="solidFgAcc1" presStyleIdx="0" presStyleCnt="5"/>
      <dgm:spPr/>
      <dgm:t>
        <a:bodyPr/>
        <a:lstStyle/>
        <a:p>
          <a:endParaRPr lang="fr-FR"/>
        </a:p>
      </dgm:t>
    </dgm:pt>
    <dgm:pt modelId="{34156FC1-966C-45B6-B58B-61A5026FD5A1}" type="pres">
      <dgm:prSet presAssocID="{212F9DB6-12BE-46B4-984F-180D8120CE7B}" presName="text_2" presStyleLbl="node1" presStyleIdx="1" presStyleCnt="5">
        <dgm:presLayoutVars>
          <dgm:bulletEnabled val="1"/>
        </dgm:presLayoutVars>
      </dgm:prSet>
      <dgm:spPr/>
      <dgm:t>
        <a:bodyPr/>
        <a:lstStyle/>
        <a:p>
          <a:endParaRPr lang="fr-FR"/>
        </a:p>
      </dgm:t>
    </dgm:pt>
    <dgm:pt modelId="{6BD556F9-58AF-4054-B01B-0E90A8C81107}" type="pres">
      <dgm:prSet presAssocID="{212F9DB6-12BE-46B4-984F-180D8120CE7B}" presName="accent_2" presStyleCnt="0"/>
      <dgm:spPr/>
      <dgm:t>
        <a:bodyPr/>
        <a:lstStyle/>
        <a:p>
          <a:endParaRPr lang="fr-FR"/>
        </a:p>
      </dgm:t>
    </dgm:pt>
    <dgm:pt modelId="{EA8831C9-F831-4FE9-BF74-FA0911A18A6E}" type="pres">
      <dgm:prSet presAssocID="{212F9DB6-12BE-46B4-984F-180D8120CE7B}" presName="accentRepeatNode" presStyleLbl="solidFgAcc1" presStyleIdx="1" presStyleCnt="5"/>
      <dgm:spPr/>
      <dgm:t>
        <a:bodyPr/>
        <a:lstStyle/>
        <a:p>
          <a:endParaRPr lang="fr-FR"/>
        </a:p>
      </dgm:t>
    </dgm:pt>
    <dgm:pt modelId="{62FA691A-922A-4BE5-A2B0-A29497AD0593}" type="pres">
      <dgm:prSet presAssocID="{316EFA0B-4C40-4A81-8DA9-2ADACA6F4966}" presName="text_3" presStyleLbl="node1" presStyleIdx="2" presStyleCnt="5">
        <dgm:presLayoutVars>
          <dgm:bulletEnabled val="1"/>
        </dgm:presLayoutVars>
      </dgm:prSet>
      <dgm:spPr/>
      <dgm:t>
        <a:bodyPr/>
        <a:lstStyle/>
        <a:p>
          <a:endParaRPr lang="fr-FR"/>
        </a:p>
      </dgm:t>
    </dgm:pt>
    <dgm:pt modelId="{73C1785E-798E-4A93-8256-20FE152DDEDE}" type="pres">
      <dgm:prSet presAssocID="{316EFA0B-4C40-4A81-8DA9-2ADACA6F4966}" presName="accent_3" presStyleCnt="0"/>
      <dgm:spPr/>
      <dgm:t>
        <a:bodyPr/>
        <a:lstStyle/>
        <a:p>
          <a:endParaRPr lang="fr-FR"/>
        </a:p>
      </dgm:t>
    </dgm:pt>
    <dgm:pt modelId="{E260F581-7231-4112-8BF0-9564F3A50245}" type="pres">
      <dgm:prSet presAssocID="{316EFA0B-4C40-4A81-8DA9-2ADACA6F4966}" presName="accentRepeatNode" presStyleLbl="solidFgAcc1" presStyleIdx="2" presStyleCnt="5"/>
      <dgm:spPr/>
      <dgm:t>
        <a:bodyPr/>
        <a:lstStyle/>
        <a:p>
          <a:endParaRPr lang="fr-FR"/>
        </a:p>
      </dgm:t>
    </dgm:pt>
    <dgm:pt modelId="{19C83D1D-B643-4C46-96A3-8F17EDE71A7A}" type="pres">
      <dgm:prSet presAssocID="{A6E35D89-9178-4BEC-8DB9-D0D306ABC776}" presName="text_4" presStyleLbl="node1" presStyleIdx="3" presStyleCnt="5">
        <dgm:presLayoutVars>
          <dgm:bulletEnabled val="1"/>
        </dgm:presLayoutVars>
      </dgm:prSet>
      <dgm:spPr/>
      <dgm:t>
        <a:bodyPr/>
        <a:lstStyle/>
        <a:p>
          <a:endParaRPr lang="fr-FR"/>
        </a:p>
      </dgm:t>
    </dgm:pt>
    <dgm:pt modelId="{A1E6D8B6-F9D4-4053-9B54-AFBB427D5B4B}" type="pres">
      <dgm:prSet presAssocID="{A6E35D89-9178-4BEC-8DB9-D0D306ABC776}" presName="accent_4" presStyleCnt="0"/>
      <dgm:spPr/>
      <dgm:t>
        <a:bodyPr/>
        <a:lstStyle/>
        <a:p>
          <a:endParaRPr lang="fr-FR"/>
        </a:p>
      </dgm:t>
    </dgm:pt>
    <dgm:pt modelId="{3B2C9A2D-09C3-495C-9900-C60E2840724E}" type="pres">
      <dgm:prSet presAssocID="{A6E35D89-9178-4BEC-8DB9-D0D306ABC776}" presName="accentRepeatNode" presStyleLbl="solidFgAcc1" presStyleIdx="3" presStyleCnt="5"/>
      <dgm:spPr/>
      <dgm:t>
        <a:bodyPr/>
        <a:lstStyle/>
        <a:p>
          <a:endParaRPr lang="fr-FR"/>
        </a:p>
      </dgm:t>
    </dgm:pt>
    <dgm:pt modelId="{9C0079AA-7CCD-406D-BB1F-BC5D8EC63538}" type="pres">
      <dgm:prSet presAssocID="{D82BDBA7-8D39-4519-8BDF-AA5C4ED6858A}" presName="text_5" presStyleLbl="node1" presStyleIdx="4" presStyleCnt="5">
        <dgm:presLayoutVars>
          <dgm:bulletEnabled val="1"/>
        </dgm:presLayoutVars>
      </dgm:prSet>
      <dgm:spPr/>
      <dgm:t>
        <a:bodyPr/>
        <a:lstStyle/>
        <a:p>
          <a:endParaRPr lang="fr-FR"/>
        </a:p>
      </dgm:t>
    </dgm:pt>
    <dgm:pt modelId="{CCE3D850-AC50-4A64-95C1-DB3DCD13FBA9}" type="pres">
      <dgm:prSet presAssocID="{D82BDBA7-8D39-4519-8BDF-AA5C4ED6858A}" presName="accent_5" presStyleCnt="0"/>
      <dgm:spPr/>
      <dgm:t>
        <a:bodyPr/>
        <a:lstStyle/>
        <a:p>
          <a:endParaRPr lang="fr-FR"/>
        </a:p>
      </dgm:t>
    </dgm:pt>
    <dgm:pt modelId="{1F143598-F6FF-47A0-A610-2D323D101CB9}" type="pres">
      <dgm:prSet presAssocID="{D82BDBA7-8D39-4519-8BDF-AA5C4ED6858A}" presName="accentRepeatNode" presStyleLbl="solidFgAcc1" presStyleIdx="4" presStyleCnt="5"/>
      <dgm:spPr/>
      <dgm:t>
        <a:bodyPr/>
        <a:lstStyle/>
        <a:p>
          <a:endParaRPr lang="fr-FR"/>
        </a:p>
      </dgm:t>
    </dgm:pt>
  </dgm:ptLst>
  <dgm:cxnLst>
    <dgm:cxn modelId="{4501BA1C-6D3A-40F5-A3A2-7832A4FB2EBF}" type="presOf" srcId="{A6E35D89-9178-4BEC-8DB9-D0D306ABC776}" destId="{19C83D1D-B643-4C46-96A3-8F17EDE71A7A}" srcOrd="0" destOrd="0" presId="urn:microsoft.com/office/officeart/2008/layout/VerticalCurvedList"/>
    <dgm:cxn modelId="{38FE0288-2A8D-4387-B3B8-469559C5B719}" type="presOf" srcId="{316EFA0B-4C40-4A81-8DA9-2ADACA6F4966}" destId="{62FA691A-922A-4BE5-A2B0-A29497AD0593}" srcOrd="0" destOrd="0" presId="urn:microsoft.com/office/officeart/2008/layout/VerticalCurvedList"/>
    <dgm:cxn modelId="{F5F2C7F3-498F-4AB9-A37F-C269BCC3A8D6}" type="presOf" srcId="{D82BDBA7-8D39-4519-8BDF-AA5C4ED6858A}" destId="{9C0079AA-7CCD-406D-BB1F-BC5D8EC63538}" srcOrd="0" destOrd="0" presId="urn:microsoft.com/office/officeart/2008/layout/VerticalCurvedList"/>
    <dgm:cxn modelId="{1D4AB765-EDA0-40F4-8AD4-CB58A2F9FBB1}" srcId="{CB12F408-2078-4D02-809A-AA49EC9C48C5}" destId="{212F9DB6-12BE-46B4-984F-180D8120CE7B}" srcOrd="1" destOrd="0" parTransId="{A2BA99D1-CC37-48A5-AB41-596020487CEF}" sibTransId="{FDF80BA2-2B5C-41DC-91C1-E5322839A4FE}"/>
    <dgm:cxn modelId="{20ACC6C3-662F-462E-81E2-E5F55280FFBD}" type="presOf" srcId="{CB12F408-2078-4D02-809A-AA49EC9C48C5}" destId="{32633A65-AE54-4B85-BAAF-16EC78A885E2}" srcOrd="0" destOrd="0" presId="urn:microsoft.com/office/officeart/2008/layout/VerticalCurvedList"/>
    <dgm:cxn modelId="{02A962CC-7ABE-4017-A562-0F0E287F4C24}" type="presOf" srcId="{1673F640-6C3D-48D0-81F7-DEC9588B8F4B}" destId="{ED2A39D8-DE74-4B35-B5D4-B30169912C09}" srcOrd="0" destOrd="0" presId="urn:microsoft.com/office/officeart/2008/layout/VerticalCurvedList"/>
    <dgm:cxn modelId="{97C0D825-9A13-4A9F-8352-615E46A56230}" srcId="{CB12F408-2078-4D02-809A-AA49EC9C48C5}" destId="{C1CB2675-A7E0-4805-B950-94A3972EF0EB}" srcOrd="0" destOrd="0" parTransId="{3C8CC47D-5864-47DC-99B8-09130C065A0A}" sibTransId="{1673F640-6C3D-48D0-81F7-DEC9588B8F4B}"/>
    <dgm:cxn modelId="{6BBC8488-E759-416C-82EA-32F3C0A1D9ED}" type="presOf" srcId="{212F9DB6-12BE-46B4-984F-180D8120CE7B}" destId="{34156FC1-966C-45B6-B58B-61A5026FD5A1}" srcOrd="0" destOrd="0" presId="urn:microsoft.com/office/officeart/2008/layout/VerticalCurvedList"/>
    <dgm:cxn modelId="{8BC0E106-B5D0-464E-B0DC-56AA4FDA932D}" type="presOf" srcId="{C1CB2675-A7E0-4805-B950-94A3972EF0EB}" destId="{56EE57A9-6C3E-404C-92AC-D9675B0352D8}" srcOrd="0" destOrd="0" presId="urn:microsoft.com/office/officeart/2008/layout/VerticalCurvedList"/>
    <dgm:cxn modelId="{DEE1CA3F-FE0B-41E9-86DB-F8B8FAEE4512}" srcId="{CB12F408-2078-4D02-809A-AA49EC9C48C5}" destId="{D82BDBA7-8D39-4519-8BDF-AA5C4ED6858A}" srcOrd="4" destOrd="0" parTransId="{BAFA24F2-E648-439A-BE58-BF8540E3D7EF}" sibTransId="{385BEE56-F4BD-4139-A6F2-DA495AC73BAB}"/>
    <dgm:cxn modelId="{FB717F7C-A12C-4331-AB77-8AAB48D09BB7}" srcId="{CB12F408-2078-4D02-809A-AA49EC9C48C5}" destId="{316EFA0B-4C40-4A81-8DA9-2ADACA6F4966}" srcOrd="2" destOrd="0" parTransId="{7B6ADF3B-056A-47F2-B244-E94E85BB0703}" sibTransId="{B41E223F-AB38-489D-9D77-CA6F73B254DC}"/>
    <dgm:cxn modelId="{251BA804-9601-415D-989C-7B64F7345BAE}" srcId="{CB12F408-2078-4D02-809A-AA49EC9C48C5}" destId="{A6E35D89-9178-4BEC-8DB9-D0D306ABC776}" srcOrd="3" destOrd="0" parTransId="{EBFDE266-B686-47D7-A452-C8982BC8E1B8}" sibTransId="{E6186B45-9C77-466E-B1E5-C00DD0BA287A}"/>
    <dgm:cxn modelId="{74E4816B-3726-4DE6-ACD2-2A674582EDAD}" type="presParOf" srcId="{32633A65-AE54-4B85-BAAF-16EC78A885E2}" destId="{7A5FCAA9-EF9E-4A46-B3F2-EA4B6A62963F}" srcOrd="0" destOrd="0" presId="urn:microsoft.com/office/officeart/2008/layout/VerticalCurvedList"/>
    <dgm:cxn modelId="{3FFCED5F-D42D-4228-B386-4CE775484687}" type="presParOf" srcId="{7A5FCAA9-EF9E-4A46-B3F2-EA4B6A62963F}" destId="{5C835316-5DA1-42FC-A422-058CDC20478C}" srcOrd="0" destOrd="0" presId="urn:microsoft.com/office/officeart/2008/layout/VerticalCurvedList"/>
    <dgm:cxn modelId="{84317484-2B0E-4331-9580-8A8A9D45EF4E}" type="presParOf" srcId="{5C835316-5DA1-42FC-A422-058CDC20478C}" destId="{50264278-A8F4-4915-B23A-30EDAB879AE7}" srcOrd="0" destOrd="0" presId="urn:microsoft.com/office/officeart/2008/layout/VerticalCurvedList"/>
    <dgm:cxn modelId="{3BBE41AD-2572-41CB-BBD5-A9A48ED4D84B}" type="presParOf" srcId="{5C835316-5DA1-42FC-A422-058CDC20478C}" destId="{ED2A39D8-DE74-4B35-B5D4-B30169912C09}" srcOrd="1" destOrd="0" presId="urn:microsoft.com/office/officeart/2008/layout/VerticalCurvedList"/>
    <dgm:cxn modelId="{AB99FCF9-2A0C-4B29-8F22-B168D5A35D77}" type="presParOf" srcId="{5C835316-5DA1-42FC-A422-058CDC20478C}" destId="{A794D2E4-C189-43AB-89F4-E215DCF3CD2C}" srcOrd="2" destOrd="0" presId="urn:microsoft.com/office/officeart/2008/layout/VerticalCurvedList"/>
    <dgm:cxn modelId="{31BFD412-C8FE-46AB-BC9B-96D8D8F19C8D}" type="presParOf" srcId="{5C835316-5DA1-42FC-A422-058CDC20478C}" destId="{87A7EEB6-66BB-456D-ADB3-DC7D0339B2C5}" srcOrd="3" destOrd="0" presId="urn:microsoft.com/office/officeart/2008/layout/VerticalCurvedList"/>
    <dgm:cxn modelId="{486EB115-5B9C-45BD-8488-B1EB32C44A1E}" type="presParOf" srcId="{7A5FCAA9-EF9E-4A46-B3F2-EA4B6A62963F}" destId="{56EE57A9-6C3E-404C-92AC-D9675B0352D8}" srcOrd="1" destOrd="0" presId="urn:microsoft.com/office/officeart/2008/layout/VerticalCurvedList"/>
    <dgm:cxn modelId="{C6AFDC15-B323-4E2F-8D89-8B130A6E6826}" type="presParOf" srcId="{7A5FCAA9-EF9E-4A46-B3F2-EA4B6A62963F}" destId="{697F6E6C-2184-4C55-B716-8DBA22992142}" srcOrd="2" destOrd="0" presId="urn:microsoft.com/office/officeart/2008/layout/VerticalCurvedList"/>
    <dgm:cxn modelId="{24DEB867-3B44-4B1E-8D10-917196109210}" type="presParOf" srcId="{697F6E6C-2184-4C55-B716-8DBA22992142}" destId="{047F2074-4CFC-4DAD-A5E7-E8CA4C681A7B}" srcOrd="0" destOrd="0" presId="urn:microsoft.com/office/officeart/2008/layout/VerticalCurvedList"/>
    <dgm:cxn modelId="{DC8E8FA3-C61B-45D4-B6A8-BAF3A02E58E0}" type="presParOf" srcId="{7A5FCAA9-EF9E-4A46-B3F2-EA4B6A62963F}" destId="{34156FC1-966C-45B6-B58B-61A5026FD5A1}" srcOrd="3" destOrd="0" presId="urn:microsoft.com/office/officeart/2008/layout/VerticalCurvedList"/>
    <dgm:cxn modelId="{CCA02AD8-60D5-41B3-BA0C-B0428E7DA0D9}" type="presParOf" srcId="{7A5FCAA9-EF9E-4A46-B3F2-EA4B6A62963F}" destId="{6BD556F9-58AF-4054-B01B-0E90A8C81107}" srcOrd="4" destOrd="0" presId="urn:microsoft.com/office/officeart/2008/layout/VerticalCurvedList"/>
    <dgm:cxn modelId="{167B33FD-A499-4E15-B701-ED2F2E81279A}" type="presParOf" srcId="{6BD556F9-58AF-4054-B01B-0E90A8C81107}" destId="{EA8831C9-F831-4FE9-BF74-FA0911A18A6E}" srcOrd="0" destOrd="0" presId="urn:microsoft.com/office/officeart/2008/layout/VerticalCurvedList"/>
    <dgm:cxn modelId="{5CDA7561-58D3-4239-9B9F-3F325456A8B3}" type="presParOf" srcId="{7A5FCAA9-EF9E-4A46-B3F2-EA4B6A62963F}" destId="{62FA691A-922A-4BE5-A2B0-A29497AD0593}" srcOrd="5" destOrd="0" presId="urn:microsoft.com/office/officeart/2008/layout/VerticalCurvedList"/>
    <dgm:cxn modelId="{35CF40DD-1261-4B37-A875-C162CCD8803B}" type="presParOf" srcId="{7A5FCAA9-EF9E-4A46-B3F2-EA4B6A62963F}" destId="{73C1785E-798E-4A93-8256-20FE152DDEDE}" srcOrd="6" destOrd="0" presId="urn:microsoft.com/office/officeart/2008/layout/VerticalCurvedList"/>
    <dgm:cxn modelId="{588AB175-5667-4AD5-8F8D-BACAFA7DD060}" type="presParOf" srcId="{73C1785E-798E-4A93-8256-20FE152DDEDE}" destId="{E260F581-7231-4112-8BF0-9564F3A50245}" srcOrd="0" destOrd="0" presId="urn:microsoft.com/office/officeart/2008/layout/VerticalCurvedList"/>
    <dgm:cxn modelId="{B9EB7294-D59C-4844-BD72-311B7DD0BA96}" type="presParOf" srcId="{7A5FCAA9-EF9E-4A46-B3F2-EA4B6A62963F}" destId="{19C83D1D-B643-4C46-96A3-8F17EDE71A7A}" srcOrd="7" destOrd="0" presId="urn:microsoft.com/office/officeart/2008/layout/VerticalCurvedList"/>
    <dgm:cxn modelId="{5E749E33-375C-4C29-A71B-56DA847EBBB2}" type="presParOf" srcId="{7A5FCAA9-EF9E-4A46-B3F2-EA4B6A62963F}" destId="{A1E6D8B6-F9D4-4053-9B54-AFBB427D5B4B}" srcOrd="8" destOrd="0" presId="urn:microsoft.com/office/officeart/2008/layout/VerticalCurvedList"/>
    <dgm:cxn modelId="{6AC32966-02FC-4894-A391-E521228FE4E6}" type="presParOf" srcId="{A1E6D8B6-F9D4-4053-9B54-AFBB427D5B4B}" destId="{3B2C9A2D-09C3-495C-9900-C60E2840724E}" srcOrd="0" destOrd="0" presId="urn:microsoft.com/office/officeart/2008/layout/VerticalCurvedList"/>
    <dgm:cxn modelId="{4EF952AA-9423-4173-A1B2-4BCC618BF3C4}" type="presParOf" srcId="{7A5FCAA9-EF9E-4A46-B3F2-EA4B6A62963F}" destId="{9C0079AA-7CCD-406D-BB1F-BC5D8EC63538}" srcOrd="9" destOrd="0" presId="urn:microsoft.com/office/officeart/2008/layout/VerticalCurvedList"/>
    <dgm:cxn modelId="{29E8A188-573A-4DF4-AA6E-1F3BB8948D3E}" type="presParOf" srcId="{7A5FCAA9-EF9E-4A46-B3F2-EA4B6A62963F}" destId="{CCE3D850-AC50-4A64-95C1-DB3DCD13FBA9}" srcOrd="10" destOrd="0" presId="urn:microsoft.com/office/officeart/2008/layout/VerticalCurvedList"/>
    <dgm:cxn modelId="{5C5D9C90-3AE2-4637-8B8A-F91EDE9D5CA1}" type="presParOf" srcId="{CCE3D850-AC50-4A64-95C1-DB3DCD13FBA9}" destId="{1F143598-F6FF-47A0-A610-2D323D101CB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A39D8-DE74-4B35-B5D4-B30169912C09}">
      <dsp:nvSpPr>
        <dsp:cNvPr id="0" name=""/>
        <dsp:cNvSpPr/>
      </dsp:nvSpPr>
      <dsp:spPr>
        <a:xfrm>
          <a:off x="7850443" y="-916080"/>
          <a:ext cx="7126816" cy="7126816"/>
        </a:xfrm>
        <a:prstGeom prst="blockArc">
          <a:avLst>
            <a:gd name="adj1" fmla="val 8100000"/>
            <a:gd name="adj2" fmla="val 13500000"/>
            <a:gd name="adj3" fmla="val 303"/>
          </a:avLst>
        </a:pr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EE57A9-6C3E-404C-92AC-D9675B0352D8}">
      <dsp:nvSpPr>
        <dsp:cNvPr id="0" name=""/>
        <dsp:cNvSpPr/>
      </dsp:nvSpPr>
      <dsp:spPr>
        <a:xfrm>
          <a:off x="74623" y="330810"/>
          <a:ext cx="8417701" cy="662043"/>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525497" bIns="91440" numCol="1" spcCol="1270" anchor="ctr" anchorCtr="0">
          <a:noAutofit/>
        </a:bodyPr>
        <a:lstStyle/>
        <a:p>
          <a:pPr lvl="0" algn="r" defTabSz="1600200" rtl="1">
            <a:lnSpc>
              <a:spcPct val="90000"/>
            </a:lnSpc>
            <a:spcBef>
              <a:spcPct val="0"/>
            </a:spcBef>
            <a:spcAft>
              <a:spcPct val="35000"/>
            </a:spcAft>
          </a:pPr>
          <a:r>
            <a:rPr lang="ar-DZ" sz="3600" b="1" kern="1200" smtClean="0">
              <a:latin typeface="Times New Roman" panose="02020603050405020304" pitchFamily="18" charset="0"/>
              <a:cs typeface="Traditional Arabic" panose="02020603050405020304" pitchFamily="18" charset="-78"/>
            </a:rPr>
            <a:t>مجلس الإدارة</a:t>
          </a:r>
          <a:endParaRPr lang="fr-FR" sz="3600" kern="1200" dirty="0"/>
        </a:p>
      </dsp:txBody>
      <dsp:txXfrm>
        <a:off x="74623" y="330810"/>
        <a:ext cx="8417701" cy="662043"/>
      </dsp:txXfrm>
    </dsp:sp>
    <dsp:sp modelId="{047F2074-4CFC-4DAD-A5E7-E8CA4C681A7B}">
      <dsp:nvSpPr>
        <dsp:cNvPr id="0" name=""/>
        <dsp:cNvSpPr/>
      </dsp:nvSpPr>
      <dsp:spPr>
        <a:xfrm>
          <a:off x="8078547" y="248054"/>
          <a:ext cx="827554" cy="827554"/>
        </a:xfrm>
        <a:prstGeom prst="ellipse">
          <a:avLst/>
        </a:prstGeom>
        <a:solidFill>
          <a:schemeClr val="lt1">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sp>
    <dsp:sp modelId="{34156FC1-966C-45B6-B58B-61A5026FD5A1}">
      <dsp:nvSpPr>
        <dsp:cNvPr id="0" name=""/>
        <dsp:cNvSpPr/>
      </dsp:nvSpPr>
      <dsp:spPr>
        <a:xfrm>
          <a:off x="74623" y="1323557"/>
          <a:ext cx="7943300" cy="662043"/>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525497" bIns="91440" numCol="1" spcCol="1270" anchor="ctr" anchorCtr="0">
          <a:noAutofit/>
        </a:bodyPr>
        <a:lstStyle/>
        <a:p>
          <a:pPr lvl="0" algn="r" defTabSz="1600200" rtl="1">
            <a:lnSpc>
              <a:spcPct val="90000"/>
            </a:lnSpc>
            <a:spcBef>
              <a:spcPct val="0"/>
            </a:spcBef>
            <a:spcAft>
              <a:spcPct val="35000"/>
            </a:spcAft>
          </a:pPr>
          <a:r>
            <a:rPr lang="ar-DZ" sz="3600" b="1" kern="1200" smtClean="0">
              <a:latin typeface="Sakkal Majalla" panose="02000000000000000000" pitchFamily="2" charset="-78"/>
              <a:cs typeface="Sakkal Majalla" panose="02000000000000000000" pitchFamily="2" charset="-78"/>
            </a:rPr>
            <a:t>هيئة الرقابة الشرعية</a:t>
          </a:r>
          <a:endParaRPr lang="fr-FR" sz="3600" kern="1200" dirty="0"/>
        </a:p>
      </dsp:txBody>
      <dsp:txXfrm>
        <a:off x="74623" y="1323557"/>
        <a:ext cx="7943300" cy="662043"/>
      </dsp:txXfrm>
    </dsp:sp>
    <dsp:sp modelId="{EA8831C9-F831-4FE9-BF74-FA0911A18A6E}">
      <dsp:nvSpPr>
        <dsp:cNvPr id="0" name=""/>
        <dsp:cNvSpPr/>
      </dsp:nvSpPr>
      <dsp:spPr>
        <a:xfrm>
          <a:off x="7604146" y="1240802"/>
          <a:ext cx="827554" cy="827554"/>
        </a:xfrm>
        <a:prstGeom prst="ellipse">
          <a:avLst/>
        </a:prstGeom>
        <a:solidFill>
          <a:schemeClr val="lt1">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sp>
    <dsp:sp modelId="{62FA691A-922A-4BE5-A2B0-A29497AD0593}">
      <dsp:nvSpPr>
        <dsp:cNvPr id="0" name=""/>
        <dsp:cNvSpPr/>
      </dsp:nvSpPr>
      <dsp:spPr>
        <a:xfrm>
          <a:off x="74623" y="2316305"/>
          <a:ext cx="7797697" cy="662043"/>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525497" bIns="91440" numCol="1" spcCol="1270" anchor="ctr" anchorCtr="0">
          <a:noAutofit/>
        </a:bodyPr>
        <a:lstStyle/>
        <a:p>
          <a:pPr lvl="0" algn="r" defTabSz="1600200">
            <a:lnSpc>
              <a:spcPct val="90000"/>
            </a:lnSpc>
            <a:spcBef>
              <a:spcPct val="0"/>
            </a:spcBef>
            <a:spcAft>
              <a:spcPct val="35000"/>
            </a:spcAft>
          </a:pPr>
          <a:r>
            <a:rPr lang="ar-DZ" sz="3600" b="1" kern="1200" smtClean="0">
              <a:latin typeface="Sakkal Majalla" panose="02000000000000000000" pitchFamily="2" charset="-78"/>
              <a:cs typeface="Sakkal Majalla" panose="02000000000000000000" pitchFamily="2" charset="-78"/>
            </a:rPr>
            <a:t> الإدارة التنفيذية </a:t>
          </a:r>
          <a:endParaRPr lang="fr-FR" sz="3600" b="1" kern="1200" dirty="0" smtClean="0">
            <a:latin typeface="Sakkal Majalla" panose="02000000000000000000" pitchFamily="2" charset="-78"/>
            <a:cs typeface="Sakkal Majalla" panose="02000000000000000000" pitchFamily="2" charset="-78"/>
          </a:endParaRPr>
        </a:p>
      </dsp:txBody>
      <dsp:txXfrm>
        <a:off x="74623" y="2316305"/>
        <a:ext cx="7797697" cy="662043"/>
      </dsp:txXfrm>
    </dsp:sp>
    <dsp:sp modelId="{E260F581-7231-4112-8BF0-9564F3A50245}">
      <dsp:nvSpPr>
        <dsp:cNvPr id="0" name=""/>
        <dsp:cNvSpPr/>
      </dsp:nvSpPr>
      <dsp:spPr>
        <a:xfrm>
          <a:off x="7458543" y="2233550"/>
          <a:ext cx="827554" cy="827554"/>
        </a:xfrm>
        <a:prstGeom prst="ellipse">
          <a:avLst/>
        </a:prstGeom>
        <a:solidFill>
          <a:schemeClr val="lt1">
            <a:hueOff val="0"/>
            <a:satOff val="0"/>
            <a:lumOff val="0"/>
            <a:alphaOff val="0"/>
          </a:schemeClr>
        </a:soli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sp>
    <dsp:sp modelId="{19C83D1D-B643-4C46-96A3-8F17EDE71A7A}">
      <dsp:nvSpPr>
        <dsp:cNvPr id="0" name=""/>
        <dsp:cNvSpPr/>
      </dsp:nvSpPr>
      <dsp:spPr>
        <a:xfrm>
          <a:off x="74623" y="3309053"/>
          <a:ext cx="7943300" cy="662043"/>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525497" bIns="91440" numCol="1" spcCol="1270" anchor="ctr" anchorCtr="0">
          <a:noAutofit/>
        </a:bodyPr>
        <a:lstStyle/>
        <a:p>
          <a:pPr lvl="0" algn="r" defTabSz="1600200">
            <a:lnSpc>
              <a:spcPct val="90000"/>
            </a:lnSpc>
            <a:spcBef>
              <a:spcPct val="0"/>
            </a:spcBef>
            <a:spcAft>
              <a:spcPct val="35000"/>
            </a:spcAft>
          </a:pPr>
          <a:r>
            <a:rPr lang="ar-DZ" sz="3600" b="1" kern="1200" smtClean="0">
              <a:latin typeface="Sakkal Majalla" panose="02000000000000000000" pitchFamily="2" charset="-78"/>
              <a:cs typeface="Sakkal Majalla" panose="02000000000000000000" pitchFamily="2" charset="-78"/>
            </a:rPr>
            <a:t>إدارة المخاطر</a:t>
          </a:r>
          <a:endParaRPr lang="ar-DZ" sz="3600" b="1" kern="1200" smtClean="0">
            <a:latin typeface="Sakkal Majalla" panose="02000000000000000000" pitchFamily="2" charset="-78"/>
            <a:cs typeface="Sakkal Majalla" panose="02000000000000000000" pitchFamily="2" charset="-78"/>
          </a:endParaRPr>
        </a:p>
      </dsp:txBody>
      <dsp:txXfrm>
        <a:off x="74623" y="3309053"/>
        <a:ext cx="7943300" cy="662043"/>
      </dsp:txXfrm>
    </dsp:sp>
    <dsp:sp modelId="{3B2C9A2D-09C3-495C-9900-C60E2840724E}">
      <dsp:nvSpPr>
        <dsp:cNvPr id="0" name=""/>
        <dsp:cNvSpPr/>
      </dsp:nvSpPr>
      <dsp:spPr>
        <a:xfrm>
          <a:off x="7604146" y="3226298"/>
          <a:ext cx="827554" cy="827554"/>
        </a:xfrm>
        <a:prstGeom prst="ellipse">
          <a:avLst/>
        </a:prstGeom>
        <a:solidFill>
          <a:schemeClr val="lt1">
            <a:hueOff val="0"/>
            <a:satOff val="0"/>
            <a:lumOff val="0"/>
            <a:alphaOff val="0"/>
          </a:schemeClr>
        </a:solidFill>
        <a:ln w="9525" cap="rnd" cmpd="sng" algn="ctr">
          <a:solidFill>
            <a:schemeClr val="accent5">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sp>
    <dsp:sp modelId="{9C0079AA-7CCD-406D-BB1F-BC5D8EC63538}">
      <dsp:nvSpPr>
        <dsp:cNvPr id="0" name=""/>
        <dsp:cNvSpPr/>
      </dsp:nvSpPr>
      <dsp:spPr>
        <a:xfrm>
          <a:off x="74623" y="4301801"/>
          <a:ext cx="8417701" cy="662043"/>
        </a:xfrm>
        <a:prstGeom prst="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525497" bIns="91440" numCol="1" spcCol="1270" anchor="ctr" anchorCtr="0">
          <a:noAutofit/>
        </a:bodyPr>
        <a:lstStyle/>
        <a:p>
          <a:pPr lvl="0" algn="r" defTabSz="1600200">
            <a:lnSpc>
              <a:spcPct val="90000"/>
            </a:lnSpc>
            <a:spcBef>
              <a:spcPct val="0"/>
            </a:spcBef>
            <a:spcAft>
              <a:spcPct val="35000"/>
            </a:spcAft>
          </a:pPr>
          <a:r>
            <a:rPr lang="ar-DZ" sz="3600" b="1" kern="1200" smtClean="0">
              <a:latin typeface="Sakkal Majalla" panose="02000000000000000000" pitchFamily="2" charset="-78"/>
              <a:cs typeface="Sakkal Majalla" panose="02000000000000000000" pitchFamily="2" charset="-78"/>
            </a:rPr>
            <a:t>تكنولوجيا المعلومات </a:t>
          </a:r>
        </a:p>
      </dsp:txBody>
      <dsp:txXfrm>
        <a:off x="74623" y="4301801"/>
        <a:ext cx="8417701" cy="662043"/>
      </dsp:txXfrm>
    </dsp:sp>
    <dsp:sp modelId="{1F143598-F6FF-47A0-A610-2D323D101CB9}">
      <dsp:nvSpPr>
        <dsp:cNvPr id="0" name=""/>
        <dsp:cNvSpPr/>
      </dsp:nvSpPr>
      <dsp:spPr>
        <a:xfrm>
          <a:off x="8078547" y="4219045"/>
          <a:ext cx="827554" cy="827554"/>
        </a:xfrm>
        <a:prstGeom prst="ellipse">
          <a:avLst/>
        </a:prstGeom>
        <a:solidFill>
          <a:schemeClr val="lt1">
            <a:hueOff val="0"/>
            <a:satOff val="0"/>
            <a:lumOff val="0"/>
            <a:alphaOff val="0"/>
          </a:schemeClr>
        </a:solidFill>
        <a:ln w="9525" cap="rnd" cmpd="sng" algn="ctr">
          <a:solidFill>
            <a:schemeClr val="accent6">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97F4D-22BC-4F2A-80DF-734063298631}" type="datetimeFigureOut">
              <a:rPr lang="fr-FR" smtClean="0"/>
              <a:t>02/12/2024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138DD8-5EA6-44D9-98EB-EC169B07B4B9}" type="slidenum">
              <a:rPr lang="fr-FR" smtClean="0"/>
              <a:t>‹N°›</a:t>
            </a:fld>
            <a:endParaRPr lang="fr-FR"/>
          </a:p>
        </p:txBody>
      </p:sp>
    </p:spTree>
    <p:extLst>
      <p:ext uri="{BB962C8B-B14F-4D97-AF65-F5344CB8AC3E}">
        <p14:creationId xmlns:p14="http://schemas.microsoft.com/office/powerpoint/2010/main" val="124743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A138DD8-5EA6-44D9-98EB-EC169B07B4B9}" type="slidenum">
              <a:rPr lang="fr-FR" smtClean="0"/>
              <a:t>5</a:t>
            </a:fld>
            <a:endParaRPr lang="fr-FR"/>
          </a:p>
        </p:txBody>
      </p:sp>
    </p:spTree>
    <p:extLst>
      <p:ext uri="{BB962C8B-B14F-4D97-AF65-F5344CB8AC3E}">
        <p14:creationId xmlns:p14="http://schemas.microsoft.com/office/powerpoint/2010/main" val="3796985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A138DD8-5EA6-44D9-98EB-EC169B07B4B9}" type="slidenum">
              <a:rPr lang="fr-FR" smtClean="0"/>
              <a:t>6</a:t>
            </a:fld>
            <a:endParaRPr lang="fr-FR"/>
          </a:p>
        </p:txBody>
      </p:sp>
    </p:spTree>
    <p:extLst>
      <p:ext uri="{BB962C8B-B14F-4D97-AF65-F5344CB8AC3E}">
        <p14:creationId xmlns:p14="http://schemas.microsoft.com/office/powerpoint/2010/main" val="783001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988" y="744538"/>
            <a:ext cx="6615112" cy="3722687"/>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3942335-6F17-9D48-9B92-D0C1605D0D3E}" type="slidenum">
              <a:rPr lang="fr-FR" smtClean="0"/>
              <a:pPr/>
              <a:t>18</a:t>
            </a:fld>
            <a:endParaRPr lang="fr-FR"/>
          </a:p>
        </p:txBody>
      </p:sp>
    </p:spTree>
    <p:extLst>
      <p:ext uri="{BB962C8B-B14F-4D97-AF65-F5344CB8AC3E}">
        <p14:creationId xmlns:p14="http://schemas.microsoft.com/office/powerpoint/2010/main" val="1817134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26365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146449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79520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33717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76764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01337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482430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07880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49636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9940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54942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62616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920140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3663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26968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973026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rgbClr val="66FFFF"/>
          </a:fgClr>
          <a:bgClr>
            <a:srgbClr val="FFFFFF"/>
          </a:bgClr>
        </a:patt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12/2/2024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07264480"/>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246742" y="-478971"/>
            <a:ext cx="12656456" cy="7561942"/>
          </a:xfrm>
          <a:prstGeom prst="rect">
            <a:avLst/>
          </a:prstGeom>
          <a:noFill/>
          <a:ln>
            <a:noFill/>
          </a:ln>
          <a:effectLst>
            <a:glow rad="127000">
              <a:schemeClr val="bg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8291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6503349" y="0"/>
            <a:ext cx="5719648" cy="6858000"/>
            <a:chOff x="6472352" y="0"/>
            <a:chExt cx="5719648" cy="6858000"/>
          </a:xfrm>
        </p:grpSpPr>
        <p:sp>
          <p:nvSpPr>
            <p:cNvPr id="5" name="Rectangle 4"/>
            <p:cNvSpPr/>
            <p:nvPr/>
          </p:nvSpPr>
          <p:spPr>
            <a:xfrm>
              <a:off x="12006020" y="0"/>
              <a:ext cx="185980" cy="6858000"/>
            </a:xfrm>
            <a:prstGeom prst="rect">
              <a:avLst/>
            </a:prstGeom>
            <a:solidFill>
              <a:schemeClr val="tx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Pentagone 5"/>
            <p:cNvSpPr/>
            <p:nvPr/>
          </p:nvSpPr>
          <p:spPr>
            <a:xfrm rot="10800000">
              <a:off x="6472352" y="353962"/>
              <a:ext cx="5719647" cy="560565"/>
            </a:xfrm>
            <a:prstGeom prst="homePlate">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7" name="Rectangle 6"/>
          <p:cNvSpPr/>
          <p:nvPr/>
        </p:nvSpPr>
        <p:spPr>
          <a:xfrm>
            <a:off x="627803" y="832990"/>
            <a:ext cx="11409214" cy="1791260"/>
          </a:xfrm>
          <a:prstGeom prst="rect">
            <a:avLst/>
          </a:prstGeom>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rtl="1">
              <a:lnSpc>
                <a:spcPct val="115000"/>
              </a:lnSpc>
            </a:pPr>
            <a:r>
              <a:rPr lang="ar-DZ" sz="2400">
                <a:latin typeface="Traditional Arabic" panose="02020603050405020304" pitchFamily="18" charset="-78"/>
                <a:cs typeface="Traditional Arabic" panose="02020603050405020304" pitchFamily="18" charset="-78"/>
              </a:rPr>
              <a:t>	</a:t>
            </a:r>
            <a:r>
              <a:rPr lang="ar-DZ" sz="2400">
                <a:latin typeface="Traditional Arabic" panose="02020603050405020304" pitchFamily="18" charset="-78"/>
                <a:cs typeface="Traditional Arabic" panose="02020603050405020304" pitchFamily="18" charset="-78"/>
              </a:rPr>
              <a:t>عرفتها هيئة المحاسبة والمراجعة للمؤسسات </a:t>
            </a:r>
            <a:r>
              <a:rPr lang="ar-DZ" sz="2400">
                <a:latin typeface="Traditional Arabic" panose="02020603050405020304" pitchFamily="18" charset="-78"/>
                <a:cs typeface="Traditional Arabic" panose="02020603050405020304" pitchFamily="18" charset="-78"/>
              </a:rPr>
              <a:t>المالية </a:t>
            </a:r>
            <a:r>
              <a:rPr lang="ar-DZ" sz="2400" smtClean="0">
                <a:latin typeface="Traditional Arabic" panose="02020603050405020304" pitchFamily="18" charset="-78"/>
                <a:cs typeface="Traditional Arabic" panose="02020603050405020304" pitchFamily="18" charset="-78"/>
              </a:rPr>
              <a:t>الاسلامية </a:t>
            </a:r>
            <a:r>
              <a:rPr lang="ar-DZ" sz="2400">
                <a:latin typeface="Traditional Arabic" panose="02020603050405020304" pitchFamily="18" charset="-78"/>
                <a:cs typeface="Traditional Arabic" panose="02020603050405020304" pitchFamily="18" charset="-78"/>
              </a:rPr>
              <a:t>في معيار </a:t>
            </a:r>
            <a:r>
              <a:rPr lang="ar-DZ" sz="2400">
                <a:latin typeface="Traditional Arabic" panose="02020603050405020304" pitchFamily="18" charset="-78"/>
                <a:cs typeface="Traditional Arabic" panose="02020603050405020304" pitchFamily="18" charset="-78"/>
              </a:rPr>
              <a:t>الضبط </a:t>
            </a:r>
            <a:r>
              <a:rPr lang="ar-DZ" sz="2400" smtClean="0">
                <a:latin typeface="Traditional Arabic" panose="02020603050405020304" pitchFamily="18" charset="-78"/>
                <a:cs typeface="Traditional Arabic" panose="02020603050405020304" pitchFamily="18" charset="-78"/>
              </a:rPr>
              <a:t>رقم 2 </a:t>
            </a:r>
            <a:r>
              <a:rPr lang="ar-DZ" sz="2400">
                <a:latin typeface="Traditional Arabic" panose="02020603050405020304" pitchFamily="18" charset="-78"/>
                <a:cs typeface="Traditional Arabic" panose="02020603050405020304" pitchFamily="18" charset="-78"/>
              </a:rPr>
              <a:t>بأنها فحص مدى </a:t>
            </a:r>
            <a:r>
              <a:rPr lang="ar-DZ" sz="2400">
                <a:latin typeface="Traditional Arabic" panose="02020603050405020304" pitchFamily="18" charset="-78"/>
                <a:cs typeface="Traditional Arabic" panose="02020603050405020304" pitchFamily="18" charset="-78"/>
              </a:rPr>
              <a:t>إلتزام </a:t>
            </a:r>
            <a:r>
              <a:rPr lang="ar-DZ" sz="2400" smtClean="0">
                <a:latin typeface="Traditional Arabic" panose="02020603050405020304" pitchFamily="18" charset="-78"/>
                <a:cs typeface="Traditional Arabic" panose="02020603050405020304" pitchFamily="18" charset="-78"/>
              </a:rPr>
              <a:t>المؤسسة بالشريعة في جميع أنشطتها وتشمل فحص العقود </a:t>
            </a:r>
            <a:r>
              <a:rPr lang="ar-DZ" sz="2400">
                <a:latin typeface="Traditional Arabic" panose="02020603050405020304" pitchFamily="18" charset="-78"/>
                <a:cs typeface="Traditional Arabic" panose="02020603050405020304" pitchFamily="18" charset="-78"/>
              </a:rPr>
              <a:t>والاتفاقيات والسياسات والمنتجات والمعاملات وعقود التأسيس والنظم الاساسية والقوائم المالية والتقارير،وخاصة تقارير </a:t>
            </a:r>
            <a:r>
              <a:rPr lang="ar-DZ" sz="2400">
                <a:latin typeface="Traditional Arabic" panose="02020603050405020304" pitchFamily="18" charset="-78"/>
                <a:cs typeface="Traditional Arabic" panose="02020603050405020304" pitchFamily="18" charset="-78"/>
              </a:rPr>
              <a:t>المراجعة </a:t>
            </a:r>
            <a:r>
              <a:rPr lang="ar-DZ" sz="2400" smtClean="0">
                <a:latin typeface="Traditional Arabic" panose="02020603050405020304" pitchFamily="18" charset="-78"/>
                <a:cs typeface="Traditional Arabic" panose="02020603050405020304" pitchFamily="18" charset="-78"/>
              </a:rPr>
              <a:t>الداخلية </a:t>
            </a:r>
            <a:r>
              <a:rPr lang="ar-DZ" sz="2400">
                <a:latin typeface="Traditional Arabic" panose="02020603050405020304" pitchFamily="18" charset="-78"/>
                <a:cs typeface="Traditional Arabic" panose="02020603050405020304" pitchFamily="18" charset="-78"/>
              </a:rPr>
              <a:t>وتقارير عمليات التفتيش </a:t>
            </a:r>
            <a:r>
              <a:rPr lang="ar-DZ" sz="2400">
                <a:latin typeface="Traditional Arabic" panose="02020603050405020304" pitchFamily="18" charset="-78"/>
                <a:cs typeface="Traditional Arabic" panose="02020603050405020304" pitchFamily="18" charset="-78"/>
              </a:rPr>
              <a:t>التي </a:t>
            </a:r>
            <a:r>
              <a:rPr lang="ar-DZ" sz="2400" smtClean="0">
                <a:latin typeface="Traditional Arabic" panose="02020603050405020304" pitchFamily="18" charset="-78"/>
                <a:cs typeface="Traditional Arabic" panose="02020603050405020304" pitchFamily="18" charset="-78"/>
              </a:rPr>
              <a:t>يقوم </a:t>
            </a:r>
            <a:r>
              <a:rPr lang="ar-DZ" sz="2400">
                <a:latin typeface="Traditional Arabic" panose="02020603050405020304" pitchFamily="18" charset="-78"/>
                <a:cs typeface="Traditional Arabic" panose="02020603050405020304" pitchFamily="18" charset="-78"/>
              </a:rPr>
              <a:t>بها </a:t>
            </a:r>
            <a:r>
              <a:rPr lang="ar-DZ" sz="2400">
                <a:latin typeface="Traditional Arabic" panose="02020603050405020304" pitchFamily="18" charset="-78"/>
                <a:cs typeface="Traditional Arabic" panose="02020603050405020304" pitchFamily="18" charset="-78"/>
              </a:rPr>
              <a:t>البنك </a:t>
            </a:r>
            <a:r>
              <a:rPr lang="ar-DZ" sz="2400" smtClean="0">
                <a:latin typeface="Traditional Arabic" panose="02020603050405020304" pitchFamily="18" charset="-78"/>
                <a:cs typeface="Traditional Arabic" panose="02020603050405020304" pitchFamily="18" charset="-78"/>
              </a:rPr>
              <a:t>المركزي</a:t>
            </a:r>
          </a:p>
          <a:p>
            <a:pPr algn="just" rtl="1">
              <a:lnSpc>
                <a:spcPct val="115000"/>
              </a:lnSpc>
            </a:pPr>
            <a:r>
              <a:rPr lang="ar-DZ" sz="2400" smtClean="0">
                <a:latin typeface="Traditional Arabic" panose="02020603050405020304" pitchFamily="18" charset="-78"/>
                <a:cs typeface="Traditional Arabic" panose="02020603050405020304" pitchFamily="18" charset="-78"/>
              </a:rPr>
              <a:t>تتمثل الاطر </a:t>
            </a:r>
            <a:r>
              <a:rPr lang="ar-DZ" sz="2400">
                <a:latin typeface="Traditional Arabic" panose="02020603050405020304" pitchFamily="18" charset="-78"/>
                <a:cs typeface="Traditional Arabic" panose="02020603050405020304" pitchFamily="18" charset="-78"/>
              </a:rPr>
              <a:t>العامة لاعمال هيئة </a:t>
            </a:r>
            <a:r>
              <a:rPr lang="ar-DZ" sz="2400">
                <a:latin typeface="Traditional Arabic" panose="02020603050405020304" pitchFamily="18" charset="-78"/>
                <a:cs typeface="Traditional Arabic" panose="02020603050405020304" pitchFamily="18" charset="-78"/>
              </a:rPr>
              <a:t>الرقابة </a:t>
            </a:r>
            <a:r>
              <a:rPr lang="ar-DZ" sz="2400" smtClean="0">
                <a:latin typeface="Traditional Arabic" panose="02020603050405020304" pitchFamily="18" charset="-78"/>
                <a:cs typeface="Traditional Arabic" panose="02020603050405020304" pitchFamily="18" charset="-78"/>
              </a:rPr>
              <a:t>الشرعية في : </a:t>
            </a:r>
            <a:endParaRPr lang="ar-DZ" sz="2400" dirty="0">
              <a:latin typeface="Traditional Arabic" panose="02020603050405020304" pitchFamily="18" charset="-78"/>
              <a:cs typeface="Traditional Arabic" panose="02020603050405020304" pitchFamily="18" charset="-78"/>
            </a:endParaRPr>
          </a:p>
        </p:txBody>
      </p:sp>
      <p:sp>
        <p:nvSpPr>
          <p:cNvPr id="9" name="Rectangle 8"/>
          <p:cNvSpPr/>
          <p:nvPr/>
        </p:nvSpPr>
        <p:spPr>
          <a:xfrm>
            <a:off x="8084399" y="349271"/>
            <a:ext cx="2395207" cy="523220"/>
          </a:xfrm>
          <a:prstGeom prst="rect">
            <a:avLst/>
          </a:prstGeom>
        </p:spPr>
        <p:txBody>
          <a:bodyPr wrap="none">
            <a:spAutoFit/>
          </a:bodyPr>
          <a:lstStyle/>
          <a:p>
            <a:pPr lvl="0" rtl="1"/>
            <a:r>
              <a:rPr lang="ar-DZ" sz="2800" b="1">
                <a:latin typeface="Sakkal Majalla" panose="02000000000000000000" pitchFamily="2" charset="-78"/>
                <a:cs typeface="Sakkal Majalla" panose="02000000000000000000" pitchFamily="2" charset="-78"/>
              </a:rPr>
              <a:t>هيئة الرقابة الشرعية</a:t>
            </a:r>
            <a:endParaRPr lang="fr-FR" sz="2800" dirty="0"/>
          </a:p>
        </p:txBody>
      </p:sp>
      <p:grpSp>
        <p:nvGrpSpPr>
          <p:cNvPr id="8" name="Group 10">
            <a:extLst>
              <a:ext uri="{FF2B5EF4-FFF2-40B4-BE49-F238E27FC236}">
                <a16:creationId xmlns="" xmlns:a16="http://schemas.microsoft.com/office/drawing/2014/main" xmlns:lc="http://schemas.openxmlformats.org/drawingml/2006/lockedCanvas" id="{702F4060-5C13-40F7-8F89-74374A12AB46}"/>
              </a:ext>
            </a:extLst>
          </p:cNvPr>
          <p:cNvGrpSpPr/>
          <p:nvPr/>
        </p:nvGrpSpPr>
        <p:grpSpPr>
          <a:xfrm>
            <a:off x="9945481" y="2460515"/>
            <a:ext cx="2113673" cy="4210250"/>
            <a:chOff x="10164185" y="1866329"/>
            <a:chExt cx="2178197" cy="8849304"/>
          </a:xfrm>
        </p:grpSpPr>
        <p:sp>
          <p:nvSpPr>
            <p:cNvPr id="10" name="Freeform 5">
              <a:extLst>
                <a:ext uri="{FF2B5EF4-FFF2-40B4-BE49-F238E27FC236}">
                  <a16:creationId xmlns="" xmlns:a16="http://schemas.microsoft.com/office/drawing/2014/main" xmlns:lc="http://schemas.openxmlformats.org/drawingml/2006/lockedCanvas" id="{75EB0469-19D3-443F-B162-B819E92B5B54}"/>
                </a:ext>
              </a:extLst>
            </p:cNvPr>
            <p:cNvSpPr>
              <a:spLocks/>
            </p:cNvSpPr>
            <p:nvPr/>
          </p:nvSpPr>
          <p:spPr bwMode="auto">
            <a:xfrm>
              <a:off x="10530083" y="5133103"/>
              <a:ext cx="1482887" cy="2318075"/>
            </a:xfrm>
            <a:custGeom>
              <a:avLst/>
              <a:gdLst>
                <a:gd name="T0" fmla="*/ 27 w 4016"/>
                <a:gd name="T1" fmla="*/ 5450 h 6400"/>
                <a:gd name="T2" fmla="*/ 0 w 4016"/>
                <a:gd name="T3" fmla="*/ 3596 h 6400"/>
                <a:gd name="T4" fmla="*/ 144 w 4016"/>
                <a:gd name="T5" fmla="*/ 3537 h 6400"/>
                <a:gd name="T6" fmla="*/ 704 w 4016"/>
                <a:gd name="T7" fmla="*/ 3612 h 6400"/>
                <a:gd name="T8" fmla="*/ 945 w 4016"/>
                <a:gd name="T9" fmla="*/ 3183 h 6400"/>
                <a:gd name="T10" fmla="*/ 404 w 4016"/>
                <a:gd name="T11" fmla="*/ 2734 h 6400"/>
                <a:gd name="T12" fmla="*/ 58 w 4016"/>
                <a:gd name="T13" fmla="*/ 2888 h 6400"/>
                <a:gd name="T14" fmla="*/ 0 w 4016"/>
                <a:gd name="T15" fmla="*/ 2254 h 6400"/>
                <a:gd name="T16" fmla="*/ 29 w 4016"/>
                <a:gd name="T17" fmla="*/ 951 h 6400"/>
                <a:gd name="T18" fmla="*/ 1702 w 4016"/>
                <a:gd name="T19" fmla="*/ 933 h 6400"/>
                <a:gd name="T20" fmla="*/ 1750 w 4016"/>
                <a:gd name="T21" fmla="*/ 615 h 6400"/>
                <a:gd name="T22" fmla="*/ 1932 w 4016"/>
                <a:gd name="T23" fmla="*/ 28 h 6400"/>
                <a:gd name="T24" fmla="*/ 2356 w 4016"/>
                <a:gd name="T25" fmla="*/ 455 h 6400"/>
                <a:gd name="T26" fmla="*/ 2348 w 4016"/>
                <a:gd name="T27" fmla="*/ 946 h 6400"/>
                <a:gd name="T28" fmla="*/ 3986 w 4016"/>
                <a:gd name="T29" fmla="*/ 952 h 6400"/>
                <a:gd name="T30" fmla="*/ 4016 w 4016"/>
                <a:gd name="T31" fmla="*/ 2797 h 6400"/>
                <a:gd name="T32" fmla="*/ 3880 w 4016"/>
                <a:gd name="T33" fmla="*/ 2869 h 6400"/>
                <a:gd name="T34" fmla="*/ 3419 w 4016"/>
                <a:gd name="T35" fmla="*/ 2746 h 6400"/>
                <a:gd name="T36" fmla="*/ 3083 w 4016"/>
                <a:gd name="T37" fmla="*/ 3097 h 6400"/>
                <a:gd name="T38" fmla="*/ 3307 w 4016"/>
                <a:gd name="T39" fmla="*/ 3609 h 6400"/>
                <a:gd name="T40" fmla="*/ 3774 w 4016"/>
                <a:gd name="T41" fmla="*/ 3612 h 6400"/>
                <a:gd name="T42" fmla="*/ 3951 w 4016"/>
                <a:gd name="T43" fmla="*/ 3512 h 6400"/>
                <a:gd name="T44" fmla="*/ 4016 w 4016"/>
                <a:gd name="T45" fmla="*/ 3608 h 6400"/>
                <a:gd name="T46" fmla="*/ 3986 w 4016"/>
                <a:gd name="T47" fmla="*/ 5449 h 6400"/>
                <a:gd name="T48" fmla="*/ 2326 w 4016"/>
                <a:gd name="T49" fmla="*/ 5462 h 6400"/>
                <a:gd name="T50" fmla="*/ 2241 w 4016"/>
                <a:gd name="T51" fmla="*/ 5758 h 6400"/>
                <a:gd name="T52" fmla="*/ 2357 w 4016"/>
                <a:gd name="T53" fmla="*/ 6121 h 6400"/>
                <a:gd name="T54" fmla="*/ 1976 w 4016"/>
                <a:gd name="T55" fmla="*/ 6392 h 6400"/>
                <a:gd name="T56" fmla="*/ 1663 w 4016"/>
                <a:gd name="T57" fmla="*/ 5937 h 6400"/>
                <a:gd name="T58" fmla="*/ 1775 w 4016"/>
                <a:gd name="T59" fmla="*/ 5529 h 6400"/>
                <a:gd name="T60" fmla="*/ 509 w 4016"/>
                <a:gd name="T61" fmla="*/ 5450 h 6400"/>
                <a:gd name="T62" fmla="*/ 493 w 4016"/>
                <a:gd name="T63" fmla="*/ 5450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16" h="6400">
                  <a:moveTo>
                    <a:pt x="493" y="5450"/>
                  </a:moveTo>
                  <a:cubicBezTo>
                    <a:pt x="338" y="5450"/>
                    <a:pt x="183" y="5450"/>
                    <a:pt x="27" y="5450"/>
                  </a:cubicBezTo>
                  <a:cubicBezTo>
                    <a:pt x="0" y="5450"/>
                    <a:pt x="0" y="5450"/>
                    <a:pt x="0" y="5422"/>
                  </a:cubicBezTo>
                  <a:cubicBezTo>
                    <a:pt x="0" y="5120"/>
                    <a:pt x="0" y="3898"/>
                    <a:pt x="0" y="3596"/>
                  </a:cubicBezTo>
                  <a:cubicBezTo>
                    <a:pt x="0" y="3558"/>
                    <a:pt x="19" y="3529"/>
                    <a:pt x="53" y="3515"/>
                  </a:cubicBezTo>
                  <a:cubicBezTo>
                    <a:pt x="85" y="3502"/>
                    <a:pt x="116" y="3510"/>
                    <a:pt x="144" y="3537"/>
                  </a:cubicBezTo>
                  <a:cubicBezTo>
                    <a:pt x="241" y="3628"/>
                    <a:pt x="355" y="3674"/>
                    <a:pt x="489" y="3671"/>
                  </a:cubicBezTo>
                  <a:cubicBezTo>
                    <a:pt x="566" y="3669"/>
                    <a:pt x="638" y="3649"/>
                    <a:pt x="704" y="3612"/>
                  </a:cubicBezTo>
                  <a:cubicBezTo>
                    <a:pt x="767" y="3577"/>
                    <a:pt x="819" y="3530"/>
                    <a:pt x="861" y="3471"/>
                  </a:cubicBezTo>
                  <a:cubicBezTo>
                    <a:pt x="921" y="3384"/>
                    <a:pt x="949" y="3288"/>
                    <a:pt x="945" y="3183"/>
                  </a:cubicBezTo>
                  <a:cubicBezTo>
                    <a:pt x="940" y="3063"/>
                    <a:pt x="896" y="2960"/>
                    <a:pt x="813" y="2873"/>
                  </a:cubicBezTo>
                  <a:cubicBezTo>
                    <a:pt x="700" y="2757"/>
                    <a:pt x="561" y="2715"/>
                    <a:pt x="404" y="2734"/>
                  </a:cubicBezTo>
                  <a:cubicBezTo>
                    <a:pt x="303" y="2747"/>
                    <a:pt x="216" y="2793"/>
                    <a:pt x="143" y="2865"/>
                  </a:cubicBezTo>
                  <a:cubicBezTo>
                    <a:pt x="119" y="2888"/>
                    <a:pt x="85" y="2898"/>
                    <a:pt x="58" y="2888"/>
                  </a:cubicBezTo>
                  <a:cubicBezTo>
                    <a:pt x="21" y="2874"/>
                    <a:pt x="0" y="2845"/>
                    <a:pt x="0" y="2808"/>
                  </a:cubicBezTo>
                  <a:cubicBezTo>
                    <a:pt x="0" y="2623"/>
                    <a:pt x="0" y="2438"/>
                    <a:pt x="0" y="2254"/>
                  </a:cubicBezTo>
                  <a:cubicBezTo>
                    <a:pt x="0" y="2136"/>
                    <a:pt x="0" y="1098"/>
                    <a:pt x="0" y="980"/>
                  </a:cubicBezTo>
                  <a:cubicBezTo>
                    <a:pt x="0" y="951"/>
                    <a:pt x="0" y="951"/>
                    <a:pt x="29" y="951"/>
                  </a:cubicBezTo>
                  <a:cubicBezTo>
                    <a:pt x="327" y="951"/>
                    <a:pt x="1305" y="951"/>
                    <a:pt x="1603" y="951"/>
                  </a:cubicBezTo>
                  <a:cubicBezTo>
                    <a:pt x="1637" y="951"/>
                    <a:pt x="1670" y="948"/>
                    <a:pt x="1702" y="933"/>
                  </a:cubicBezTo>
                  <a:cubicBezTo>
                    <a:pt x="1786" y="894"/>
                    <a:pt x="1832" y="790"/>
                    <a:pt x="1802" y="702"/>
                  </a:cubicBezTo>
                  <a:cubicBezTo>
                    <a:pt x="1791" y="669"/>
                    <a:pt x="1773" y="641"/>
                    <a:pt x="1750" y="615"/>
                  </a:cubicBezTo>
                  <a:cubicBezTo>
                    <a:pt x="1656" y="512"/>
                    <a:pt x="1626" y="393"/>
                    <a:pt x="1667" y="259"/>
                  </a:cubicBezTo>
                  <a:cubicBezTo>
                    <a:pt x="1707" y="127"/>
                    <a:pt x="1800" y="56"/>
                    <a:pt x="1932" y="28"/>
                  </a:cubicBezTo>
                  <a:cubicBezTo>
                    <a:pt x="2058" y="0"/>
                    <a:pt x="2174" y="20"/>
                    <a:pt x="2266" y="117"/>
                  </a:cubicBezTo>
                  <a:cubicBezTo>
                    <a:pt x="2356" y="213"/>
                    <a:pt x="2387" y="326"/>
                    <a:pt x="2356" y="455"/>
                  </a:cubicBezTo>
                  <a:cubicBezTo>
                    <a:pt x="2340" y="521"/>
                    <a:pt x="2306" y="576"/>
                    <a:pt x="2259" y="624"/>
                  </a:cubicBezTo>
                  <a:cubicBezTo>
                    <a:pt x="2163" y="724"/>
                    <a:pt x="2199" y="901"/>
                    <a:pt x="2348" y="946"/>
                  </a:cubicBezTo>
                  <a:cubicBezTo>
                    <a:pt x="2369" y="952"/>
                    <a:pt x="2392" y="951"/>
                    <a:pt x="2414" y="951"/>
                  </a:cubicBezTo>
                  <a:cubicBezTo>
                    <a:pt x="2711" y="952"/>
                    <a:pt x="3688" y="952"/>
                    <a:pt x="3986" y="952"/>
                  </a:cubicBezTo>
                  <a:cubicBezTo>
                    <a:pt x="4016" y="952"/>
                    <a:pt x="4016" y="952"/>
                    <a:pt x="4016" y="983"/>
                  </a:cubicBezTo>
                  <a:cubicBezTo>
                    <a:pt x="4016" y="1281"/>
                    <a:pt x="4016" y="2499"/>
                    <a:pt x="4016" y="2797"/>
                  </a:cubicBezTo>
                  <a:cubicBezTo>
                    <a:pt x="4016" y="2845"/>
                    <a:pt x="3999" y="2871"/>
                    <a:pt x="3959" y="2887"/>
                  </a:cubicBezTo>
                  <a:cubicBezTo>
                    <a:pt x="3928" y="2899"/>
                    <a:pt x="3901" y="2890"/>
                    <a:pt x="3880" y="2869"/>
                  </a:cubicBezTo>
                  <a:cubicBezTo>
                    <a:pt x="3826" y="2818"/>
                    <a:pt x="3766" y="2777"/>
                    <a:pt x="3696" y="2754"/>
                  </a:cubicBezTo>
                  <a:cubicBezTo>
                    <a:pt x="3605" y="2723"/>
                    <a:pt x="3512" y="2721"/>
                    <a:pt x="3419" y="2746"/>
                  </a:cubicBezTo>
                  <a:cubicBezTo>
                    <a:pt x="3333" y="2768"/>
                    <a:pt x="3260" y="2813"/>
                    <a:pt x="3200" y="2877"/>
                  </a:cubicBezTo>
                  <a:cubicBezTo>
                    <a:pt x="3141" y="2939"/>
                    <a:pt x="3102" y="3013"/>
                    <a:pt x="3083" y="3097"/>
                  </a:cubicBezTo>
                  <a:cubicBezTo>
                    <a:pt x="3063" y="3184"/>
                    <a:pt x="3068" y="3268"/>
                    <a:pt x="3096" y="3351"/>
                  </a:cubicBezTo>
                  <a:cubicBezTo>
                    <a:pt x="3134" y="3463"/>
                    <a:pt x="3205" y="3549"/>
                    <a:pt x="3307" y="3609"/>
                  </a:cubicBezTo>
                  <a:cubicBezTo>
                    <a:pt x="3382" y="3654"/>
                    <a:pt x="3465" y="3673"/>
                    <a:pt x="3553" y="3672"/>
                  </a:cubicBezTo>
                  <a:cubicBezTo>
                    <a:pt x="3632" y="3670"/>
                    <a:pt x="3706" y="3652"/>
                    <a:pt x="3774" y="3612"/>
                  </a:cubicBezTo>
                  <a:cubicBezTo>
                    <a:pt x="3810" y="3590"/>
                    <a:pt x="3843" y="3561"/>
                    <a:pt x="3876" y="3534"/>
                  </a:cubicBezTo>
                  <a:cubicBezTo>
                    <a:pt x="3899" y="3517"/>
                    <a:pt x="3922" y="3504"/>
                    <a:pt x="3951" y="3512"/>
                  </a:cubicBezTo>
                  <a:cubicBezTo>
                    <a:pt x="3984" y="3521"/>
                    <a:pt x="4007" y="3540"/>
                    <a:pt x="4014" y="3576"/>
                  </a:cubicBezTo>
                  <a:cubicBezTo>
                    <a:pt x="4016" y="3586"/>
                    <a:pt x="4016" y="3597"/>
                    <a:pt x="4016" y="3608"/>
                  </a:cubicBezTo>
                  <a:cubicBezTo>
                    <a:pt x="4016" y="3905"/>
                    <a:pt x="4016" y="5122"/>
                    <a:pt x="4016" y="5420"/>
                  </a:cubicBezTo>
                  <a:cubicBezTo>
                    <a:pt x="4016" y="5449"/>
                    <a:pt x="4016" y="5449"/>
                    <a:pt x="3986" y="5449"/>
                  </a:cubicBezTo>
                  <a:cubicBezTo>
                    <a:pt x="3694" y="5449"/>
                    <a:pt x="2721" y="5448"/>
                    <a:pt x="2428" y="5448"/>
                  </a:cubicBezTo>
                  <a:cubicBezTo>
                    <a:pt x="2394" y="5448"/>
                    <a:pt x="2357" y="5449"/>
                    <a:pt x="2326" y="5462"/>
                  </a:cubicBezTo>
                  <a:cubicBezTo>
                    <a:pt x="2261" y="5489"/>
                    <a:pt x="2220" y="5541"/>
                    <a:pt x="2208" y="5614"/>
                  </a:cubicBezTo>
                  <a:cubicBezTo>
                    <a:pt x="2200" y="5666"/>
                    <a:pt x="2213" y="5715"/>
                    <a:pt x="2241" y="5758"/>
                  </a:cubicBezTo>
                  <a:cubicBezTo>
                    <a:pt x="2253" y="5777"/>
                    <a:pt x="2273" y="5791"/>
                    <a:pt x="2287" y="5809"/>
                  </a:cubicBezTo>
                  <a:cubicBezTo>
                    <a:pt x="2359" y="5902"/>
                    <a:pt x="2385" y="6005"/>
                    <a:pt x="2357" y="6121"/>
                  </a:cubicBezTo>
                  <a:cubicBezTo>
                    <a:pt x="2338" y="6197"/>
                    <a:pt x="2299" y="6260"/>
                    <a:pt x="2240" y="6310"/>
                  </a:cubicBezTo>
                  <a:cubicBezTo>
                    <a:pt x="2164" y="6374"/>
                    <a:pt x="2075" y="6400"/>
                    <a:pt x="1976" y="6392"/>
                  </a:cubicBezTo>
                  <a:cubicBezTo>
                    <a:pt x="1875" y="6383"/>
                    <a:pt x="1794" y="6337"/>
                    <a:pt x="1728" y="6261"/>
                  </a:cubicBezTo>
                  <a:cubicBezTo>
                    <a:pt x="1646" y="6165"/>
                    <a:pt x="1630" y="6056"/>
                    <a:pt x="1663" y="5937"/>
                  </a:cubicBezTo>
                  <a:cubicBezTo>
                    <a:pt x="1680" y="5876"/>
                    <a:pt x="1712" y="5825"/>
                    <a:pt x="1755" y="5779"/>
                  </a:cubicBezTo>
                  <a:cubicBezTo>
                    <a:pt x="1824" y="5707"/>
                    <a:pt x="1833" y="5610"/>
                    <a:pt x="1775" y="5529"/>
                  </a:cubicBezTo>
                  <a:cubicBezTo>
                    <a:pt x="1741" y="5483"/>
                    <a:pt x="1695" y="5452"/>
                    <a:pt x="1635" y="5451"/>
                  </a:cubicBezTo>
                  <a:cubicBezTo>
                    <a:pt x="1487" y="5450"/>
                    <a:pt x="658" y="5450"/>
                    <a:pt x="509" y="5450"/>
                  </a:cubicBezTo>
                  <a:cubicBezTo>
                    <a:pt x="504" y="5450"/>
                    <a:pt x="499" y="5450"/>
                    <a:pt x="493" y="5450"/>
                  </a:cubicBezTo>
                  <a:cubicBezTo>
                    <a:pt x="493" y="5450"/>
                    <a:pt x="493" y="5450"/>
                    <a:pt x="493" y="5450"/>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1350">
                <a:solidFill>
                  <a:srgbClr val="282F39"/>
                </a:solidFill>
                <a:latin typeface="Calibri" panose="020F0502020204030204"/>
              </a:endParaRPr>
            </a:p>
          </p:txBody>
        </p:sp>
        <p:sp>
          <p:nvSpPr>
            <p:cNvPr id="11" name="Freeform 5">
              <a:extLst>
                <a:ext uri="{FF2B5EF4-FFF2-40B4-BE49-F238E27FC236}">
                  <a16:creationId xmlns="" xmlns:a16="http://schemas.microsoft.com/office/drawing/2014/main" xmlns:lc="http://schemas.openxmlformats.org/drawingml/2006/lockedCanvas" id="{A8B8B09B-7B2D-450E-8326-CE877AB622E5}"/>
                </a:ext>
              </a:extLst>
            </p:cNvPr>
            <p:cNvSpPr>
              <a:spLocks/>
            </p:cNvSpPr>
            <p:nvPr/>
          </p:nvSpPr>
          <p:spPr bwMode="auto">
            <a:xfrm>
              <a:off x="10530083" y="8483141"/>
              <a:ext cx="1464284" cy="2232492"/>
            </a:xfrm>
            <a:custGeom>
              <a:avLst/>
              <a:gdLst>
                <a:gd name="T0" fmla="*/ 27 w 4016"/>
                <a:gd name="T1" fmla="*/ 5450 h 6400"/>
                <a:gd name="T2" fmla="*/ 0 w 4016"/>
                <a:gd name="T3" fmla="*/ 3596 h 6400"/>
                <a:gd name="T4" fmla="*/ 144 w 4016"/>
                <a:gd name="T5" fmla="*/ 3537 h 6400"/>
                <a:gd name="T6" fmla="*/ 704 w 4016"/>
                <a:gd name="T7" fmla="*/ 3612 h 6400"/>
                <a:gd name="T8" fmla="*/ 945 w 4016"/>
                <a:gd name="T9" fmla="*/ 3183 h 6400"/>
                <a:gd name="T10" fmla="*/ 404 w 4016"/>
                <a:gd name="T11" fmla="*/ 2734 h 6400"/>
                <a:gd name="T12" fmla="*/ 58 w 4016"/>
                <a:gd name="T13" fmla="*/ 2888 h 6400"/>
                <a:gd name="T14" fmla="*/ 0 w 4016"/>
                <a:gd name="T15" fmla="*/ 2254 h 6400"/>
                <a:gd name="T16" fmla="*/ 29 w 4016"/>
                <a:gd name="T17" fmla="*/ 951 h 6400"/>
                <a:gd name="T18" fmla="*/ 1702 w 4016"/>
                <a:gd name="T19" fmla="*/ 933 h 6400"/>
                <a:gd name="T20" fmla="*/ 1750 w 4016"/>
                <a:gd name="T21" fmla="*/ 615 h 6400"/>
                <a:gd name="T22" fmla="*/ 1932 w 4016"/>
                <a:gd name="T23" fmla="*/ 28 h 6400"/>
                <a:gd name="T24" fmla="*/ 2356 w 4016"/>
                <a:gd name="T25" fmla="*/ 455 h 6400"/>
                <a:gd name="T26" fmla="*/ 2348 w 4016"/>
                <a:gd name="T27" fmla="*/ 946 h 6400"/>
                <a:gd name="T28" fmla="*/ 3986 w 4016"/>
                <a:gd name="T29" fmla="*/ 952 h 6400"/>
                <a:gd name="T30" fmla="*/ 4016 w 4016"/>
                <a:gd name="T31" fmla="*/ 2797 h 6400"/>
                <a:gd name="T32" fmla="*/ 3880 w 4016"/>
                <a:gd name="T33" fmla="*/ 2869 h 6400"/>
                <a:gd name="T34" fmla="*/ 3419 w 4016"/>
                <a:gd name="T35" fmla="*/ 2746 h 6400"/>
                <a:gd name="T36" fmla="*/ 3083 w 4016"/>
                <a:gd name="T37" fmla="*/ 3097 h 6400"/>
                <a:gd name="T38" fmla="*/ 3307 w 4016"/>
                <a:gd name="T39" fmla="*/ 3609 h 6400"/>
                <a:gd name="T40" fmla="*/ 3774 w 4016"/>
                <a:gd name="T41" fmla="*/ 3612 h 6400"/>
                <a:gd name="T42" fmla="*/ 3951 w 4016"/>
                <a:gd name="T43" fmla="*/ 3512 h 6400"/>
                <a:gd name="T44" fmla="*/ 4016 w 4016"/>
                <a:gd name="T45" fmla="*/ 3608 h 6400"/>
                <a:gd name="T46" fmla="*/ 3986 w 4016"/>
                <a:gd name="T47" fmla="*/ 5449 h 6400"/>
                <a:gd name="T48" fmla="*/ 2326 w 4016"/>
                <a:gd name="T49" fmla="*/ 5462 h 6400"/>
                <a:gd name="T50" fmla="*/ 2241 w 4016"/>
                <a:gd name="T51" fmla="*/ 5758 h 6400"/>
                <a:gd name="T52" fmla="*/ 2357 w 4016"/>
                <a:gd name="T53" fmla="*/ 6121 h 6400"/>
                <a:gd name="T54" fmla="*/ 1976 w 4016"/>
                <a:gd name="T55" fmla="*/ 6392 h 6400"/>
                <a:gd name="T56" fmla="*/ 1663 w 4016"/>
                <a:gd name="T57" fmla="*/ 5937 h 6400"/>
                <a:gd name="T58" fmla="*/ 1775 w 4016"/>
                <a:gd name="T59" fmla="*/ 5529 h 6400"/>
                <a:gd name="T60" fmla="*/ 509 w 4016"/>
                <a:gd name="T61" fmla="*/ 5450 h 6400"/>
                <a:gd name="T62" fmla="*/ 493 w 4016"/>
                <a:gd name="T63" fmla="*/ 5450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16" h="6400">
                  <a:moveTo>
                    <a:pt x="493" y="5450"/>
                  </a:moveTo>
                  <a:cubicBezTo>
                    <a:pt x="338" y="5450"/>
                    <a:pt x="183" y="5450"/>
                    <a:pt x="27" y="5450"/>
                  </a:cubicBezTo>
                  <a:cubicBezTo>
                    <a:pt x="0" y="5450"/>
                    <a:pt x="0" y="5450"/>
                    <a:pt x="0" y="5422"/>
                  </a:cubicBezTo>
                  <a:cubicBezTo>
                    <a:pt x="0" y="5120"/>
                    <a:pt x="0" y="3898"/>
                    <a:pt x="0" y="3596"/>
                  </a:cubicBezTo>
                  <a:cubicBezTo>
                    <a:pt x="0" y="3558"/>
                    <a:pt x="19" y="3529"/>
                    <a:pt x="53" y="3515"/>
                  </a:cubicBezTo>
                  <a:cubicBezTo>
                    <a:pt x="85" y="3502"/>
                    <a:pt x="116" y="3510"/>
                    <a:pt x="144" y="3537"/>
                  </a:cubicBezTo>
                  <a:cubicBezTo>
                    <a:pt x="241" y="3628"/>
                    <a:pt x="355" y="3674"/>
                    <a:pt x="489" y="3671"/>
                  </a:cubicBezTo>
                  <a:cubicBezTo>
                    <a:pt x="566" y="3669"/>
                    <a:pt x="638" y="3649"/>
                    <a:pt x="704" y="3612"/>
                  </a:cubicBezTo>
                  <a:cubicBezTo>
                    <a:pt x="767" y="3577"/>
                    <a:pt x="819" y="3530"/>
                    <a:pt x="861" y="3471"/>
                  </a:cubicBezTo>
                  <a:cubicBezTo>
                    <a:pt x="921" y="3384"/>
                    <a:pt x="949" y="3288"/>
                    <a:pt x="945" y="3183"/>
                  </a:cubicBezTo>
                  <a:cubicBezTo>
                    <a:pt x="940" y="3063"/>
                    <a:pt x="896" y="2960"/>
                    <a:pt x="813" y="2873"/>
                  </a:cubicBezTo>
                  <a:cubicBezTo>
                    <a:pt x="700" y="2757"/>
                    <a:pt x="561" y="2715"/>
                    <a:pt x="404" y="2734"/>
                  </a:cubicBezTo>
                  <a:cubicBezTo>
                    <a:pt x="303" y="2747"/>
                    <a:pt x="216" y="2793"/>
                    <a:pt x="143" y="2865"/>
                  </a:cubicBezTo>
                  <a:cubicBezTo>
                    <a:pt x="119" y="2888"/>
                    <a:pt x="85" y="2898"/>
                    <a:pt x="58" y="2888"/>
                  </a:cubicBezTo>
                  <a:cubicBezTo>
                    <a:pt x="21" y="2874"/>
                    <a:pt x="0" y="2845"/>
                    <a:pt x="0" y="2808"/>
                  </a:cubicBezTo>
                  <a:cubicBezTo>
                    <a:pt x="0" y="2623"/>
                    <a:pt x="0" y="2438"/>
                    <a:pt x="0" y="2254"/>
                  </a:cubicBezTo>
                  <a:cubicBezTo>
                    <a:pt x="0" y="2136"/>
                    <a:pt x="0" y="1098"/>
                    <a:pt x="0" y="980"/>
                  </a:cubicBezTo>
                  <a:cubicBezTo>
                    <a:pt x="0" y="951"/>
                    <a:pt x="0" y="951"/>
                    <a:pt x="29" y="951"/>
                  </a:cubicBezTo>
                  <a:cubicBezTo>
                    <a:pt x="327" y="951"/>
                    <a:pt x="1305" y="951"/>
                    <a:pt x="1603" y="951"/>
                  </a:cubicBezTo>
                  <a:cubicBezTo>
                    <a:pt x="1637" y="951"/>
                    <a:pt x="1670" y="948"/>
                    <a:pt x="1702" y="933"/>
                  </a:cubicBezTo>
                  <a:cubicBezTo>
                    <a:pt x="1786" y="894"/>
                    <a:pt x="1832" y="790"/>
                    <a:pt x="1802" y="702"/>
                  </a:cubicBezTo>
                  <a:cubicBezTo>
                    <a:pt x="1791" y="669"/>
                    <a:pt x="1773" y="641"/>
                    <a:pt x="1750" y="615"/>
                  </a:cubicBezTo>
                  <a:cubicBezTo>
                    <a:pt x="1656" y="512"/>
                    <a:pt x="1626" y="393"/>
                    <a:pt x="1667" y="259"/>
                  </a:cubicBezTo>
                  <a:cubicBezTo>
                    <a:pt x="1707" y="127"/>
                    <a:pt x="1800" y="56"/>
                    <a:pt x="1932" y="28"/>
                  </a:cubicBezTo>
                  <a:cubicBezTo>
                    <a:pt x="2058" y="0"/>
                    <a:pt x="2174" y="20"/>
                    <a:pt x="2266" y="117"/>
                  </a:cubicBezTo>
                  <a:cubicBezTo>
                    <a:pt x="2356" y="213"/>
                    <a:pt x="2387" y="326"/>
                    <a:pt x="2356" y="455"/>
                  </a:cubicBezTo>
                  <a:cubicBezTo>
                    <a:pt x="2340" y="521"/>
                    <a:pt x="2306" y="576"/>
                    <a:pt x="2259" y="624"/>
                  </a:cubicBezTo>
                  <a:cubicBezTo>
                    <a:pt x="2163" y="724"/>
                    <a:pt x="2199" y="901"/>
                    <a:pt x="2348" y="946"/>
                  </a:cubicBezTo>
                  <a:cubicBezTo>
                    <a:pt x="2369" y="952"/>
                    <a:pt x="2392" y="951"/>
                    <a:pt x="2414" y="951"/>
                  </a:cubicBezTo>
                  <a:cubicBezTo>
                    <a:pt x="2711" y="952"/>
                    <a:pt x="3688" y="952"/>
                    <a:pt x="3986" y="952"/>
                  </a:cubicBezTo>
                  <a:cubicBezTo>
                    <a:pt x="4016" y="952"/>
                    <a:pt x="4016" y="952"/>
                    <a:pt x="4016" y="983"/>
                  </a:cubicBezTo>
                  <a:cubicBezTo>
                    <a:pt x="4016" y="1281"/>
                    <a:pt x="4016" y="2499"/>
                    <a:pt x="4016" y="2797"/>
                  </a:cubicBezTo>
                  <a:cubicBezTo>
                    <a:pt x="4016" y="2845"/>
                    <a:pt x="3999" y="2871"/>
                    <a:pt x="3959" y="2887"/>
                  </a:cubicBezTo>
                  <a:cubicBezTo>
                    <a:pt x="3928" y="2899"/>
                    <a:pt x="3901" y="2890"/>
                    <a:pt x="3880" y="2869"/>
                  </a:cubicBezTo>
                  <a:cubicBezTo>
                    <a:pt x="3826" y="2818"/>
                    <a:pt x="3766" y="2777"/>
                    <a:pt x="3696" y="2754"/>
                  </a:cubicBezTo>
                  <a:cubicBezTo>
                    <a:pt x="3605" y="2723"/>
                    <a:pt x="3512" y="2721"/>
                    <a:pt x="3419" y="2746"/>
                  </a:cubicBezTo>
                  <a:cubicBezTo>
                    <a:pt x="3333" y="2768"/>
                    <a:pt x="3260" y="2813"/>
                    <a:pt x="3200" y="2877"/>
                  </a:cubicBezTo>
                  <a:cubicBezTo>
                    <a:pt x="3141" y="2939"/>
                    <a:pt x="3102" y="3013"/>
                    <a:pt x="3083" y="3097"/>
                  </a:cubicBezTo>
                  <a:cubicBezTo>
                    <a:pt x="3063" y="3184"/>
                    <a:pt x="3068" y="3268"/>
                    <a:pt x="3096" y="3351"/>
                  </a:cubicBezTo>
                  <a:cubicBezTo>
                    <a:pt x="3134" y="3463"/>
                    <a:pt x="3205" y="3549"/>
                    <a:pt x="3307" y="3609"/>
                  </a:cubicBezTo>
                  <a:cubicBezTo>
                    <a:pt x="3382" y="3654"/>
                    <a:pt x="3465" y="3673"/>
                    <a:pt x="3553" y="3672"/>
                  </a:cubicBezTo>
                  <a:cubicBezTo>
                    <a:pt x="3632" y="3670"/>
                    <a:pt x="3706" y="3652"/>
                    <a:pt x="3774" y="3612"/>
                  </a:cubicBezTo>
                  <a:cubicBezTo>
                    <a:pt x="3810" y="3590"/>
                    <a:pt x="3843" y="3561"/>
                    <a:pt x="3876" y="3534"/>
                  </a:cubicBezTo>
                  <a:cubicBezTo>
                    <a:pt x="3899" y="3517"/>
                    <a:pt x="3922" y="3504"/>
                    <a:pt x="3951" y="3512"/>
                  </a:cubicBezTo>
                  <a:cubicBezTo>
                    <a:pt x="3984" y="3521"/>
                    <a:pt x="4007" y="3540"/>
                    <a:pt x="4014" y="3576"/>
                  </a:cubicBezTo>
                  <a:cubicBezTo>
                    <a:pt x="4016" y="3586"/>
                    <a:pt x="4016" y="3597"/>
                    <a:pt x="4016" y="3608"/>
                  </a:cubicBezTo>
                  <a:cubicBezTo>
                    <a:pt x="4016" y="3905"/>
                    <a:pt x="4016" y="5122"/>
                    <a:pt x="4016" y="5420"/>
                  </a:cubicBezTo>
                  <a:cubicBezTo>
                    <a:pt x="4016" y="5449"/>
                    <a:pt x="4016" y="5449"/>
                    <a:pt x="3986" y="5449"/>
                  </a:cubicBezTo>
                  <a:cubicBezTo>
                    <a:pt x="3694" y="5449"/>
                    <a:pt x="2721" y="5448"/>
                    <a:pt x="2428" y="5448"/>
                  </a:cubicBezTo>
                  <a:cubicBezTo>
                    <a:pt x="2394" y="5448"/>
                    <a:pt x="2357" y="5449"/>
                    <a:pt x="2326" y="5462"/>
                  </a:cubicBezTo>
                  <a:cubicBezTo>
                    <a:pt x="2261" y="5489"/>
                    <a:pt x="2220" y="5541"/>
                    <a:pt x="2208" y="5614"/>
                  </a:cubicBezTo>
                  <a:cubicBezTo>
                    <a:pt x="2200" y="5666"/>
                    <a:pt x="2213" y="5715"/>
                    <a:pt x="2241" y="5758"/>
                  </a:cubicBezTo>
                  <a:cubicBezTo>
                    <a:pt x="2253" y="5777"/>
                    <a:pt x="2273" y="5791"/>
                    <a:pt x="2287" y="5809"/>
                  </a:cubicBezTo>
                  <a:cubicBezTo>
                    <a:pt x="2359" y="5902"/>
                    <a:pt x="2385" y="6005"/>
                    <a:pt x="2357" y="6121"/>
                  </a:cubicBezTo>
                  <a:cubicBezTo>
                    <a:pt x="2338" y="6197"/>
                    <a:pt x="2299" y="6260"/>
                    <a:pt x="2240" y="6310"/>
                  </a:cubicBezTo>
                  <a:cubicBezTo>
                    <a:pt x="2164" y="6374"/>
                    <a:pt x="2075" y="6400"/>
                    <a:pt x="1976" y="6392"/>
                  </a:cubicBezTo>
                  <a:cubicBezTo>
                    <a:pt x="1875" y="6383"/>
                    <a:pt x="1794" y="6337"/>
                    <a:pt x="1728" y="6261"/>
                  </a:cubicBezTo>
                  <a:cubicBezTo>
                    <a:pt x="1646" y="6165"/>
                    <a:pt x="1630" y="6056"/>
                    <a:pt x="1663" y="5937"/>
                  </a:cubicBezTo>
                  <a:cubicBezTo>
                    <a:pt x="1680" y="5876"/>
                    <a:pt x="1712" y="5825"/>
                    <a:pt x="1755" y="5779"/>
                  </a:cubicBezTo>
                  <a:cubicBezTo>
                    <a:pt x="1824" y="5707"/>
                    <a:pt x="1833" y="5610"/>
                    <a:pt x="1775" y="5529"/>
                  </a:cubicBezTo>
                  <a:cubicBezTo>
                    <a:pt x="1741" y="5483"/>
                    <a:pt x="1695" y="5452"/>
                    <a:pt x="1635" y="5451"/>
                  </a:cubicBezTo>
                  <a:cubicBezTo>
                    <a:pt x="1487" y="5450"/>
                    <a:pt x="658" y="5450"/>
                    <a:pt x="509" y="5450"/>
                  </a:cubicBezTo>
                  <a:cubicBezTo>
                    <a:pt x="504" y="5450"/>
                    <a:pt x="499" y="5450"/>
                    <a:pt x="493" y="5450"/>
                  </a:cubicBezTo>
                  <a:cubicBezTo>
                    <a:pt x="493" y="5450"/>
                    <a:pt x="493" y="5450"/>
                    <a:pt x="493" y="5450"/>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1350">
                <a:solidFill>
                  <a:srgbClr val="282F39"/>
                </a:solidFill>
                <a:latin typeface="Calibri" panose="020F0502020204030204"/>
              </a:endParaRPr>
            </a:p>
          </p:txBody>
        </p:sp>
        <p:sp>
          <p:nvSpPr>
            <p:cNvPr id="12" name="Freeform 6">
              <a:extLst>
                <a:ext uri="{FF2B5EF4-FFF2-40B4-BE49-F238E27FC236}">
                  <a16:creationId xmlns="" xmlns:a16="http://schemas.microsoft.com/office/drawing/2014/main" xmlns:lc="http://schemas.openxmlformats.org/drawingml/2006/lockedCanvas" id="{A1C732DD-3665-45D3-8E88-69A350863985}"/>
                </a:ext>
              </a:extLst>
            </p:cNvPr>
            <p:cNvSpPr>
              <a:spLocks/>
            </p:cNvSpPr>
            <p:nvPr/>
          </p:nvSpPr>
          <p:spPr bwMode="auto">
            <a:xfrm>
              <a:off x="10164185" y="7165116"/>
              <a:ext cx="2178197" cy="1599111"/>
            </a:xfrm>
            <a:custGeom>
              <a:avLst/>
              <a:gdLst>
                <a:gd name="T0" fmla="*/ 963 w 5936"/>
                <a:gd name="T1" fmla="*/ 30 h 4502"/>
                <a:gd name="T2" fmla="*/ 2570 w 5936"/>
                <a:gd name="T3" fmla="*/ 4 h 4502"/>
                <a:gd name="T4" fmla="*/ 2625 w 5936"/>
                <a:gd name="T5" fmla="*/ 157 h 4502"/>
                <a:gd name="T6" fmla="*/ 2534 w 5936"/>
                <a:gd name="T7" fmla="*/ 658 h 4502"/>
                <a:gd name="T8" fmla="*/ 3066 w 5936"/>
                <a:gd name="T9" fmla="*/ 940 h 4502"/>
                <a:gd name="T10" fmla="*/ 3428 w 5936"/>
                <a:gd name="T11" fmla="*/ 588 h 4502"/>
                <a:gd name="T12" fmla="*/ 3308 w 5936"/>
                <a:gd name="T13" fmla="*/ 150 h 4502"/>
                <a:gd name="T14" fmla="*/ 3369 w 5936"/>
                <a:gd name="T15" fmla="*/ 1 h 4502"/>
                <a:gd name="T16" fmla="*/ 3715 w 5936"/>
                <a:gd name="T17" fmla="*/ 1 h 4502"/>
                <a:gd name="T18" fmla="*/ 4958 w 5936"/>
                <a:gd name="T19" fmla="*/ 3 h 4502"/>
                <a:gd name="T20" fmla="*/ 4978 w 5936"/>
                <a:gd name="T21" fmla="*/ 54 h 4502"/>
                <a:gd name="T22" fmla="*/ 5045 w 5936"/>
                <a:gd name="T23" fmla="*/ 2008 h 4502"/>
                <a:gd name="T24" fmla="*/ 5317 w 5936"/>
                <a:gd name="T25" fmla="*/ 1990 h 4502"/>
                <a:gd name="T26" fmla="*/ 5883 w 5936"/>
                <a:gd name="T27" fmla="*/ 2086 h 4502"/>
                <a:gd name="T28" fmla="*/ 5761 w 5936"/>
                <a:gd name="T29" fmla="*/ 2554 h 4502"/>
                <a:gd name="T30" fmla="*/ 5298 w 5936"/>
                <a:gd name="T31" fmla="*/ 2496 h 4502"/>
                <a:gd name="T32" fmla="*/ 4978 w 5936"/>
                <a:gd name="T33" fmla="*/ 2648 h 4502"/>
                <a:gd name="T34" fmla="*/ 4950 w 5936"/>
                <a:gd name="T35" fmla="*/ 4501 h 4502"/>
                <a:gd name="T36" fmla="*/ 3299 w 5936"/>
                <a:gd name="T37" fmla="*/ 4471 h 4502"/>
                <a:gd name="T38" fmla="*/ 3423 w 5936"/>
                <a:gd name="T39" fmla="*/ 4161 h 4502"/>
                <a:gd name="T40" fmla="*/ 3297 w 5936"/>
                <a:gd name="T41" fmla="*/ 3687 h 4502"/>
                <a:gd name="T42" fmla="*/ 2829 w 5936"/>
                <a:gd name="T43" fmla="*/ 3576 h 4502"/>
                <a:gd name="T44" fmla="*/ 2504 w 5936"/>
                <a:gd name="T45" fmla="*/ 4096 h 4502"/>
                <a:gd name="T46" fmla="*/ 2652 w 5936"/>
                <a:gd name="T47" fmla="*/ 4454 h 4502"/>
                <a:gd name="T48" fmla="*/ 1983 w 5936"/>
                <a:gd name="T49" fmla="*/ 4501 h 4502"/>
                <a:gd name="T50" fmla="*/ 963 w 5936"/>
                <a:gd name="T51" fmla="*/ 4477 h 4502"/>
                <a:gd name="T52" fmla="*/ 869 w 5936"/>
                <a:gd name="T53" fmla="*/ 2477 h 4502"/>
                <a:gd name="T54" fmla="*/ 354 w 5936"/>
                <a:gd name="T55" fmla="*/ 2611 h 4502"/>
                <a:gd name="T56" fmla="*/ 31 w 5936"/>
                <a:gd name="T57" fmla="*/ 2154 h 4502"/>
                <a:gd name="T58" fmla="*/ 390 w 5936"/>
                <a:gd name="T59" fmla="*/ 1894 h 4502"/>
                <a:gd name="T60" fmla="*/ 715 w 5936"/>
                <a:gd name="T61" fmla="*/ 2049 h 4502"/>
                <a:gd name="T62" fmla="*/ 963 w 5936"/>
                <a:gd name="T63" fmla="*/ 1840 h 4502"/>
                <a:gd name="T64" fmla="*/ 963 w 5936"/>
                <a:gd name="T65" fmla="*/ 488 h 4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6" h="4502">
                  <a:moveTo>
                    <a:pt x="963" y="488"/>
                  </a:moveTo>
                  <a:cubicBezTo>
                    <a:pt x="963" y="335"/>
                    <a:pt x="963" y="183"/>
                    <a:pt x="963" y="30"/>
                  </a:cubicBezTo>
                  <a:cubicBezTo>
                    <a:pt x="962" y="11"/>
                    <a:pt x="967" y="3"/>
                    <a:pt x="988" y="3"/>
                  </a:cubicBezTo>
                  <a:cubicBezTo>
                    <a:pt x="1288" y="4"/>
                    <a:pt x="2269" y="4"/>
                    <a:pt x="2570" y="4"/>
                  </a:cubicBezTo>
                  <a:cubicBezTo>
                    <a:pt x="2638" y="4"/>
                    <a:pt x="2677" y="59"/>
                    <a:pt x="2652" y="121"/>
                  </a:cubicBezTo>
                  <a:cubicBezTo>
                    <a:pt x="2647" y="135"/>
                    <a:pt x="2635" y="146"/>
                    <a:pt x="2625" y="157"/>
                  </a:cubicBezTo>
                  <a:cubicBezTo>
                    <a:pt x="2561" y="228"/>
                    <a:pt x="2520" y="309"/>
                    <a:pt x="2505" y="404"/>
                  </a:cubicBezTo>
                  <a:cubicBezTo>
                    <a:pt x="2490" y="492"/>
                    <a:pt x="2500" y="576"/>
                    <a:pt x="2534" y="658"/>
                  </a:cubicBezTo>
                  <a:cubicBezTo>
                    <a:pt x="2576" y="762"/>
                    <a:pt x="2648" y="841"/>
                    <a:pt x="2747" y="894"/>
                  </a:cubicBezTo>
                  <a:cubicBezTo>
                    <a:pt x="2847" y="947"/>
                    <a:pt x="2953" y="964"/>
                    <a:pt x="3066" y="940"/>
                  </a:cubicBezTo>
                  <a:cubicBezTo>
                    <a:pt x="3150" y="922"/>
                    <a:pt x="3224" y="885"/>
                    <a:pt x="3287" y="827"/>
                  </a:cubicBezTo>
                  <a:cubicBezTo>
                    <a:pt x="3358" y="762"/>
                    <a:pt x="3406" y="683"/>
                    <a:pt x="3428" y="588"/>
                  </a:cubicBezTo>
                  <a:cubicBezTo>
                    <a:pt x="3442" y="529"/>
                    <a:pt x="3446" y="471"/>
                    <a:pt x="3437" y="411"/>
                  </a:cubicBezTo>
                  <a:cubicBezTo>
                    <a:pt x="3422" y="310"/>
                    <a:pt x="3379" y="222"/>
                    <a:pt x="3308" y="150"/>
                  </a:cubicBezTo>
                  <a:cubicBezTo>
                    <a:pt x="3281" y="122"/>
                    <a:pt x="3275" y="92"/>
                    <a:pt x="3284" y="58"/>
                  </a:cubicBezTo>
                  <a:cubicBezTo>
                    <a:pt x="3293" y="27"/>
                    <a:pt x="3331" y="2"/>
                    <a:pt x="3369" y="1"/>
                  </a:cubicBezTo>
                  <a:cubicBezTo>
                    <a:pt x="3405" y="0"/>
                    <a:pt x="3442" y="1"/>
                    <a:pt x="3479" y="1"/>
                  </a:cubicBezTo>
                  <a:cubicBezTo>
                    <a:pt x="3557" y="1"/>
                    <a:pt x="3636" y="1"/>
                    <a:pt x="3715" y="1"/>
                  </a:cubicBezTo>
                  <a:cubicBezTo>
                    <a:pt x="3885" y="1"/>
                    <a:pt x="4735" y="1"/>
                    <a:pt x="4905" y="1"/>
                  </a:cubicBezTo>
                  <a:cubicBezTo>
                    <a:pt x="4923" y="1"/>
                    <a:pt x="4940" y="3"/>
                    <a:pt x="4958" y="3"/>
                  </a:cubicBezTo>
                  <a:cubicBezTo>
                    <a:pt x="4973" y="3"/>
                    <a:pt x="4979" y="9"/>
                    <a:pt x="4978" y="24"/>
                  </a:cubicBezTo>
                  <a:cubicBezTo>
                    <a:pt x="4977" y="34"/>
                    <a:pt x="4978" y="44"/>
                    <a:pt x="4978" y="54"/>
                  </a:cubicBezTo>
                  <a:cubicBezTo>
                    <a:pt x="4978" y="345"/>
                    <a:pt x="4978" y="1556"/>
                    <a:pt x="4978" y="1848"/>
                  </a:cubicBezTo>
                  <a:cubicBezTo>
                    <a:pt x="4977" y="1911"/>
                    <a:pt x="4998" y="1964"/>
                    <a:pt x="5045" y="2008"/>
                  </a:cubicBezTo>
                  <a:cubicBezTo>
                    <a:pt x="5093" y="2053"/>
                    <a:pt x="5183" y="2071"/>
                    <a:pt x="5243" y="2041"/>
                  </a:cubicBezTo>
                  <a:cubicBezTo>
                    <a:pt x="5269" y="2028"/>
                    <a:pt x="5295" y="2010"/>
                    <a:pt x="5317" y="1990"/>
                  </a:cubicBezTo>
                  <a:cubicBezTo>
                    <a:pt x="5418" y="1904"/>
                    <a:pt x="5530" y="1871"/>
                    <a:pt x="5660" y="1907"/>
                  </a:cubicBezTo>
                  <a:cubicBezTo>
                    <a:pt x="5760" y="1934"/>
                    <a:pt x="5835" y="1995"/>
                    <a:pt x="5883" y="2086"/>
                  </a:cubicBezTo>
                  <a:cubicBezTo>
                    <a:pt x="5926" y="2169"/>
                    <a:pt x="5936" y="2258"/>
                    <a:pt x="5910" y="2349"/>
                  </a:cubicBezTo>
                  <a:cubicBezTo>
                    <a:pt x="5886" y="2436"/>
                    <a:pt x="5836" y="2505"/>
                    <a:pt x="5761" y="2554"/>
                  </a:cubicBezTo>
                  <a:cubicBezTo>
                    <a:pt x="5671" y="2611"/>
                    <a:pt x="5574" y="2627"/>
                    <a:pt x="5470" y="2599"/>
                  </a:cubicBezTo>
                  <a:cubicBezTo>
                    <a:pt x="5403" y="2581"/>
                    <a:pt x="5349" y="2542"/>
                    <a:pt x="5298" y="2496"/>
                  </a:cubicBezTo>
                  <a:cubicBezTo>
                    <a:pt x="5240" y="2446"/>
                    <a:pt x="5172" y="2434"/>
                    <a:pt x="5100" y="2464"/>
                  </a:cubicBezTo>
                  <a:cubicBezTo>
                    <a:pt x="5019" y="2498"/>
                    <a:pt x="4979" y="2562"/>
                    <a:pt x="4978" y="2648"/>
                  </a:cubicBezTo>
                  <a:cubicBezTo>
                    <a:pt x="4977" y="2950"/>
                    <a:pt x="4978" y="4172"/>
                    <a:pt x="4978" y="4474"/>
                  </a:cubicBezTo>
                  <a:cubicBezTo>
                    <a:pt x="4978" y="4502"/>
                    <a:pt x="4978" y="4502"/>
                    <a:pt x="4950" y="4501"/>
                  </a:cubicBezTo>
                  <a:cubicBezTo>
                    <a:pt x="4651" y="4501"/>
                    <a:pt x="3672" y="4501"/>
                    <a:pt x="3372" y="4501"/>
                  </a:cubicBezTo>
                  <a:cubicBezTo>
                    <a:pt x="3344" y="4501"/>
                    <a:pt x="3318" y="4494"/>
                    <a:pt x="3299" y="4471"/>
                  </a:cubicBezTo>
                  <a:cubicBezTo>
                    <a:pt x="3272" y="4438"/>
                    <a:pt x="3274" y="4390"/>
                    <a:pt x="3304" y="4359"/>
                  </a:cubicBezTo>
                  <a:cubicBezTo>
                    <a:pt x="3360" y="4303"/>
                    <a:pt x="3401" y="4237"/>
                    <a:pt x="3423" y="4161"/>
                  </a:cubicBezTo>
                  <a:cubicBezTo>
                    <a:pt x="3445" y="4083"/>
                    <a:pt x="3449" y="4003"/>
                    <a:pt x="3430" y="3922"/>
                  </a:cubicBezTo>
                  <a:cubicBezTo>
                    <a:pt x="3408" y="3830"/>
                    <a:pt x="3364" y="3752"/>
                    <a:pt x="3297" y="3687"/>
                  </a:cubicBezTo>
                  <a:cubicBezTo>
                    <a:pt x="3233" y="3625"/>
                    <a:pt x="3157" y="3585"/>
                    <a:pt x="3069" y="3566"/>
                  </a:cubicBezTo>
                  <a:cubicBezTo>
                    <a:pt x="2988" y="3549"/>
                    <a:pt x="2908" y="3552"/>
                    <a:pt x="2829" y="3576"/>
                  </a:cubicBezTo>
                  <a:cubicBezTo>
                    <a:pt x="2737" y="3604"/>
                    <a:pt x="2661" y="3657"/>
                    <a:pt x="2602" y="3732"/>
                  </a:cubicBezTo>
                  <a:cubicBezTo>
                    <a:pt x="2518" y="3838"/>
                    <a:pt x="2484" y="3960"/>
                    <a:pt x="2504" y="4096"/>
                  </a:cubicBezTo>
                  <a:cubicBezTo>
                    <a:pt x="2519" y="4198"/>
                    <a:pt x="2564" y="4284"/>
                    <a:pt x="2635" y="4359"/>
                  </a:cubicBezTo>
                  <a:cubicBezTo>
                    <a:pt x="2661" y="4387"/>
                    <a:pt x="2667" y="4419"/>
                    <a:pt x="2652" y="4454"/>
                  </a:cubicBezTo>
                  <a:cubicBezTo>
                    <a:pt x="2637" y="4486"/>
                    <a:pt x="2609" y="4501"/>
                    <a:pt x="2575" y="4502"/>
                  </a:cubicBezTo>
                  <a:cubicBezTo>
                    <a:pt x="2378" y="4502"/>
                    <a:pt x="2180" y="4502"/>
                    <a:pt x="1983" y="4501"/>
                  </a:cubicBezTo>
                  <a:cubicBezTo>
                    <a:pt x="1878" y="4501"/>
                    <a:pt x="1092" y="4500"/>
                    <a:pt x="987" y="4501"/>
                  </a:cubicBezTo>
                  <a:cubicBezTo>
                    <a:pt x="967" y="4502"/>
                    <a:pt x="963" y="4495"/>
                    <a:pt x="963" y="4477"/>
                  </a:cubicBezTo>
                  <a:cubicBezTo>
                    <a:pt x="963" y="4175"/>
                    <a:pt x="963" y="2954"/>
                    <a:pt x="963" y="2653"/>
                  </a:cubicBezTo>
                  <a:cubicBezTo>
                    <a:pt x="963" y="2577"/>
                    <a:pt x="932" y="2517"/>
                    <a:pt x="869" y="2477"/>
                  </a:cubicBezTo>
                  <a:cubicBezTo>
                    <a:pt x="796" y="2432"/>
                    <a:pt x="701" y="2439"/>
                    <a:pt x="638" y="2499"/>
                  </a:cubicBezTo>
                  <a:cubicBezTo>
                    <a:pt x="559" y="2576"/>
                    <a:pt x="465" y="2618"/>
                    <a:pt x="354" y="2611"/>
                  </a:cubicBezTo>
                  <a:cubicBezTo>
                    <a:pt x="251" y="2604"/>
                    <a:pt x="165" y="2560"/>
                    <a:pt x="99" y="2480"/>
                  </a:cubicBezTo>
                  <a:cubicBezTo>
                    <a:pt x="20" y="2384"/>
                    <a:pt x="0" y="2273"/>
                    <a:pt x="31" y="2154"/>
                  </a:cubicBezTo>
                  <a:cubicBezTo>
                    <a:pt x="52" y="2075"/>
                    <a:pt x="98" y="2011"/>
                    <a:pt x="165" y="1962"/>
                  </a:cubicBezTo>
                  <a:cubicBezTo>
                    <a:pt x="233" y="1914"/>
                    <a:pt x="308" y="1890"/>
                    <a:pt x="390" y="1894"/>
                  </a:cubicBezTo>
                  <a:cubicBezTo>
                    <a:pt x="470" y="1897"/>
                    <a:pt x="543" y="1924"/>
                    <a:pt x="605" y="1977"/>
                  </a:cubicBezTo>
                  <a:cubicBezTo>
                    <a:pt x="639" y="2006"/>
                    <a:pt x="670" y="2038"/>
                    <a:pt x="715" y="2049"/>
                  </a:cubicBezTo>
                  <a:cubicBezTo>
                    <a:pt x="814" y="2075"/>
                    <a:pt x="912" y="2023"/>
                    <a:pt x="948" y="1933"/>
                  </a:cubicBezTo>
                  <a:cubicBezTo>
                    <a:pt x="960" y="1903"/>
                    <a:pt x="963" y="1872"/>
                    <a:pt x="963" y="1840"/>
                  </a:cubicBezTo>
                  <a:cubicBezTo>
                    <a:pt x="963" y="1696"/>
                    <a:pt x="963" y="632"/>
                    <a:pt x="963" y="488"/>
                  </a:cubicBezTo>
                  <a:cubicBezTo>
                    <a:pt x="963" y="488"/>
                    <a:pt x="963" y="488"/>
                    <a:pt x="963" y="488"/>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1350">
                <a:solidFill>
                  <a:srgbClr val="282F39"/>
                </a:solidFill>
                <a:latin typeface="Calibri" panose="020F0502020204030204"/>
              </a:endParaRPr>
            </a:p>
          </p:txBody>
        </p:sp>
        <p:sp>
          <p:nvSpPr>
            <p:cNvPr id="13" name="Freeform 6">
              <a:extLst>
                <a:ext uri="{FF2B5EF4-FFF2-40B4-BE49-F238E27FC236}">
                  <a16:creationId xmlns="" xmlns:a16="http://schemas.microsoft.com/office/drawing/2014/main" xmlns:lc="http://schemas.openxmlformats.org/drawingml/2006/lockedCanvas" id="{2EB80AB3-BA51-4990-B554-7D12E28F3DE2}"/>
                </a:ext>
              </a:extLst>
            </p:cNvPr>
            <p:cNvSpPr>
              <a:spLocks/>
            </p:cNvSpPr>
            <p:nvPr/>
          </p:nvSpPr>
          <p:spPr bwMode="auto">
            <a:xfrm>
              <a:off x="10164185" y="3820053"/>
              <a:ext cx="2178197" cy="1634876"/>
            </a:xfrm>
            <a:custGeom>
              <a:avLst/>
              <a:gdLst>
                <a:gd name="T0" fmla="*/ 963 w 5936"/>
                <a:gd name="T1" fmla="*/ 30 h 4502"/>
                <a:gd name="T2" fmla="*/ 2570 w 5936"/>
                <a:gd name="T3" fmla="*/ 4 h 4502"/>
                <a:gd name="T4" fmla="*/ 2625 w 5936"/>
                <a:gd name="T5" fmla="*/ 157 h 4502"/>
                <a:gd name="T6" fmla="*/ 2534 w 5936"/>
                <a:gd name="T7" fmla="*/ 658 h 4502"/>
                <a:gd name="T8" fmla="*/ 3066 w 5936"/>
                <a:gd name="T9" fmla="*/ 940 h 4502"/>
                <a:gd name="T10" fmla="*/ 3428 w 5936"/>
                <a:gd name="T11" fmla="*/ 588 h 4502"/>
                <a:gd name="T12" fmla="*/ 3308 w 5936"/>
                <a:gd name="T13" fmla="*/ 150 h 4502"/>
                <a:gd name="T14" fmla="*/ 3369 w 5936"/>
                <a:gd name="T15" fmla="*/ 1 h 4502"/>
                <a:gd name="T16" fmla="*/ 3715 w 5936"/>
                <a:gd name="T17" fmla="*/ 1 h 4502"/>
                <a:gd name="T18" fmla="*/ 4958 w 5936"/>
                <a:gd name="T19" fmla="*/ 3 h 4502"/>
                <a:gd name="T20" fmla="*/ 4978 w 5936"/>
                <a:gd name="T21" fmla="*/ 54 h 4502"/>
                <a:gd name="T22" fmla="*/ 5045 w 5936"/>
                <a:gd name="T23" fmla="*/ 2008 h 4502"/>
                <a:gd name="T24" fmla="*/ 5317 w 5936"/>
                <a:gd name="T25" fmla="*/ 1990 h 4502"/>
                <a:gd name="T26" fmla="*/ 5883 w 5936"/>
                <a:gd name="T27" fmla="*/ 2086 h 4502"/>
                <a:gd name="T28" fmla="*/ 5761 w 5936"/>
                <a:gd name="T29" fmla="*/ 2554 h 4502"/>
                <a:gd name="T30" fmla="*/ 5298 w 5936"/>
                <a:gd name="T31" fmla="*/ 2496 h 4502"/>
                <a:gd name="T32" fmla="*/ 4978 w 5936"/>
                <a:gd name="T33" fmla="*/ 2648 h 4502"/>
                <a:gd name="T34" fmla="*/ 4950 w 5936"/>
                <a:gd name="T35" fmla="*/ 4501 h 4502"/>
                <a:gd name="T36" fmla="*/ 3299 w 5936"/>
                <a:gd name="T37" fmla="*/ 4471 h 4502"/>
                <a:gd name="T38" fmla="*/ 3423 w 5936"/>
                <a:gd name="T39" fmla="*/ 4161 h 4502"/>
                <a:gd name="T40" fmla="*/ 3297 w 5936"/>
                <a:gd name="T41" fmla="*/ 3687 h 4502"/>
                <a:gd name="T42" fmla="*/ 2829 w 5936"/>
                <a:gd name="T43" fmla="*/ 3576 h 4502"/>
                <a:gd name="T44" fmla="*/ 2504 w 5936"/>
                <a:gd name="T45" fmla="*/ 4096 h 4502"/>
                <a:gd name="T46" fmla="*/ 2652 w 5936"/>
                <a:gd name="T47" fmla="*/ 4454 h 4502"/>
                <a:gd name="T48" fmla="*/ 1983 w 5936"/>
                <a:gd name="T49" fmla="*/ 4501 h 4502"/>
                <a:gd name="T50" fmla="*/ 963 w 5936"/>
                <a:gd name="T51" fmla="*/ 4477 h 4502"/>
                <a:gd name="T52" fmla="*/ 869 w 5936"/>
                <a:gd name="T53" fmla="*/ 2477 h 4502"/>
                <a:gd name="T54" fmla="*/ 354 w 5936"/>
                <a:gd name="T55" fmla="*/ 2611 h 4502"/>
                <a:gd name="T56" fmla="*/ 31 w 5936"/>
                <a:gd name="T57" fmla="*/ 2154 h 4502"/>
                <a:gd name="T58" fmla="*/ 390 w 5936"/>
                <a:gd name="T59" fmla="*/ 1894 h 4502"/>
                <a:gd name="T60" fmla="*/ 715 w 5936"/>
                <a:gd name="T61" fmla="*/ 2049 h 4502"/>
                <a:gd name="T62" fmla="*/ 963 w 5936"/>
                <a:gd name="T63" fmla="*/ 1840 h 4502"/>
                <a:gd name="T64" fmla="*/ 963 w 5936"/>
                <a:gd name="T65" fmla="*/ 488 h 4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6" h="4502">
                  <a:moveTo>
                    <a:pt x="963" y="488"/>
                  </a:moveTo>
                  <a:cubicBezTo>
                    <a:pt x="963" y="335"/>
                    <a:pt x="963" y="183"/>
                    <a:pt x="963" y="30"/>
                  </a:cubicBezTo>
                  <a:cubicBezTo>
                    <a:pt x="962" y="11"/>
                    <a:pt x="967" y="3"/>
                    <a:pt x="988" y="3"/>
                  </a:cubicBezTo>
                  <a:cubicBezTo>
                    <a:pt x="1288" y="4"/>
                    <a:pt x="2269" y="4"/>
                    <a:pt x="2570" y="4"/>
                  </a:cubicBezTo>
                  <a:cubicBezTo>
                    <a:pt x="2638" y="4"/>
                    <a:pt x="2677" y="59"/>
                    <a:pt x="2652" y="121"/>
                  </a:cubicBezTo>
                  <a:cubicBezTo>
                    <a:pt x="2647" y="135"/>
                    <a:pt x="2635" y="146"/>
                    <a:pt x="2625" y="157"/>
                  </a:cubicBezTo>
                  <a:cubicBezTo>
                    <a:pt x="2561" y="228"/>
                    <a:pt x="2520" y="309"/>
                    <a:pt x="2505" y="404"/>
                  </a:cubicBezTo>
                  <a:cubicBezTo>
                    <a:pt x="2490" y="492"/>
                    <a:pt x="2500" y="576"/>
                    <a:pt x="2534" y="658"/>
                  </a:cubicBezTo>
                  <a:cubicBezTo>
                    <a:pt x="2576" y="762"/>
                    <a:pt x="2648" y="841"/>
                    <a:pt x="2747" y="894"/>
                  </a:cubicBezTo>
                  <a:cubicBezTo>
                    <a:pt x="2847" y="947"/>
                    <a:pt x="2953" y="964"/>
                    <a:pt x="3066" y="940"/>
                  </a:cubicBezTo>
                  <a:cubicBezTo>
                    <a:pt x="3150" y="922"/>
                    <a:pt x="3224" y="885"/>
                    <a:pt x="3287" y="827"/>
                  </a:cubicBezTo>
                  <a:cubicBezTo>
                    <a:pt x="3358" y="762"/>
                    <a:pt x="3406" y="683"/>
                    <a:pt x="3428" y="588"/>
                  </a:cubicBezTo>
                  <a:cubicBezTo>
                    <a:pt x="3442" y="529"/>
                    <a:pt x="3446" y="471"/>
                    <a:pt x="3437" y="411"/>
                  </a:cubicBezTo>
                  <a:cubicBezTo>
                    <a:pt x="3422" y="310"/>
                    <a:pt x="3379" y="222"/>
                    <a:pt x="3308" y="150"/>
                  </a:cubicBezTo>
                  <a:cubicBezTo>
                    <a:pt x="3281" y="122"/>
                    <a:pt x="3275" y="92"/>
                    <a:pt x="3284" y="58"/>
                  </a:cubicBezTo>
                  <a:cubicBezTo>
                    <a:pt x="3293" y="27"/>
                    <a:pt x="3331" y="2"/>
                    <a:pt x="3369" y="1"/>
                  </a:cubicBezTo>
                  <a:cubicBezTo>
                    <a:pt x="3405" y="0"/>
                    <a:pt x="3442" y="1"/>
                    <a:pt x="3479" y="1"/>
                  </a:cubicBezTo>
                  <a:cubicBezTo>
                    <a:pt x="3557" y="1"/>
                    <a:pt x="3636" y="1"/>
                    <a:pt x="3715" y="1"/>
                  </a:cubicBezTo>
                  <a:cubicBezTo>
                    <a:pt x="3885" y="1"/>
                    <a:pt x="4735" y="1"/>
                    <a:pt x="4905" y="1"/>
                  </a:cubicBezTo>
                  <a:cubicBezTo>
                    <a:pt x="4923" y="1"/>
                    <a:pt x="4940" y="3"/>
                    <a:pt x="4958" y="3"/>
                  </a:cubicBezTo>
                  <a:cubicBezTo>
                    <a:pt x="4973" y="3"/>
                    <a:pt x="4979" y="9"/>
                    <a:pt x="4978" y="24"/>
                  </a:cubicBezTo>
                  <a:cubicBezTo>
                    <a:pt x="4977" y="34"/>
                    <a:pt x="4978" y="44"/>
                    <a:pt x="4978" y="54"/>
                  </a:cubicBezTo>
                  <a:cubicBezTo>
                    <a:pt x="4978" y="345"/>
                    <a:pt x="4978" y="1556"/>
                    <a:pt x="4978" y="1848"/>
                  </a:cubicBezTo>
                  <a:cubicBezTo>
                    <a:pt x="4977" y="1911"/>
                    <a:pt x="4998" y="1964"/>
                    <a:pt x="5045" y="2008"/>
                  </a:cubicBezTo>
                  <a:cubicBezTo>
                    <a:pt x="5093" y="2053"/>
                    <a:pt x="5183" y="2071"/>
                    <a:pt x="5243" y="2041"/>
                  </a:cubicBezTo>
                  <a:cubicBezTo>
                    <a:pt x="5269" y="2028"/>
                    <a:pt x="5295" y="2010"/>
                    <a:pt x="5317" y="1990"/>
                  </a:cubicBezTo>
                  <a:cubicBezTo>
                    <a:pt x="5418" y="1904"/>
                    <a:pt x="5530" y="1871"/>
                    <a:pt x="5660" y="1907"/>
                  </a:cubicBezTo>
                  <a:cubicBezTo>
                    <a:pt x="5760" y="1934"/>
                    <a:pt x="5835" y="1995"/>
                    <a:pt x="5883" y="2086"/>
                  </a:cubicBezTo>
                  <a:cubicBezTo>
                    <a:pt x="5926" y="2169"/>
                    <a:pt x="5936" y="2258"/>
                    <a:pt x="5910" y="2349"/>
                  </a:cubicBezTo>
                  <a:cubicBezTo>
                    <a:pt x="5886" y="2436"/>
                    <a:pt x="5836" y="2505"/>
                    <a:pt x="5761" y="2554"/>
                  </a:cubicBezTo>
                  <a:cubicBezTo>
                    <a:pt x="5671" y="2611"/>
                    <a:pt x="5574" y="2627"/>
                    <a:pt x="5470" y="2599"/>
                  </a:cubicBezTo>
                  <a:cubicBezTo>
                    <a:pt x="5403" y="2581"/>
                    <a:pt x="5349" y="2542"/>
                    <a:pt x="5298" y="2496"/>
                  </a:cubicBezTo>
                  <a:cubicBezTo>
                    <a:pt x="5240" y="2446"/>
                    <a:pt x="5172" y="2434"/>
                    <a:pt x="5100" y="2464"/>
                  </a:cubicBezTo>
                  <a:cubicBezTo>
                    <a:pt x="5019" y="2498"/>
                    <a:pt x="4979" y="2562"/>
                    <a:pt x="4978" y="2648"/>
                  </a:cubicBezTo>
                  <a:cubicBezTo>
                    <a:pt x="4977" y="2950"/>
                    <a:pt x="4978" y="4172"/>
                    <a:pt x="4978" y="4474"/>
                  </a:cubicBezTo>
                  <a:cubicBezTo>
                    <a:pt x="4978" y="4502"/>
                    <a:pt x="4978" y="4502"/>
                    <a:pt x="4950" y="4501"/>
                  </a:cubicBezTo>
                  <a:cubicBezTo>
                    <a:pt x="4651" y="4501"/>
                    <a:pt x="3672" y="4501"/>
                    <a:pt x="3372" y="4501"/>
                  </a:cubicBezTo>
                  <a:cubicBezTo>
                    <a:pt x="3344" y="4501"/>
                    <a:pt x="3318" y="4494"/>
                    <a:pt x="3299" y="4471"/>
                  </a:cubicBezTo>
                  <a:cubicBezTo>
                    <a:pt x="3272" y="4438"/>
                    <a:pt x="3274" y="4390"/>
                    <a:pt x="3304" y="4359"/>
                  </a:cubicBezTo>
                  <a:cubicBezTo>
                    <a:pt x="3360" y="4303"/>
                    <a:pt x="3401" y="4237"/>
                    <a:pt x="3423" y="4161"/>
                  </a:cubicBezTo>
                  <a:cubicBezTo>
                    <a:pt x="3445" y="4083"/>
                    <a:pt x="3449" y="4003"/>
                    <a:pt x="3430" y="3922"/>
                  </a:cubicBezTo>
                  <a:cubicBezTo>
                    <a:pt x="3408" y="3830"/>
                    <a:pt x="3364" y="3752"/>
                    <a:pt x="3297" y="3687"/>
                  </a:cubicBezTo>
                  <a:cubicBezTo>
                    <a:pt x="3233" y="3625"/>
                    <a:pt x="3157" y="3585"/>
                    <a:pt x="3069" y="3566"/>
                  </a:cubicBezTo>
                  <a:cubicBezTo>
                    <a:pt x="2988" y="3549"/>
                    <a:pt x="2908" y="3552"/>
                    <a:pt x="2829" y="3576"/>
                  </a:cubicBezTo>
                  <a:cubicBezTo>
                    <a:pt x="2737" y="3604"/>
                    <a:pt x="2661" y="3657"/>
                    <a:pt x="2602" y="3732"/>
                  </a:cubicBezTo>
                  <a:cubicBezTo>
                    <a:pt x="2518" y="3838"/>
                    <a:pt x="2484" y="3960"/>
                    <a:pt x="2504" y="4096"/>
                  </a:cubicBezTo>
                  <a:cubicBezTo>
                    <a:pt x="2519" y="4198"/>
                    <a:pt x="2564" y="4284"/>
                    <a:pt x="2635" y="4359"/>
                  </a:cubicBezTo>
                  <a:cubicBezTo>
                    <a:pt x="2661" y="4387"/>
                    <a:pt x="2667" y="4419"/>
                    <a:pt x="2652" y="4454"/>
                  </a:cubicBezTo>
                  <a:cubicBezTo>
                    <a:pt x="2637" y="4486"/>
                    <a:pt x="2609" y="4501"/>
                    <a:pt x="2575" y="4502"/>
                  </a:cubicBezTo>
                  <a:cubicBezTo>
                    <a:pt x="2378" y="4502"/>
                    <a:pt x="2180" y="4502"/>
                    <a:pt x="1983" y="4501"/>
                  </a:cubicBezTo>
                  <a:cubicBezTo>
                    <a:pt x="1878" y="4501"/>
                    <a:pt x="1092" y="4500"/>
                    <a:pt x="987" y="4501"/>
                  </a:cubicBezTo>
                  <a:cubicBezTo>
                    <a:pt x="967" y="4502"/>
                    <a:pt x="963" y="4495"/>
                    <a:pt x="963" y="4477"/>
                  </a:cubicBezTo>
                  <a:cubicBezTo>
                    <a:pt x="963" y="4175"/>
                    <a:pt x="963" y="2954"/>
                    <a:pt x="963" y="2653"/>
                  </a:cubicBezTo>
                  <a:cubicBezTo>
                    <a:pt x="963" y="2577"/>
                    <a:pt x="932" y="2517"/>
                    <a:pt x="869" y="2477"/>
                  </a:cubicBezTo>
                  <a:cubicBezTo>
                    <a:pt x="796" y="2432"/>
                    <a:pt x="701" y="2439"/>
                    <a:pt x="638" y="2499"/>
                  </a:cubicBezTo>
                  <a:cubicBezTo>
                    <a:pt x="559" y="2576"/>
                    <a:pt x="465" y="2618"/>
                    <a:pt x="354" y="2611"/>
                  </a:cubicBezTo>
                  <a:cubicBezTo>
                    <a:pt x="251" y="2604"/>
                    <a:pt x="165" y="2560"/>
                    <a:pt x="99" y="2480"/>
                  </a:cubicBezTo>
                  <a:cubicBezTo>
                    <a:pt x="20" y="2384"/>
                    <a:pt x="0" y="2273"/>
                    <a:pt x="31" y="2154"/>
                  </a:cubicBezTo>
                  <a:cubicBezTo>
                    <a:pt x="52" y="2075"/>
                    <a:pt x="98" y="2011"/>
                    <a:pt x="165" y="1962"/>
                  </a:cubicBezTo>
                  <a:cubicBezTo>
                    <a:pt x="233" y="1914"/>
                    <a:pt x="308" y="1890"/>
                    <a:pt x="390" y="1894"/>
                  </a:cubicBezTo>
                  <a:cubicBezTo>
                    <a:pt x="470" y="1897"/>
                    <a:pt x="543" y="1924"/>
                    <a:pt x="605" y="1977"/>
                  </a:cubicBezTo>
                  <a:cubicBezTo>
                    <a:pt x="639" y="2006"/>
                    <a:pt x="670" y="2038"/>
                    <a:pt x="715" y="2049"/>
                  </a:cubicBezTo>
                  <a:cubicBezTo>
                    <a:pt x="814" y="2075"/>
                    <a:pt x="912" y="2023"/>
                    <a:pt x="948" y="1933"/>
                  </a:cubicBezTo>
                  <a:cubicBezTo>
                    <a:pt x="960" y="1903"/>
                    <a:pt x="963" y="1872"/>
                    <a:pt x="963" y="1840"/>
                  </a:cubicBezTo>
                  <a:cubicBezTo>
                    <a:pt x="963" y="1696"/>
                    <a:pt x="963" y="632"/>
                    <a:pt x="963" y="488"/>
                  </a:cubicBezTo>
                  <a:cubicBezTo>
                    <a:pt x="963" y="488"/>
                    <a:pt x="963" y="488"/>
                    <a:pt x="963" y="488"/>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1350">
                <a:solidFill>
                  <a:srgbClr val="282F39"/>
                </a:solidFill>
                <a:latin typeface="Calibri" panose="020F0502020204030204"/>
              </a:endParaRPr>
            </a:p>
          </p:txBody>
        </p:sp>
        <p:sp>
          <p:nvSpPr>
            <p:cNvPr id="14" name="Freeform 5">
              <a:extLst>
                <a:ext uri="{FF2B5EF4-FFF2-40B4-BE49-F238E27FC236}">
                  <a16:creationId xmlns="" xmlns:a16="http://schemas.microsoft.com/office/drawing/2014/main" xmlns:lc="http://schemas.openxmlformats.org/drawingml/2006/lockedCanvas" id="{0E96E17B-B7E9-44FE-BACF-B68F8055B038}"/>
                </a:ext>
              </a:extLst>
            </p:cNvPr>
            <p:cNvSpPr>
              <a:spLocks/>
            </p:cNvSpPr>
            <p:nvPr/>
          </p:nvSpPr>
          <p:spPr bwMode="auto">
            <a:xfrm>
              <a:off x="10479548" y="1866329"/>
              <a:ext cx="1514819" cy="2234811"/>
            </a:xfrm>
            <a:custGeom>
              <a:avLst/>
              <a:gdLst>
                <a:gd name="T0" fmla="*/ 27 w 4016"/>
                <a:gd name="T1" fmla="*/ 5450 h 6400"/>
                <a:gd name="T2" fmla="*/ 0 w 4016"/>
                <a:gd name="T3" fmla="*/ 3596 h 6400"/>
                <a:gd name="T4" fmla="*/ 144 w 4016"/>
                <a:gd name="T5" fmla="*/ 3537 h 6400"/>
                <a:gd name="T6" fmla="*/ 704 w 4016"/>
                <a:gd name="T7" fmla="*/ 3612 h 6400"/>
                <a:gd name="T8" fmla="*/ 945 w 4016"/>
                <a:gd name="T9" fmla="*/ 3183 h 6400"/>
                <a:gd name="T10" fmla="*/ 404 w 4016"/>
                <a:gd name="T11" fmla="*/ 2734 h 6400"/>
                <a:gd name="T12" fmla="*/ 58 w 4016"/>
                <a:gd name="T13" fmla="*/ 2888 h 6400"/>
                <a:gd name="T14" fmla="*/ 0 w 4016"/>
                <a:gd name="T15" fmla="*/ 2254 h 6400"/>
                <a:gd name="T16" fmla="*/ 29 w 4016"/>
                <a:gd name="T17" fmla="*/ 951 h 6400"/>
                <a:gd name="T18" fmla="*/ 1702 w 4016"/>
                <a:gd name="T19" fmla="*/ 933 h 6400"/>
                <a:gd name="T20" fmla="*/ 1750 w 4016"/>
                <a:gd name="T21" fmla="*/ 615 h 6400"/>
                <a:gd name="T22" fmla="*/ 1932 w 4016"/>
                <a:gd name="T23" fmla="*/ 28 h 6400"/>
                <a:gd name="T24" fmla="*/ 2356 w 4016"/>
                <a:gd name="T25" fmla="*/ 455 h 6400"/>
                <a:gd name="T26" fmla="*/ 2348 w 4016"/>
                <a:gd name="T27" fmla="*/ 946 h 6400"/>
                <a:gd name="T28" fmla="*/ 3986 w 4016"/>
                <a:gd name="T29" fmla="*/ 952 h 6400"/>
                <a:gd name="T30" fmla="*/ 4016 w 4016"/>
                <a:gd name="T31" fmla="*/ 2797 h 6400"/>
                <a:gd name="T32" fmla="*/ 3880 w 4016"/>
                <a:gd name="T33" fmla="*/ 2869 h 6400"/>
                <a:gd name="T34" fmla="*/ 3419 w 4016"/>
                <a:gd name="T35" fmla="*/ 2746 h 6400"/>
                <a:gd name="T36" fmla="*/ 3083 w 4016"/>
                <a:gd name="T37" fmla="*/ 3097 h 6400"/>
                <a:gd name="T38" fmla="*/ 3307 w 4016"/>
                <a:gd name="T39" fmla="*/ 3609 h 6400"/>
                <a:gd name="T40" fmla="*/ 3774 w 4016"/>
                <a:gd name="T41" fmla="*/ 3612 h 6400"/>
                <a:gd name="T42" fmla="*/ 3951 w 4016"/>
                <a:gd name="T43" fmla="*/ 3512 h 6400"/>
                <a:gd name="T44" fmla="*/ 4016 w 4016"/>
                <a:gd name="T45" fmla="*/ 3608 h 6400"/>
                <a:gd name="T46" fmla="*/ 3986 w 4016"/>
                <a:gd name="T47" fmla="*/ 5449 h 6400"/>
                <a:gd name="T48" fmla="*/ 2326 w 4016"/>
                <a:gd name="T49" fmla="*/ 5462 h 6400"/>
                <a:gd name="T50" fmla="*/ 2241 w 4016"/>
                <a:gd name="T51" fmla="*/ 5758 h 6400"/>
                <a:gd name="T52" fmla="*/ 2357 w 4016"/>
                <a:gd name="T53" fmla="*/ 6121 h 6400"/>
                <a:gd name="T54" fmla="*/ 1976 w 4016"/>
                <a:gd name="T55" fmla="*/ 6392 h 6400"/>
                <a:gd name="T56" fmla="*/ 1663 w 4016"/>
                <a:gd name="T57" fmla="*/ 5937 h 6400"/>
                <a:gd name="T58" fmla="*/ 1775 w 4016"/>
                <a:gd name="T59" fmla="*/ 5529 h 6400"/>
                <a:gd name="T60" fmla="*/ 509 w 4016"/>
                <a:gd name="T61" fmla="*/ 5450 h 6400"/>
                <a:gd name="T62" fmla="*/ 493 w 4016"/>
                <a:gd name="T63" fmla="*/ 5450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16" h="6400">
                  <a:moveTo>
                    <a:pt x="493" y="5450"/>
                  </a:moveTo>
                  <a:cubicBezTo>
                    <a:pt x="338" y="5450"/>
                    <a:pt x="183" y="5450"/>
                    <a:pt x="27" y="5450"/>
                  </a:cubicBezTo>
                  <a:cubicBezTo>
                    <a:pt x="0" y="5450"/>
                    <a:pt x="0" y="5450"/>
                    <a:pt x="0" y="5422"/>
                  </a:cubicBezTo>
                  <a:cubicBezTo>
                    <a:pt x="0" y="5120"/>
                    <a:pt x="0" y="3898"/>
                    <a:pt x="0" y="3596"/>
                  </a:cubicBezTo>
                  <a:cubicBezTo>
                    <a:pt x="0" y="3558"/>
                    <a:pt x="19" y="3529"/>
                    <a:pt x="53" y="3515"/>
                  </a:cubicBezTo>
                  <a:cubicBezTo>
                    <a:pt x="85" y="3502"/>
                    <a:pt x="116" y="3510"/>
                    <a:pt x="144" y="3537"/>
                  </a:cubicBezTo>
                  <a:cubicBezTo>
                    <a:pt x="241" y="3628"/>
                    <a:pt x="355" y="3674"/>
                    <a:pt x="489" y="3671"/>
                  </a:cubicBezTo>
                  <a:cubicBezTo>
                    <a:pt x="566" y="3669"/>
                    <a:pt x="638" y="3649"/>
                    <a:pt x="704" y="3612"/>
                  </a:cubicBezTo>
                  <a:cubicBezTo>
                    <a:pt x="767" y="3577"/>
                    <a:pt x="819" y="3530"/>
                    <a:pt x="861" y="3471"/>
                  </a:cubicBezTo>
                  <a:cubicBezTo>
                    <a:pt x="921" y="3384"/>
                    <a:pt x="949" y="3288"/>
                    <a:pt x="945" y="3183"/>
                  </a:cubicBezTo>
                  <a:cubicBezTo>
                    <a:pt x="940" y="3063"/>
                    <a:pt x="896" y="2960"/>
                    <a:pt x="813" y="2873"/>
                  </a:cubicBezTo>
                  <a:cubicBezTo>
                    <a:pt x="700" y="2757"/>
                    <a:pt x="561" y="2715"/>
                    <a:pt x="404" y="2734"/>
                  </a:cubicBezTo>
                  <a:cubicBezTo>
                    <a:pt x="303" y="2747"/>
                    <a:pt x="216" y="2793"/>
                    <a:pt x="143" y="2865"/>
                  </a:cubicBezTo>
                  <a:cubicBezTo>
                    <a:pt x="119" y="2888"/>
                    <a:pt x="85" y="2898"/>
                    <a:pt x="58" y="2888"/>
                  </a:cubicBezTo>
                  <a:cubicBezTo>
                    <a:pt x="21" y="2874"/>
                    <a:pt x="0" y="2845"/>
                    <a:pt x="0" y="2808"/>
                  </a:cubicBezTo>
                  <a:cubicBezTo>
                    <a:pt x="0" y="2623"/>
                    <a:pt x="0" y="2438"/>
                    <a:pt x="0" y="2254"/>
                  </a:cubicBezTo>
                  <a:cubicBezTo>
                    <a:pt x="0" y="2136"/>
                    <a:pt x="0" y="1098"/>
                    <a:pt x="0" y="980"/>
                  </a:cubicBezTo>
                  <a:cubicBezTo>
                    <a:pt x="0" y="951"/>
                    <a:pt x="0" y="951"/>
                    <a:pt x="29" y="951"/>
                  </a:cubicBezTo>
                  <a:cubicBezTo>
                    <a:pt x="327" y="951"/>
                    <a:pt x="1305" y="951"/>
                    <a:pt x="1603" y="951"/>
                  </a:cubicBezTo>
                  <a:cubicBezTo>
                    <a:pt x="1637" y="951"/>
                    <a:pt x="1670" y="948"/>
                    <a:pt x="1702" y="933"/>
                  </a:cubicBezTo>
                  <a:cubicBezTo>
                    <a:pt x="1786" y="894"/>
                    <a:pt x="1832" y="790"/>
                    <a:pt x="1802" y="702"/>
                  </a:cubicBezTo>
                  <a:cubicBezTo>
                    <a:pt x="1791" y="669"/>
                    <a:pt x="1773" y="641"/>
                    <a:pt x="1750" y="615"/>
                  </a:cubicBezTo>
                  <a:cubicBezTo>
                    <a:pt x="1656" y="512"/>
                    <a:pt x="1626" y="393"/>
                    <a:pt x="1667" y="259"/>
                  </a:cubicBezTo>
                  <a:cubicBezTo>
                    <a:pt x="1707" y="127"/>
                    <a:pt x="1800" y="56"/>
                    <a:pt x="1932" y="28"/>
                  </a:cubicBezTo>
                  <a:cubicBezTo>
                    <a:pt x="2058" y="0"/>
                    <a:pt x="2174" y="20"/>
                    <a:pt x="2266" y="117"/>
                  </a:cubicBezTo>
                  <a:cubicBezTo>
                    <a:pt x="2356" y="213"/>
                    <a:pt x="2387" y="326"/>
                    <a:pt x="2356" y="455"/>
                  </a:cubicBezTo>
                  <a:cubicBezTo>
                    <a:pt x="2340" y="521"/>
                    <a:pt x="2306" y="576"/>
                    <a:pt x="2259" y="624"/>
                  </a:cubicBezTo>
                  <a:cubicBezTo>
                    <a:pt x="2163" y="724"/>
                    <a:pt x="2199" y="901"/>
                    <a:pt x="2348" y="946"/>
                  </a:cubicBezTo>
                  <a:cubicBezTo>
                    <a:pt x="2369" y="952"/>
                    <a:pt x="2392" y="951"/>
                    <a:pt x="2414" y="951"/>
                  </a:cubicBezTo>
                  <a:cubicBezTo>
                    <a:pt x="2711" y="952"/>
                    <a:pt x="3688" y="952"/>
                    <a:pt x="3986" y="952"/>
                  </a:cubicBezTo>
                  <a:cubicBezTo>
                    <a:pt x="4016" y="952"/>
                    <a:pt x="4016" y="952"/>
                    <a:pt x="4016" y="983"/>
                  </a:cubicBezTo>
                  <a:cubicBezTo>
                    <a:pt x="4016" y="1281"/>
                    <a:pt x="4016" y="2499"/>
                    <a:pt x="4016" y="2797"/>
                  </a:cubicBezTo>
                  <a:cubicBezTo>
                    <a:pt x="4016" y="2845"/>
                    <a:pt x="3999" y="2871"/>
                    <a:pt x="3959" y="2887"/>
                  </a:cubicBezTo>
                  <a:cubicBezTo>
                    <a:pt x="3928" y="2899"/>
                    <a:pt x="3901" y="2890"/>
                    <a:pt x="3880" y="2869"/>
                  </a:cubicBezTo>
                  <a:cubicBezTo>
                    <a:pt x="3826" y="2818"/>
                    <a:pt x="3766" y="2777"/>
                    <a:pt x="3696" y="2754"/>
                  </a:cubicBezTo>
                  <a:cubicBezTo>
                    <a:pt x="3605" y="2723"/>
                    <a:pt x="3512" y="2721"/>
                    <a:pt x="3419" y="2746"/>
                  </a:cubicBezTo>
                  <a:cubicBezTo>
                    <a:pt x="3333" y="2768"/>
                    <a:pt x="3260" y="2813"/>
                    <a:pt x="3200" y="2877"/>
                  </a:cubicBezTo>
                  <a:cubicBezTo>
                    <a:pt x="3141" y="2939"/>
                    <a:pt x="3102" y="3013"/>
                    <a:pt x="3083" y="3097"/>
                  </a:cubicBezTo>
                  <a:cubicBezTo>
                    <a:pt x="3063" y="3184"/>
                    <a:pt x="3068" y="3268"/>
                    <a:pt x="3096" y="3351"/>
                  </a:cubicBezTo>
                  <a:cubicBezTo>
                    <a:pt x="3134" y="3463"/>
                    <a:pt x="3205" y="3549"/>
                    <a:pt x="3307" y="3609"/>
                  </a:cubicBezTo>
                  <a:cubicBezTo>
                    <a:pt x="3382" y="3654"/>
                    <a:pt x="3465" y="3673"/>
                    <a:pt x="3553" y="3672"/>
                  </a:cubicBezTo>
                  <a:cubicBezTo>
                    <a:pt x="3632" y="3670"/>
                    <a:pt x="3706" y="3652"/>
                    <a:pt x="3774" y="3612"/>
                  </a:cubicBezTo>
                  <a:cubicBezTo>
                    <a:pt x="3810" y="3590"/>
                    <a:pt x="3843" y="3561"/>
                    <a:pt x="3876" y="3534"/>
                  </a:cubicBezTo>
                  <a:cubicBezTo>
                    <a:pt x="3899" y="3517"/>
                    <a:pt x="3922" y="3504"/>
                    <a:pt x="3951" y="3512"/>
                  </a:cubicBezTo>
                  <a:cubicBezTo>
                    <a:pt x="3984" y="3521"/>
                    <a:pt x="4007" y="3540"/>
                    <a:pt x="4014" y="3576"/>
                  </a:cubicBezTo>
                  <a:cubicBezTo>
                    <a:pt x="4016" y="3586"/>
                    <a:pt x="4016" y="3597"/>
                    <a:pt x="4016" y="3608"/>
                  </a:cubicBezTo>
                  <a:cubicBezTo>
                    <a:pt x="4016" y="3905"/>
                    <a:pt x="4016" y="5122"/>
                    <a:pt x="4016" y="5420"/>
                  </a:cubicBezTo>
                  <a:cubicBezTo>
                    <a:pt x="4016" y="5449"/>
                    <a:pt x="4016" y="5449"/>
                    <a:pt x="3986" y="5449"/>
                  </a:cubicBezTo>
                  <a:cubicBezTo>
                    <a:pt x="3694" y="5449"/>
                    <a:pt x="2721" y="5448"/>
                    <a:pt x="2428" y="5448"/>
                  </a:cubicBezTo>
                  <a:cubicBezTo>
                    <a:pt x="2394" y="5448"/>
                    <a:pt x="2357" y="5449"/>
                    <a:pt x="2326" y="5462"/>
                  </a:cubicBezTo>
                  <a:cubicBezTo>
                    <a:pt x="2261" y="5489"/>
                    <a:pt x="2220" y="5541"/>
                    <a:pt x="2208" y="5614"/>
                  </a:cubicBezTo>
                  <a:cubicBezTo>
                    <a:pt x="2200" y="5666"/>
                    <a:pt x="2213" y="5715"/>
                    <a:pt x="2241" y="5758"/>
                  </a:cubicBezTo>
                  <a:cubicBezTo>
                    <a:pt x="2253" y="5777"/>
                    <a:pt x="2273" y="5791"/>
                    <a:pt x="2287" y="5809"/>
                  </a:cubicBezTo>
                  <a:cubicBezTo>
                    <a:pt x="2359" y="5902"/>
                    <a:pt x="2385" y="6005"/>
                    <a:pt x="2357" y="6121"/>
                  </a:cubicBezTo>
                  <a:cubicBezTo>
                    <a:pt x="2338" y="6197"/>
                    <a:pt x="2299" y="6260"/>
                    <a:pt x="2240" y="6310"/>
                  </a:cubicBezTo>
                  <a:cubicBezTo>
                    <a:pt x="2164" y="6374"/>
                    <a:pt x="2075" y="6400"/>
                    <a:pt x="1976" y="6392"/>
                  </a:cubicBezTo>
                  <a:cubicBezTo>
                    <a:pt x="1875" y="6383"/>
                    <a:pt x="1794" y="6337"/>
                    <a:pt x="1728" y="6261"/>
                  </a:cubicBezTo>
                  <a:cubicBezTo>
                    <a:pt x="1646" y="6165"/>
                    <a:pt x="1630" y="6056"/>
                    <a:pt x="1663" y="5937"/>
                  </a:cubicBezTo>
                  <a:cubicBezTo>
                    <a:pt x="1680" y="5876"/>
                    <a:pt x="1712" y="5825"/>
                    <a:pt x="1755" y="5779"/>
                  </a:cubicBezTo>
                  <a:cubicBezTo>
                    <a:pt x="1824" y="5707"/>
                    <a:pt x="1833" y="5610"/>
                    <a:pt x="1775" y="5529"/>
                  </a:cubicBezTo>
                  <a:cubicBezTo>
                    <a:pt x="1741" y="5483"/>
                    <a:pt x="1695" y="5452"/>
                    <a:pt x="1635" y="5451"/>
                  </a:cubicBezTo>
                  <a:cubicBezTo>
                    <a:pt x="1487" y="5450"/>
                    <a:pt x="658" y="5450"/>
                    <a:pt x="509" y="5450"/>
                  </a:cubicBezTo>
                  <a:cubicBezTo>
                    <a:pt x="504" y="5450"/>
                    <a:pt x="499" y="5450"/>
                    <a:pt x="493" y="5450"/>
                  </a:cubicBezTo>
                  <a:cubicBezTo>
                    <a:pt x="493" y="5450"/>
                    <a:pt x="493" y="5450"/>
                    <a:pt x="493" y="5450"/>
                  </a:cubicBez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1350">
                <a:solidFill>
                  <a:srgbClr val="282F39"/>
                </a:solidFill>
                <a:latin typeface="Calibri" panose="020F0502020204030204"/>
              </a:endParaRPr>
            </a:p>
          </p:txBody>
        </p:sp>
      </p:grpSp>
      <p:sp>
        <p:nvSpPr>
          <p:cNvPr id="25" name="Rectangle 24">
            <a:extLst>
              <a:ext uri="{FF2B5EF4-FFF2-40B4-BE49-F238E27FC236}">
                <a16:creationId xmlns="" xmlns:a16="http://schemas.microsoft.com/office/drawing/2014/main" xmlns:lc="http://schemas.openxmlformats.org/drawingml/2006/lockedCanvas" id="{D3F65101-1724-4AFA-829D-F1ACE0C4B902}"/>
              </a:ext>
            </a:extLst>
          </p:cNvPr>
          <p:cNvSpPr/>
          <p:nvPr/>
        </p:nvSpPr>
        <p:spPr>
          <a:xfrm>
            <a:off x="374073" y="4999782"/>
            <a:ext cx="9628951" cy="717786"/>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r" rtl="1"/>
            <a:r>
              <a:rPr lang="ar-SA" b="1">
                <a:solidFill>
                  <a:schemeClr val="tx1"/>
                </a:solidFill>
                <a:latin typeface="Calibri" panose="020F0502020204030204" pitchFamily="34" charset="0"/>
                <a:ea typeface="Calibri" panose="020F0502020204030204" pitchFamily="34" charset="0"/>
                <a:cs typeface="Arial" panose="020B0604020202020204" pitchFamily="34" charset="0"/>
              </a:rPr>
              <a:t>تثقيف العاملين بالمجموعة من خلال الدورات التدريبية حتى يكونوا مؤهلين </a:t>
            </a:r>
            <a:r>
              <a:rPr lang="ar-SA" b="1">
                <a:solidFill>
                  <a:schemeClr val="tx1"/>
                </a:solidFill>
                <a:latin typeface="Calibri" panose="020F0502020204030204" pitchFamily="34" charset="0"/>
                <a:ea typeface="Calibri" panose="020F0502020204030204" pitchFamily="34" charset="0"/>
                <a:cs typeface="Arial" panose="020B0604020202020204" pitchFamily="34" charset="0"/>
              </a:rPr>
              <a:t>شرعيا </a:t>
            </a:r>
            <a:r>
              <a:rPr lang="ar-SA" b="1" smtClean="0">
                <a:solidFill>
                  <a:schemeClr val="tx1"/>
                </a:solidFill>
                <a:latin typeface="Calibri" panose="020F0502020204030204" pitchFamily="34" charset="0"/>
                <a:ea typeface="Calibri" panose="020F0502020204030204" pitchFamily="34" charset="0"/>
                <a:cs typeface="Arial" panose="020B0604020202020204" pitchFamily="34" charset="0"/>
              </a:rPr>
              <a:t>لإنجاز</a:t>
            </a:r>
            <a:r>
              <a:rPr lang="ar-DZ" b="1">
                <a:solidFill>
                  <a:schemeClr val="tx1"/>
                </a:solidFill>
                <a:latin typeface="Calibri" panose="020F0502020204030204" pitchFamily="34" charset="0"/>
                <a:ea typeface="Calibri" panose="020F0502020204030204" pitchFamily="34" charset="0"/>
                <a:cs typeface="Arial" panose="020B0604020202020204" pitchFamily="34" charset="0"/>
              </a:rPr>
              <a:t> </a:t>
            </a:r>
            <a:r>
              <a:rPr lang="ar-DZ" b="1" smtClean="0">
                <a:solidFill>
                  <a:schemeClr val="tx1"/>
                </a:solidFill>
                <a:latin typeface="Calibri" panose="020F0502020204030204" pitchFamily="34" charset="0"/>
                <a:ea typeface="Calibri" panose="020F0502020204030204" pitchFamily="34" charset="0"/>
                <a:cs typeface="Arial" panose="020B0604020202020204" pitchFamily="34" charset="0"/>
              </a:rPr>
              <a:t>ال</a:t>
            </a:r>
            <a:r>
              <a:rPr lang="ar-SA" b="1" smtClean="0">
                <a:solidFill>
                  <a:schemeClr val="tx1"/>
                </a:solidFill>
                <a:latin typeface="Calibri" panose="020F0502020204030204" pitchFamily="34" charset="0"/>
                <a:ea typeface="Calibri" panose="020F0502020204030204" pitchFamily="34" charset="0"/>
                <a:cs typeface="Arial" panose="020B0604020202020204" pitchFamily="34" charset="0"/>
              </a:rPr>
              <a:t>اعمال </a:t>
            </a:r>
            <a:r>
              <a:rPr lang="ar-SA" b="1">
                <a:solidFill>
                  <a:schemeClr val="tx1"/>
                </a:solidFill>
                <a:latin typeface="Calibri" panose="020F0502020204030204" pitchFamily="34" charset="0"/>
                <a:ea typeface="Calibri" panose="020F0502020204030204" pitchFamily="34" charset="0"/>
                <a:cs typeface="Arial" panose="020B0604020202020204" pitchFamily="34" charset="0"/>
              </a:rPr>
              <a:t>المسندة إليهم</a:t>
            </a:r>
            <a:endParaRPr lang="fr-FR" b="1">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sp>
        <p:nvSpPr>
          <p:cNvPr id="26" name="Rectangle 25">
            <a:extLst>
              <a:ext uri="{FF2B5EF4-FFF2-40B4-BE49-F238E27FC236}">
                <a16:creationId xmlns="" xmlns:a16="http://schemas.microsoft.com/office/drawing/2014/main" xmlns:lc="http://schemas.openxmlformats.org/drawingml/2006/lockedCanvas" id="{1A804991-D272-4508-964B-4B9849046CB0}"/>
              </a:ext>
            </a:extLst>
          </p:cNvPr>
          <p:cNvSpPr/>
          <p:nvPr/>
        </p:nvSpPr>
        <p:spPr>
          <a:xfrm>
            <a:off x="368822" y="4224644"/>
            <a:ext cx="9616500" cy="681993"/>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lang="ar-SA" b="1">
                <a:solidFill>
                  <a:schemeClr val="tx1"/>
                </a:solidFill>
                <a:latin typeface="Calibri" panose="020F0502020204030204" pitchFamily="34" charset="0"/>
                <a:ea typeface="Calibri" panose="020F0502020204030204" pitchFamily="34" charset="0"/>
                <a:cs typeface="Arial" panose="020B0604020202020204" pitchFamily="34" charset="0"/>
              </a:rPr>
              <a:t>الفتوى من خلال الرد على الاسئلة والاستفسارات المقدمة لها، سواء أ كانت تلك الاستفسارات من العاملين بالمجموعة أو من المتعاملين معها أو من المساهمين</a:t>
            </a:r>
            <a:endParaRPr lang="fr-FR" b="1">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sp>
        <p:nvSpPr>
          <p:cNvPr id="27" name="Rectangle 26">
            <a:extLst>
              <a:ext uri="{FF2B5EF4-FFF2-40B4-BE49-F238E27FC236}">
                <a16:creationId xmlns="" xmlns:a16="http://schemas.microsoft.com/office/drawing/2014/main" xmlns:lc="http://schemas.openxmlformats.org/drawingml/2006/lockedCanvas" id="{B1307294-2942-4DB1-8A20-E1FD5F487D79}"/>
              </a:ext>
            </a:extLst>
          </p:cNvPr>
          <p:cNvSpPr/>
          <p:nvPr/>
        </p:nvSpPr>
        <p:spPr>
          <a:xfrm>
            <a:off x="368823" y="3417160"/>
            <a:ext cx="9622176" cy="711649"/>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r" rtl="1"/>
            <a:r>
              <a:rPr lang="ar-SA" b="1">
                <a:solidFill>
                  <a:schemeClr val="tx1"/>
                </a:solidFill>
                <a:latin typeface="Calibri" panose="020F0502020204030204" pitchFamily="34" charset="0"/>
                <a:ea typeface="Calibri" panose="020F0502020204030204" pitchFamily="34" charset="0"/>
                <a:cs typeface="Arial" panose="020B0604020202020204" pitchFamily="34" charset="0"/>
              </a:rPr>
              <a:t>الرقابة على أعمال المجموعة للتأكد من مطابقة أعمالها لاحكام الشريعة الاسلامية</a:t>
            </a:r>
            <a:endParaRPr lang="fr-FR" b="1">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sp>
        <p:nvSpPr>
          <p:cNvPr id="28" name="Rectangle 27">
            <a:extLst>
              <a:ext uri="{FF2B5EF4-FFF2-40B4-BE49-F238E27FC236}">
                <a16:creationId xmlns="" xmlns:a16="http://schemas.microsoft.com/office/drawing/2014/main" xmlns:lc="http://schemas.openxmlformats.org/drawingml/2006/lockedCanvas" id="{772AF99F-8F72-4705-A128-E039B7F3FECE}"/>
              </a:ext>
            </a:extLst>
          </p:cNvPr>
          <p:cNvSpPr/>
          <p:nvPr/>
        </p:nvSpPr>
        <p:spPr>
          <a:xfrm>
            <a:off x="368822" y="2705266"/>
            <a:ext cx="9564129" cy="628519"/>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r" rtl="1">
              <a:lnSpc>
                <a:spcPct val="107000"/>
              </a:lnSpc>
              <a:spcAft>
                <a:spcPts val="800"/>
              </a:spcAft>
            </a:pPr>
            <a:r>
              <a:rPr lang="ar-SA" b="1">
                <a:solidFill>
                  <a:schemeClr val="tx1"/>
                </a:solidFill>
                <a:latin typeface="Calibri" panose="020F0502020204030204" pitchFamily="34" charset="0"/>
                <a:ea typeface="Calibri" panose="020F0502020204030204" pitchFamily="34" charset="0"/>
                <a:cs typeface="Arial" panose="020B0604020202020204" pitchFamily="34" charset="0"/>
              </a:rPr>
              <a:t>المشاركة في وضع التعليمات واللوائح، ونماذج العقود الشرعية للمعاملات، ومراجعتها وتصحيحها وإقرارها وتطويرها</a:t>
            </a:r>
            <a:endParaRPr lang="fr-FR" sz="14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9" name="Rectangle 28">
            <a:extLst>
              <a:ext uri="{FF2B5EF4-FFF2-40B4-BE49-F238E27FC236}">
                <a16:creationId xmlns="" xmlns:a16="http://schemas.microsoft.com/office/drawing/2014/main" xmlns:lc="http://schemas.openxmlformats.org/drawingml/2006/lockedCanvas" id="{4EBD148D-6039-4AD7-AB08-1985F46D5138}"/>
              </a:ext>
            </a:extLst>
          </p:cNvPr>
          <p:cNvSpPr/>
          <p:nvPr/>
        </p:nvSpPr>
        <p:spPr>
          <a:xfrm flipV="1">
            <a:off x="611787" y="6455798"/>
            <a:ext cx="940725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350">
              <a:solidFill>
                <a:srgbClr val="FFFFFF"/>
              </a:solidFill>
              <a:latin typeface="Calibri" panose="020F0502020204030204"/>
            </a:endParaRPr>
          </a:p>
        </p:txBody>
      </p:sp>
      <p:sp>
        <p:nvSpPr>
          <p:cNvPr id="30" name="Rectangle 29">
            <a:extLst>
              <a:ext uri="{FF2B5EF4-FFF2-40B4-BE49-F238E27FC236}">
                <a16:creationId xmlns="" xmlns:a16="http://schemas.microsoft.com/office/drawing/2014/main" xmlns:lc="http://schemas.openxmlformats.org/drawingml/2006/lockedCanvas" id="{A6FE1BE9-AE26-4F1D-BC0E-746421D9938F}"/>
              </a:ext>
            </a:extLst>
          </p:cNvPr>
          <p:cNvSpPr/>
          <p:nvPr/>
        </p:nvSpPr>
        <p:spPr>
          <a:xfrm>
            <a:off x="627803" y="5742341"/>
            <a:ext cx="937522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350">
              <a:solidFill>
                <a:srgbClr val="FFFFFF"/>
              </a:solidFill>
              <a:latin typeface="Calibri" panose="020F0502020204030204"/>
            </a:endParaRPr>
          </a:p>
        </p:txBody>
      </p:sp>
      <p:sp>
        <p:nvSpPr>
          <p:cNvPr id="31" name="Rectangle 30">
            <a:extLst>
              <a:ext uri="{FF2B5EF4-FFF2-40B4-BE49-F238E27FC236}">
                <a16:creationId xmlns="" xmlns:a16="http://schemas.microsoft.com/office/drawing/2014/main" xmlns:lc="http://schemas.openxmlformats.org/drawingml/2006/lockedCanvas" id="{116F66BA-C79C-4367-B892-6EA9C0B14276}"/>
              </a:ext>
            </a:extLst>
          </p:cNvPr>
          <p:cNvSpPr/>
          <p:nvPr/>
        </p:nvSpPr>
        <p:spPr>
          <a:xfrm flipH="1" flipV="1">
            <a:off x="627802" y="4892260"/>
            <a:ext cx="9389131"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350">
              <a:solidFill>
                <a:srgbClr val="FFFFFF"/>
              </a:solidFill>
              <a:latin typeface="Calibri" panose="020F0502020204030204"/>
            </a:endParaRPr>
          </a:p>
        </p:txBody>
      </p:sp>
      <p:sp>
        <p:nvSpPr>
          <p:cNvPr id="32" name="Rectangle 31">
            <a:extLst>
              <a:ext uri="{FF2B5EF4-FFF2-40B4-BE49-F238E27FC236}">
                <a16:creationId xmlns="" xmlns:a16="http://schemas.microsoft.com/office/drawing/2014/main" xmlns:lc="http://schemas.openxmlformats.org/drawingml/2006/lockedCanvas" id="{6B7BF0CD-150F-4066-9C39-700D47CB9424}"/>
              </a:ext>
            </a:extLst>
          </p:cNvPr>
          <p:cNvSpPr/>
          <p:nvPr/>
        </p:nvSpPr>
        <p:spPr>
          <a:xfrm flipH="1" flipV="1">
            <a:off x="627802" y="4153581"/>
            <a:ext cx="934152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350">
              <a:solidFill>
                <a:srgbClr val="FFFFFF"/>
              </a:solidFill>
              <a:latin typeface="Calibri" panose="020F0502020204030204"/>
            </a:endParaRPr>
          </a:p>
        </p:txBody>
      </p:sp>
      <p:sp>
        <p:nvSpPr>
          <p:cNvPr id="33" name="Rectangle 32">
            <a:extLst>
              <a:ext uri="{FF2B5EF4-FFF2-40B4-BE49-F238E27FC236}">
                <a16:creationId xmlns="" xmlns:a16="http://schemas.microsoft.com/office/drawing/2014/main" xmlns:lc="http://schemas.openxmlformats.org/drawingml/2006/lockedCanvas" id="{AB1C48F6-F431-41F7-96CA-9D0703600E90}"/>
              </a:ext>
            </a:extLst>
          </p:cNvPr>
          <p:cNvSpPr/>
          <p:nvPr/>
        </p:nvSpPr>
        <p:spPr>
          <a:xfrm flipH="1" flipV="1">
            <a:off x="627798" y="3316014"/>
            <a:ext cx="9341521"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350">
              <a:solidFill>
                <a:srgbClr val="FFFFFF"/>
              </a:solidFill>
              <a:latin typeface="Calibri" panose="020F0502020204030204"/>
            </a:endParaRPr>
          </a:p>
        </p:txBody>
      </p:sp>
      <p:sp>
        <p:nvSpPr>
          <p:cNvPr id="35" name="Rectangle 34">
            <a:extLst>
              <a:ext uri="{FF2B5EF4-FFF2-40B4-BE49-F238E27FC236}">
                <a16:creationId xmlns:a16="http://schemas.microsoft.com/office/drawing/2014/main" xmlns="" id="{1EF39042-2F1A-42A0-804F-3199B0B9146F}"/>
              </a:ext>
            </a:extLst>
          </p:cNvPr>
          <p:cNvSpPr/>
          <p:nvPr/>
        </p:nvSpPr>
        <p:spPr>
          <a:xfrm>
            <a:off x="374073" y="5834526"/>
            <a:ext cx="9660983" cy="685644"/>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defTabSz="914400" rtl="1"/>
            <a:r>
              <a:rPr lang="ar-SA" b="1">
                <a:solidFill>
                  <a:schemeClr val="tx1"/>
                </a:solidFill>
                <a:latin typeface="Calibri" panose="020F0502020204030204" pitchFamily="34" charset="0"/>
                <a:ea typeface="Calibri" panose="020F0502020204030204" pitchFamily="34" charset="0"/>
                <a:cs typeface="Arial" panose="020B0604020202020204" pitchFamily="34" charset="0"/>
              </a:rPr>
              <a:t>الشهادة أمام الجمعية العامة من خلال تقديم تقرير سنوي لها يعكس مدى </a:t>
            </a:r>
            <a:r>
              <a:rPr lang="ar-SA" b="1">
                <a:solidFill>
                  <a:schemeClr val="tx1"/>
                </a:solidFill>
                <a:latin typeface="Calibri" panose="020F0502020204030204" pitchFamily="34" charset="0"/>
                <a:ea typeface="Calibri" panose="020F0502020204030204" pitchFamily="34" charset="0"/>
                <a:cs typeface="Arial" panose="020B0604020202020204" pitchFamily="34" charset="0"/>
              </a:rPr>
              <a:t>مشروعية </a:t>
            </a:r>
            <a:r>
              <a:rPr lang="ar-SA" b="1" smtClean="0">
                <a:solidFill>
                  <a:schemeClr val="tx1"/>
                </a:solidFill>
                <a:latin typeface="Calibri" panose="020F0502020204030204" pitchFamily="34" charset="0"/>
                <a:ea typeface="Calibri" panose="020F0502020204030204" pitchFamily="34" charset="0"/>
                <a:cs typeface="Arial" panose="020B0604020202020204" pitchFamily="34" charset="0"/>
              </a:rPr>
              <a:t>أعمال</a:t>
            </a:r>
            <a:r>
              <a:rPr lang="ar-DZ" b="1">
                <a:solidFill>
                  <a:schemeClr val="tx1"/>
                </a:solidFill>
                <a:latin typeface="Calibri" panose="020F0502020204030204" pitchFamily="34" charset="0"/>
                <a:ea typeface="Calibri" panose="020F0502020204030204" pitchFamily="34" charset="0"/>
                <a:cs typeface="Arial" panose="020B0604020202020204" pitchFamily="34" charset="0"/>
              </a:rPr>
              <a:t> </a:t>
            </a:r>
            <a:r>
              <a:rPr lang="ar-SA" b="1" smtClean="0">
                <a:solidFill>
                  <a:schemeClr val="tx1"/>
                </a:solidFill>
                <a:latin typeface="Calibri" panose="020F0502020204030204" pitchFamily="34" charset="0"/>
                <a:ea typeface="Calibri" panose="020F0502020204030204" pitchFamily="34" charset="0"/>
                <a:cs typeface="Arial" panose="020B0604020202020204" pitchFamily="34" charset="0"/>
              </a:rPr>
              <a:t>المجموعة</a:t>
            </a:r>
            <a:r>
              <a:rPr lang="ar-SA" b="1">
                <a:solidFill>
                  <a:schemeClr val="tx1"/>
                </a:solidFill>
                <a:latin typeface="Calibri" panose="020F0502020204030204" pitchFamily="34" charset="0"/>
                <a:ea typeface="Calibri" panose="020F0502020204030204" pitchFamily="34" charset="0"/>
                <a:cs typeface="Arial" panose="020B0604020202020204" pitchFamily="34" charset="0"/>
              </a:rPr>
              <a:t>، وما قامت به هيئة الرقابة الشرعية وأساليب متابعتها ورقابتها </a:t>
            </a:r>
            <a:r>
              <a:rPr lang="ar-SA" b="1">
                <a:solidFill>
                  <a:schemeClr val="tx1"/>
                </a:solidFill>
                <a:latin typeface="Calibri" panose="020F0502020204030204" pitchFamily="34" charset="0"/>
                <a:ea typeface="Calibri" panose="020F0502020204030204" pitchFamily="34" charset="0"/>
                <a:cs typeface="Arial" panose="020B0604020202020204" pitchFamily="34" charset="0"/>
              </a:rPr>
              <a:t>للنواحي </a:t>
            </a:r>
            <a:r>
              <a:rPr lang="ar-SA" b="1" smtClean="0">
                <a:solidFill>
                  <a:schemeClr val="tx1"/>
                </a:solidFill>
                <a:latin typeface="Calibri" panose="020F0502020204030204" pitchFamily="34" charset="0"/>
                <a:ea typeface="Calibri" panose="020F0502020204030204" pitchFamily="34" charset="0"/>
                <a:cs typeface="Arial" panose="020B0604020202020204" pitchFamily="34" charset="0"/>
              </a:rPr>
              <a:t>الشرعية،</a:t>
            </a:r>
            <a:r>
              <a:rPr lang="ar-DZ" b="1">
                <a:solidFill>
                  <a:schemeClr val="tx1"/>
                </a:solidFill>
                <a:latin typeface="Calibri" panose="020F0502020204030204" pitchFamily="34" charset="0"/>
                <a:ea typeface="Calibri" panose="020F0502020204030204" pitchFamily="34" charset="0"/>
                <a:cs typeface="Arial" panose="020B0604020202020204" pitchFamily="34" charset="0"/>
              </a:rPr>
              <a:t> </a:t>
            </a:r>
            <a:r>
              <a:rPr lang="ar-SA" b="1" smtClean="0">
                <a:solidFill>
                  <a:schemeClr val="tx1"/>
                </a:solidFill>
                <a:latin typeface="Calibri" panose="020F0502020204030204" pitchFamily="34" charset="0"/>
                <a:ea typeface="Calibri" panose="020F0502020204030204" pitchFamily="34" charset="0"/>
                <a:cs typeface="Arial" panose="020B0604020202020204" pitchFamily="34" charset="0"/>
              </a:rPr>
              <a:t>وأهم </a:t>
            </a:r>
            <a:r>
              <a:rPr lang="ar-SA" b="1">
                <a:solidFill>
                  <a:schemeClr val="tx1"/>
                </a:solidFill>
                <a:latin typeface="Calibri" panose="020F0502020204030204" pitchFamily="34" charset="0"/>
                <a:ea typeface="Calibri" panose="020F0502020204030204" pitchFamily="34" charset="0"/>
                <a:cs typeface="Arial" panose="020B0604020202020204" pitchFamily="34" charset="0"/>
              </a:rPr>
              <a:t>ملاحظاتها، ومدى تجاوب الادارة والعاملين مع توجيهاتها وقراراتها</a:t>
            </a:r>
            <a:endParaRPr lang="en-US" b="1">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sp>
        <p:nvSpPr>
          <p:cNvPr id="36" name="TextBox 16">
            <a:extLst>
              <a:ext uri="{FF2B5EF4-FFF2-40B4-BE49-F238E27FC236}">
                <a16:creationId xmlns:a16="http://schemas.microsoft.com/office/drawing/2014/main" xmlns="" id="{FA545015-114C-4C26-A13A-0A75675A36AD}"/>
              </a:ext>
            </a:extLst>
          </p:cNvPr>
          <p:cNvSpPr txBox="1"/>
          <p:nvPr/>
        </p:nvSpPr>
        <p:spPr>
          <a:xfrm>
            <a:off x="10552236" y="2692320"/>
            <a:ext cx="824203" cy="669414"/>
          </a:xfrm>
          <a:prstGeom prst="rect">
            <a:avLst/>
          </a:prstGeom>
          <a:noFill/>
        </p:spPr>
        <p:txBody>
          <a:bodyPr wrap="square" rtlCol="0">
            <a:spAutoFit/>
          </a:bodyPr>
          <a:lstStyle/>
          <a:p>
            <a:pPr algn="ctr" defTabSz="685800">
              <a:defRPr/>
            </a:pPr>
            <a:r>
              <a:rPr lang="ru-RU" sz="3750" b="1" dirty="0">
                <a:solidFill>
                  <a:srgbClr val="FFFFFF"/>
                </a:solidFill>
                <a:latin typeface="Open Sans" panose="020B0606030504020204" pitchFamily="34" charset="0"/>
              </a:rPr>
              <a:t>01</a:t>
            </a:r>
            <a:endParaRPr lang="en-GB" sz="3750" b="1" dirty="0">
              <a:solidFill>
                <a:srgbClr val="FFFFFF"/>
              </a:solidFill>
              <a:latin typeface="Open Sans" panose="020B0606030504020204" pitchFamily="34" charset="0"/>
            </a:endParaRPr>
          </a:p>
        </p:txBody>
      </p:sp>
      <p:sp>
        <p:nvSpPr>
          <p:cNvPr id="37" name="TextBox 16">
            <a:extLst>
              <a:ext uri="{FF2B5EF4-FFF2-40B4-BE49-F238E27FC236}">
                <a16:creationId xmlns:a16="http://schemas.microsoft.com/office/drawing/2014/main" xmlns="" id="{FA545015-114C-4C26-A13A-0A75675A36AD}"/>
              </a:ext>
            </a:extLst>
          </p:cNvPr>
          <p:cNvSpPr txBox="1"/>
          <p:nvPr/>
        </p:nvSpPr>
        <p:spPr>
          <a:xfrm>
            <a:off x="10654850" y="5048703"/>
            <a:ext cx="824203" cy="669414"/>
          </a:xfrm>
          <a:prstGeom prst="rect">
            <a:avLst/>
          </a:prstGeom>
          <a:noFill/>
        </p:spPr>
        <p:txBody>
          <a:bodyPr wrap="square" rtlCol="0">
            <a:spAutoFit/>
          </a:bodyPr>
          <a:lstStyle/>
          <a:p>
            <a:pPr algn="ctr" defTabSz="685800">
              <a:defRPr/>
            </a:pPr>
            <a:r>
              <a:rPr lang="ar-DZ" sz="3750" b="1" smtClean="0">
                <a:solidFill>
                  <a:srgbClr val="FFFFFF"/>
                </a:solidFill>
                <a:latin typeface="Open Sans" panose="020B0606030504020204" pitchFamily="34" charset="0"/>
              </a:rPr>
              <a:t>04</a:t>
            </a:r>
            <a:endParaRPr lang="en-GB" sz="375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38" name="TextBox 16">
            <a:extLst>
              <a:ext uri="{FF2B5EF4-FFF2-40B4-BE49-F238E27FC236}">
                <a16:creationId xmlns:a16="http://schemas.microsoft.com/office/drawing/2014/main" xmlns="" id="{FA545015-114C-4C26-A13A-0A75675A36AD}"/>
              </a:ext>
            </a:extLst>
          </p:cNvPr>
          <p:cNvSpPr txBox="1"/>
          <p:nvPr/>
        </p:nvSpPr>
        <p:spPr>
          <a:xfrm>
            <a:off x="10656317" y="4237223"/>
            <a:ext cx="824203" cy="669414"/>
          </a:xfrm>
          <a:prstGeom prst="rect">
            <a:avLst/>
          </a:prstGeom>
          <a:noFill/>
        </p:spPr>
        <p:txBody>
          <a:bodyPr wrap="square" rtlCol="0">
            <a:spAutoFit/>
          </a:bodyPr>
          <a:lstStyle/>
          <a:p>
            <a:pPr algn="ctr" defTabSz="685800">
              <a:defRPr/>
            </a:pPr>
            <a:r>
              <a:rPr lang="ar-DZ" sz="3750" b="1" smtClean="0">
                <a:solidFill>
                  <a:srgbClr val="FFFFFF"/>
                </a:solidFill>
                <a:latin typeface="Open Sans" panose="020B0606030504020204" pitchFamily="34" charset="0"/>
              </a:rPr>
              <a:t>03</a:t>
            </a:r>
            <a:endParaRPr lang="en-GB" sz="375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39" name="TextBox 16">
            <a:extLst>
              <a:ext uri="{FF2B5EF4-FFF2-40B4-BE49-F238E27FC236}">
                <a16:creationId xmlns:a16="http://schemas.microsoft.com/office/drawing/2014/main" xmlns="" id="{FA545015-114C-4C26-A13A-0A75675A36AD}"/>
              </a:ext>
            </a:extLst>
          </p:cNvPr>
          <p:cNvSpPr txBox="1"/>
          <p:nvPr/>
        </p:nvSpPr>
        <p:spPr>
          <a:xfrm>
            <a:off x="10604579" y="3459395"/>
            <a:ext cx="824203" cy="669414"/>
          </a:xfrm>
          <a:prstGeom prst="rect">
            <a:avLst/>
          </a:prstGeom>
          <a:noFill/>
        </p:spPr>
        <p:txBody>
          <a:bodyPr wrap="square" rtlCol="0">
            <a:spAutoFit/>
          </a:bodyPr>
          <a:lstStyle/>
          <a:p>
            <a:pPr algn="ctr" defTabSz="685800">
              <a:defRPr/>
            </a:pPr>
            <a:r>
              <a:rPr lang="ar-DZ" sz="3750" b="1" smtClean="0">
                <a:solidFill>
                  <a:srgbClr val="FFFFFF"/>
                </a:solidFill>
                <a:latin typeface="Open Sans" panose="020B0606030504020204" pitchFamily="34" charset="0"/>
              </a:rPr>
              <a:t>02</a:t>
            </a:r>
            <a:endParaRPr lang="en-GB" sz="375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40" name="TextBox 16">
            <a:extLst>
              <a:ext uri="{FF2B5EF4-FFF2-40B4-BE49-F238E27FC236}">
                <a16:creationId xmlns:a16="http://schemas.microsoft.com/office/drawing/2014/main" xmlns="" id="{FA545015-114C-4C26-A13A-0A75675A36AD}"/>
              </a:ext>
            </a:extLst>
          </p:cNvPr>
          <p:cNvSpPr txBox="1"/>
          <p:nvPr/>
        </p:nvSpPr>
        <p:spPr>
          <a:xfrm>
            <a:off x="10631760" y="5809515"/>
            <a:ext cx="824203" cy="669414"/>
          </a:xfrm>
          <a:prstGeom prst="rect">
            <a:avLst/>
          </a:prstGeom>
          <a:noFill/>
        </p:spPr>
        <p:txBody>
          <a:bodyPr wrap="square" rtlCol="0">
            <a:spAutoFit/>
          </a:bodyPr>
          <a:lstStyle/>
          <a:p>
            <a:pPr algn="ctr" defTabSz="685800">
              <a:defRPr/>
            </a:pPr>
            <a:r>
              <a:rPr lang="ar-DZ" sz="3750" b="1" smtClean="0">
                <a:solidFill>
                  <a:srgbClr val="FFFFFF"/>
                </a:solidFill>
                <a:latin typeface="Open Sans" panose="020B0606030504020204" pitchFamily="34" charset="0"/>
              </a:rPr>
              <a:t>05</a:t>
            </a:r>
            <a:endParaRPr lang="en-GB" sz="3750" b="1" dirty="0">
              <a:solidFill>
                <a:srgbClr val="FFFFFF"/>
              </a:solidFill>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3424042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6503349" y="0"/>
            <a:ext cx="5719648" cy="6858000"/>
            <a:chOff x="6472352" y="0"/>
            <a:chExt cx="5719648" cy="6858000"/>
          </a:xfrm>
        </p:grpSpPr>
        <p:sp>
          <p:nvSpPr>
            <p:cNvPr id="5" name="Rectangle 4"/>
            <p:cNvSpPr/>
            <p:nvPr/>
          </p:nvSpPr>
          <p:spPr>
            <a:xfrm>
              <a:off x="12006020" y="0"/>
              <a:ext cx="185980" cy="6858000"/>
            </a:xfrm>
            <a:prstGeom prst="rect">
              <a:avLst/>
            </a:prstGeom>
            <a:solidFill>
              <a:schemeClr val="tx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Pentagone 5"/>
            <p:cNvSpPr/>
            <p:nvPr/>
          </p:nvSpPr>
          <p:spPr>
            <a:xfrm rot="10800000">
              <a:off x="6472352" y="353962"/>
              <a:ext cx="5719647" cy="560565"/>
            </a:xfrm>
            <a:prstGeom prst="homePlate">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7" name="Rectangle 6"/>
          <p:cNvSpPr/>
          <p:nvPr/>
        </p:nvSpPr>
        <p:spPr>
          <a:xfrm>
            <a:off x="346364" y="1005492"/>
            <a:ext cx="11591170" cy="5189113"/>
          </a:xfrm>
          <a:prstGeom prst="rect">
            <a:avLst/>
          </a:prstGeom>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rtl="1">
              <a:lnSpc>
                <a:spcPct val="115000"/>
              </a:lnSpc>
            </a:pPr>
            <a:r>
              <a:rPr lang="ar-DZ" sz="2400">
                <a:latin typeface="Traditional Arabic" panose="02020603050405020304" pitchFamily="18" charset="-78"/>
                <a:cs typeface="Traditional Arabic" panose="02020603050405020304" pitchFamily="18" charset="-78"/>
              </a:rPr>
              <a:t>	</a:t>
            </a:r>
            <a:r>
              <a:rPr lang="ar-DZ" sz="2400">
                <a:latin typeface="Traditional Arabic" panose="02020603050405020304" pitchFamily="18" charset="-78"/>
                <a:cs typeface="Traditional Arabic" panose="02020603050405020304" pitchFamily="18" charset="-78"/>
              </a:rPr>
              <a:t>قام مجلس الإدارة بتفويض فريق الإدارة التنفيذية للمجموعة بالمسؤولية الأساسية عن تنفيذ استراتيجية المجموعة وتحديد وتقييم المخاطر الرئيسة التي تتعرض لها أعمال المجموعة وتصميم ووضع الضوابط  الداخلية  </a:t>
            </a:r>
            <a:r>
              <a:rPr lang="ar-DZ" sz="2400">
                <a:latin typeface="Traditional Arabic" panose="02020603050405020304" pitchFamily="18" charset="-78"/>
                <a:cs typeface="Traditional Arabic" panose="02020603050405020304" pitchFamily="18" charset="-78"/>
              </a:rPr>
              <a:t>المناسبة</a:t>
            </a:r>
            <a:r>
              <a:rPr lang="ar-DZ" sz="2400" smtClean="0">
                <a:latin typeface="Traditional Arabic" panose="02020603050405020304" pitchFamily="18" charset="-78"/>
                <a:cs typeface="Traditional Arabic" panose="02020603050405020304" pitchFamily="18" charset="-78"/>
              </a:rPr>
              <a:t>.</a:t>
            </a:r>
          </a:p>
          <a:p>
            <a:pPr algn="just" rtl="1">
              <a:lnSpc>
                <a:spcPct val="115000"/>
              </a:lnSpc>
            </a:pPr>
            <a:endParaRPr lang="ar-DZ" sz="2400">
              <a:latin typeface="Traditional Arabic" panose="02020603050405020304" pitchFamily="18" charset="-78"/>
              <a:cs typeface="Traditional Arabic" panose="02020603050405020304" pitchFamily="18" charset="-78"/>
            </a:endParaRPr>
          </a:p>
          <a:p>
            <a:pPr algn="just" rtl="1">
              <a:lnSpc>
                <a:spcPct val="115000"/>
              </a:lnSpc>
            </a:pPr>
            <a:endParaRPr lang="ar-DZ" sz="2400" smtClean="0">
              <a:latin typeface="Traditional Arabic" panose="02020603050405020304" pitchFamily="18" charset="-78"/>
              <a:cs typeface="Traditional Arabic" panose="02020603050405020304" pitchFamily="18" charset="-78"/>
            </a:endParaRPr>
          </a:p>
          <a:p>
            <a:pPr algn="just" rtl="1">
              <a:lnSpc>
                <a:spcPct val="115000"/>
              </a:lnSpc>
            </a:pPr>
            <a:endParaRPr lang="ar-DZ" sz="2400" smtClean="0">
              <a:latin typeface="Traditional Arabic" panose="02020603050405020304" pitchFamily="18" charset="-78"/>
              <a:cs typeface="Traditional Arabic" panose="02020603050405020304" pitchFamily="18" charset="-78"/>
            </a:endParaRPr>
          </a:p>
          <a:p>
            <a:pPr algn="just" rtl="1">
              <a:lnSpc>
                <a:spcPct val="115000"/>
              </a:lnSpc>
            </a:pPr>
            <a:endParaRPr lang="ar-DZ" sz="2400">
              <a:latin typeface="Traditional Arabic" panose="02020603050405020304" pitchFamily="18" charset="-78"/>
              <a:cs typeface="Traditional Arabic" panose="02020603050405020304" pitchFamily="18" charset="-78"/>
            </a:endParaRPr>
          </a:p>
          <a:p>
            <a:pPr algn="just" rtl="1">
              <a:lnSpc>
                <a:spcPct val="115000"/>
              </a:lnSpc>
            </a:pPr>
            <a:r>
              <a:rPr lang="ar-DZ" sz="2400">
                <a:latin typeface="Traditional Arabic" panose="02020603050405020304" pitchFamily="18" charset="-78"/>
                <a:cs typeface="Traditional Arabic" panose="02020603050405020304" pitchFamily="18" charset="-78"/>
              </a:rPr>
              <a:t>  وتشمل  مسؤولياته  الأخرى:  </a:t>
            </a:r>
          </a:p>
          <a:p>
            <a:pPr marL="457200" indent="-457200" algn="just" rtl="1">
              <a:lnSpc>
                <a:spcPct val="115000"/>
              </a:lnSpc>
              <a:buFont typeface="+mj-lt"/>
              <a:buAutoNum type="arabicPeriod"/>
            </a:pPr>
            <a:r>
              <a:rPr lang="ar-DZ" sz="2400">
                <a:latin typeface="Traditional Arabic" panose="02020603050405020304" pitchFamily="18" charset="-78"/>
                <a:cs typeface="Traditional Arabic" panose="02020603050405020304" pitchFamily="18" charset="-78"/>
              </a:rPr>
              <a:t>	ضمان  تنفيذ قرارات مجلس الإدارة، وضمان عمل المجموعة في جميع الأوقات وفقا لأحكام ومبادئ الشريعة الإسلامية وتنفيذ قرارات وتوصيات هيئة الرقابة الشرعية الموحدة وتزويد مجلس الإدارة بالتحليلات والتقييمات والتوصيات المتعلقة بأنشطة المجموعة وتزويد مصرف البحرين المركزي بجميع المعلومات المطلوبة بموجب قانون مصرف البحرين المركزي واللوائح ذات الصلة. </a:t>
            </a:r>
          </a:p>
          <a:p>
            <a:pPr marL="457200" indent="-457200" algn="just" rtl="1">
              <a:lnSpc>
                <a:spcPct val="115000"/>
              </a:lnSpc>
              <a:buFont typeface="+mj-lt"/>
              <a:buAutoNum type="arabicPeriod"/>
            </a:pPr>
            <a:r>
              <a:rPr lang="ar-DZ" sz="2400">
                <a:latin typeface="Traditional Arabic" panose="02020603050405020304" pitchFamily="18" charset="-78"/>
                <a:cs typeface="Traditional Arabic" panose="02020603050405020304" pitchFamily="18" charset="-78"/>
              </a:rPr>
              <a:t>	تنشر الإدارة التنفيذية على وحدات المجموعة القرارات الاستراتيجية والمركزية الأخرى المتخذة على مستوى الشركة الأم وتضمن تنفيذ السياسات على مستوى المجموعة والعمليات والإجراءات التشغيلية المشتركة.</a:t>
            </a:r>
            <a:endParaRPr lang="ar-DZ" sz="2400" dirty="0">
              <a:latin typeface="Traditional Arabic" panose="02020603050405020304" pitchFamily="18" charset="-78"/>
              <a:cs typeface="Traditional Arabic" panose="02020603050405020304" pitchFamily="18" charset="-78"/>
            </a:endParaRPr>
          </a:p>
        </p:txBody>
      </p:sp>
      <p:sp>
        <p:nvSpPr>
          <p:cNvPr id="9" name="Rectangle 8"/>
          <p:cNvSpPr/>
          <p:nvPr/>
        </p:nvSpPr>
        <p:spPr>
          <a:xfrm>
            <a:off x="8429047" y="349271"/>
            <a:ext cx="1697902" cy="587853"/>
          </a:xfrm>
          <a:prstGeom prst="rect">
            <a:avLst/>
          </a:prstGeom>
        </p:spPr>
        <p:txBody>
          <a:bodyPr wrap="none">
            <a:spAutoFit/>
          </a:bodyPr>
          <a:lstStyle/>
          <a:p>
            <a:pPr algn="just" rtl="1">
              <a:lnSpc>
                <a:spcPct val="115000"/>
              </a:lnSpc>
              <a:spcAft>
                <a:spcPts val="0"/>
              </a:spcAft>
            </a:pPr>
            <a:r>
              <a:rPr lang="ar-DZ" sz="2800" b="1" smtClean="0">
                <a:solidFill>
                  <a:schemeClr val="dk1"/>
                </a:solidFill>
                <a:latin typeface="Times New Roman" panose="02020603050405020304" pitchFamily="18" charset="0"/>
                <a:cs typeface="Traditional Arabic" panose="02020603050405020304" pitchFamily="18" charset="-78"/>
              </a:rPr>
              <a:t>الإدارة التنفيذية</a:t>
            </a:r>
            <a:endParaRPr lang="ar-DZ" sz="2800" b="1" dirty="0">
              <a:solidFill>
                <a:schemeClr val="dk1"/>
              </a:solidFill>
              <a:latin typeface="Times New Roman" panose="02020603050405020304" pitchFamily="18" charset="0"/>
              <a:cs typeface="Traditional Arabic" panose="02020603050405020304" pitchFamily="18" charset="-78"/>
            </a:endParaRPr>
          </a:p>
        </p:txBody>
      </p:sp>
      <p:pic>
        <p:nvPicPr>
          <p:cNvPr id="8" name="Image 7"/>
          <p:cNvPicPr>
            <a:picLocks noChangeAspect="1"/>
          </p:cNvPicPr>
          <p:nvPr/>
        </p:nvPicPr>
        <p:blipFill>
          <a:blip r:embed="rId2"/>
          <a:stretch>
            <a:fillRect/>
          </a:stretch>
        </p:blipFill>
        <p:spPr>
          <a:xfrm>
            <a:off x="346363" y="1490134"/>
            <a:ext cx="6156985" cy="2583103"/>
          </a:xfrm>
          <a:prstGeom prst="rect">
            <a:avLst/>
          </a:prstGeom>
        </p:spPr>
      </p:pic>
    </p:spTree>
    <p:extLst>
      <p:ext uri="{BB962C8B-B14F-4D97-AF65-F5344CB8AC3E}">
        <p14:creationId xmlns:p14="http://schemas.microsoft.com/office/powerpoint/2010/main" val="295533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xagon 5">
            <a:extLst>
              <a:ext uri="{FF2B5EF4-FFF2-40B4-BE49-F238E27FC236}">
                <a16:creationId xmlns:a16="http://schemas.microsoft.com/office/drawing/2014/main" xmlns="" id="{EDB7510B-C1B4-449B-9F83-692EA29C7142}"/>
              </a:ext>
            </a:extLst>
          </p:cNvPr>
          <p:cNvSpPr/>
          <p:nvPr/>
        </p:nvSpPr>
        <p:spPr>
          <a:xfrm>
            <a:off x="3769850" y="4484829"/>
            <a:ext cx="2091816" cy="1748126"/>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lang="ar-DZ" sz="1600" b="1">
                <a:solidFill>
                  <a:schemeClr val="bg1"/>
                </a:solidFill>
                <a:latin typeface="Calibri" panose="020F0502020204030204"/>
                <a:cs typeface="Arial" panose="020B0604020202020204" pitchFamily="34" charset="0"/>
              </a:rPr>
              <a:t>نائب رئيس أعلى- رئيس العمليات والمساندة</a:t>
            </a:r>
            <a:endParaRPr lang="fr-FR" sz="1600" b="1">
              <a:solidFill>
                <a:schemeClr val="bg1"/>
              </a:solidFill>
              <a:latin typeface="Calibri" panose="020F0502020204030204"/>
            </a:endParaRPr>
          </a:p>
        </p:txBody>
      </p:sp>
      <p:sp>
        <p:nvSpPr>
          <p:cNvPr id="11" name="Hexagon 10">
            <a:extLst>
              <a:ext uri="{FF2B5EF4-FFF2-40B4-BE49-F238E27FC236}">
                <a16:creationId xmlns:a16="http://schemas.microsoft.com/office/drawing/2014/main" xmlns="" id="{9391663F-9AD3-4A53-B96F-87F6E963D951}"/>
              </a:ext>
            </a:extLst>
          </p:cNvPr>
          <p:cNvSpPr/>
          <p:nvPr/>
        </p:nvSpPr>
        <p:spPr>
          <a:xfrm>
            <a:off x="2138331" y="1646509"/>
            <a:ext cx="2038589" cy="182555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lang="ar-DZ" b="1">
                <a:solidFill>
                  <a:schemeClr val="bg1"/>
                </a:solidFill>
                <a:latin typeface="Calibri" panose="020F0502020204030204"/>
                <a:cs typeface="Arial" panose="020B0604020202020204" pitchFamily="34" charset="0"/>
              </a:rPr>
              <a:t>نائب رئيس أول - رئيس تقنية المعلومات</a:t>
            </a:r>
            <a:endParaRPr lang="fr-FR" b="1">
              <a:solidFill>
                <a:schemeClr val="bg1"/>
              </a:solidFill>
              <a:latin typeface="Calibri" panose="020F0502020204030204"/>
            </a:endParaRPr>
          </a:p>
        </p:txBody>
      </p:sp>
      <p:sp>
        <p:nvSpPr>
          <p:cNvPr id="12" name="Hexagon 11">
            <a:extLst>
              <a:ext uri="{FF2B5EF4-FFF2-40B4-BE49-F238E27FC236}">
                <a16:creationId xmlns:a16="http://schemas.microsoft.com/office/drawing/2014/main" xmlns="" id="{33A7C528-B573-4101-B062-1C1C2F419F83}"/>
              </a:ext>
            </a:extLst>
          </p:cNvPr>
          <p:cNvSpPr/>
          <p:nvPr/>
        </p:nvSpPr>
        <p:spPr>
          <a:xfrm>
            <a:off x="2161119" y="3522509"/>
            <a:ext cx="1993012" cy="1775113"/>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DZ" sz="1600" b="1">
                <a:solidFill>
                  <a:schemeClr val="bg1"/>
                </a:solidFill>
                <a:latin typeface="Calibri" panose="020F0502020204030204"/>
                <a:cs typeface="Arial" panose="020B0604020202020204" pitchFamily="34" charset="0"/>
              </a:rPr>
              <a:t>نائب رئيس أعلى - رئيس المالية</a:t>
            </a:r>
            <a:endParaRPr lang="fr-FR" sz="1600" b="1">
              <a:solidFill>
                <a:schemeClr val="bg1"/>
              </a:solidFill>
              <a:latin typeface="Calibri" panose="020F0502020204030204"/>
              <a:cs typeface="Arial" panose="020B0604020202020204" pitchFamily="34" charset="0"/>
            </a:endParaRPr>
          </a:p>
        </p:txBody>
      </p:sp>
      <p:sp>
        <p:nvSpPr>
          <p:cNvPr id="13" name="Hexagon 12">
            <a:extLst>
              <a:ext uri="{FF2B5EF4-FFF2-40B4-BE49-F238E27FC236}">
                <a16:creationId xmlns:a16="http://schemas.microsoft.com/office/drawing/2014/main" xmlns="" id="{17779BD7-8C42-4029-9D94-229D252723E3}"/>
              </a:ext>
            </a:extLst>
          </p:cNvPr>
          <p:cNvSpPr/>
          <p:nvPr/>
        </p:nvSpPr>
        <p:spPr>
          <a:xfrm>
            <a:off x="3800831" y="721119"/>
            <a:ext cx="1999998" cy="1801198"/>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Hexagon 13">
            <a:extLst>
              <a:ext uri="{FF2B5EF4-FFF2-40B4-BE49-F238E27FC236}">
                <a16:creationId xmlns:a16="http://schemas.microsoft.com/office/drawing/2014/main" xmlns="" id="{FA8360C5-1B5F-4ECB-9E63-7B42369055FE}"/>
              </a:ext>
            </a:extLst>
          </p:cNvPr>
          <p:cNvSpPr/>
          <p:nvPr/>
        </p:nvSpPr>
        <p:spPr>
          <a:xfrm>
            <a:off x="5832764" y="758368"/>
            <a:ext cx="1982719" cy="1733919"/>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Hexagon 14">
            <a:extLst>
              <a:ext uri="{FF2B5EF4-FFF2-40B4-BE49-F238E27FC236}">
                <a16:creationId xmlns:a16="http://schemas.microsoft.com/office/drawing/2014/main" xmlns="" id="{D1F792DC-BC2E-44D8-9AB0-779E9AC7849D}"/>
              </a:ext>
            </a:extLst>
          </p:cNvPr>
          <p:cNvSpPr/>
          <p:nvPr/>
        </p:nvSpPr>
        <p:spPr>
          <a:xfrm>
            <a:off x="7426036" y="1634413"/>
            <a:ext cx="2078181" cy="1798074"/>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xmlns="" id="{EAC5AEBF-39DE-4B99-93D7-312C38B605EE}"/>
              </a:ext>
            </a:extLst>
          </p:cNvPr>
          <p:cNvSpPr txBox="1"/>
          <p:nvPr/>
        </p:nvSpPr>
        <p:spPr>
          <a:xfrm>
            <a:off x="4274694" y="929184"/>
            <a:ext cx="1220956" cy="1200329"/>
          </a:xfrm>
          <a:prstGeom prst="rect">
            <a:avLst/>
          </a:prstGeom>
          <a:noFill/>
        </p:spPr>
        <p:txBody>
          <a:bodyPr wrap="square" rtlCol="0">
            <a:spAutoFit/>
          </a:bodyPr>
          <a:lstStyle/>
          <a:p>
            <a:pPr algn="ctr" rtl="1"/>
            <a:r>
              <a:rPr lang="ar-DZ" b="1">
                <a:solidFill>
                  <a:schemeClr val="bg1"/>
                </a:solidFill>
                <a:latin typeface="Calibri" panose="020F0502020204030204"/>
                <a:cs typeface="Arial" panose="020B0604020202020204" pitchFamily="34" charset="0"/>
              </a:rPr>
              <a:t>نائب رئيس أعلى رئيس الائتمان والمخاطر</a:t>
            </a:r>
            <a:endParaRPr lang="fr-FR" b="1">
              <a:solidFill>
                <a:schemeClr val="bg1"/>
              </a:solidFill>
              <a:latin typeface="Calibri" panose="020F0502020204030204"/>
              <a:cs typeface="Arial" panose="020B0604020202020204" pitchFamily="34" charset="0"/>
            </a:endParaRPr>
          </a:p>
        </p:txBody>
      </p:sp>
      <p:sp>
        <p:nvSpPr>
          <p:cNvPr id="30" name="TextBox 29">
            <a:extLst>
              <a:ext uri="{FF2B5EF4-FFF2-40B4-BE49-F238E27FC236}">
                <a16:creationId xmlns:a16="http://schemas.microsoft.com/office/drawing/2014/main" xmlns="" id="{919E8C5B-8D46-469A-A31F-D2F35F31D7A5}"/>
              </a:ext>
            </a:extLst>
          </p:cNvPr>
          <p:cNvSpPr txBox="1"/>
          <p:nvPr/>
        </p:nvSpPr>
        <p:spPr>
          <a:xfrm>
            <a:off x="6274692" y="929183"/>
            <a:ext cx="1220956" cy="1200329"/>
          </a:xfrm>
          <a:prstGeom prst="rect">
            <a:avLst/>
          </a:prstGeom>
          <a:noFill/>
        </p:spPr>
        <p:txBody>
          <a:bodyPr wrap="square" rtlCol="0">
            <a:spAutoFit/>
          </a:bodyPr>
          <a:lstStyle>
            <a:defPPr>
              <a:defRPr lang="en-US"/>
            </a:defPPr>
            <a:lvl1pPr algn="ctr" rtl="1">
              <a:defRPr b="1">
                <a:solidFill>
                  <a:schemeClr val="bg1"/>
                </a:solidFill>
                <a:latin typeface="Calibri" panose="020F0502020204030204"/>
                <a:cs typeface="Arial" panose="020B0604020202020204" pitchFamily="34" charset="0"/>
              </a:defRPr>
            </a:lvl1pPr>
          </a:lstStyle>
          <a:p>
            <a:r>
              <a:rPr lang="ar-DZ"/>
              <a:t>نائب رئيس أعلى - رئيس التدقيق الداخلي</a:t>
            </a:r>
            <a:endParaRPr lang="fr-FR"/>
          </a:p>
        </p:txBody>
      </p:sp>
      <p:sp>
        <p:nvSpPr>
          <p:cNvPr id="31" name="TextBox 30">
            <a:extLst>
              <a:ext uri="{FF2B5EF4-FFF2-40B4-BE49-F238E27FC236}">
                <a16:creationId xmlns:a16="http://schemas.microsoft.com/office/drawing/2014/main" xmlns="" id="{25ADE38F-1BC5-41EB-A096-97A368FB498E}"/>
              </a:ext>
            </a:extLst>
          </p:cNvPr>
          <p:cNvSpPr txBox="1"/>
          <p:nvPr/>
        </p:nvSpPr>
        <p:spPr>
          <a:xfrm>
            <a:off x="7620762" y="1662057"/>
            <a:ext cx="1688727" cy="1846659"/>
          </a:xfrm>
          <a:prstGeom prst="rect">
            <a:avLst/>
          </a:prstGeom>
          <a:noFill/>
        </p:spPr>
        <p:txBody>
          <a:bodyPr wrap="square" rtlCol="0">
            <a:spAutoFit/>
          </a:bodyPr>
          <a:lstStyle>
            <a:defPPr>
              <a:defRPr lang="en-US"/>
            </a:defPPr>
            <a:lvl1pPr algn="ctr" rtl="1">
              <a:defRPr b="1">
                <a:solidFill>
                  <a:schemeClr val="bg1"/>
                </a:solidFill>
                <a:latin typeface="Calibri" panose="020F0502020204030204"/>
                <a:cs typeface="Arial" panose="020B0604020202020204" pitchFamily="34" charset="0"/>
              </a:defRPr>
            </a:lvl1pPr>
          </a:lstStyle>
          <a:p>
            <a:r>
              <a:rPr lang="ar-DZ"/>
              <a:t>نائب </a:t>
            </a:r>
            <a:r>
              <a:rPr lang="ar-DZ" sz="1600"/>
              <a:t>رئيس أعلى- رئيس الامتثال بالمجموعة والحوكمة وشؤون مجلس الإدارة، ومسؤول الإبلاغ عن غسيل الأموال</a:t>
            </a:r>
            <a:endParaRPr lang="fr-FR" sz="1600"/>
          </a:p>
        </p:txBody>
      </p:sp>
      <p:sp>
        <p:nvSpPr>
          <p:cNvPr id="35" name="TextBox 34">
            <a:extLst>
              <a:ext uri="{FF2B5EF4-FFF2-40B4-BE49-F238E27FC236}">
                <a16:creationId xmlns:a16="http://schemas.microsoft.com/office/drawing/2014/main" xmlns="" id="{601D2C16-9105-4E1D-A966-8B79600F23AA}"/>
              </a:ext>
            </a:extLst>
          </p:cNvPr>
          <p:cNvSpPr txBox="1"/>
          <p:nvPr/>
        </p:nvSpPr>
        <p:spPr>
          <a:xfrm>
            <a:off x="4202195" y="3204351"/>
            <a:ext cx="303892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DZ" sz="2400" b="1" i="0" u="none" strike="noStrike" kern="1200" cap="none" spc="0" normalizeH="0" baseline="0" noProof="0" smtClean="0">
                <a:ln>
                  <a:noFill/>
                </a:ln>
                <a:effectLst/>
                <a:uLnTx/>
                <a:uFillTx/>
                <a:latin typeface="Arial" panose="020B0604020202020204" pitchFamily="34" charset="0"/>
                <a:cs typeface="Arial" panose="020B0604020202020204" pitchFamily="34" charset="0"/>
              </a:rPr>
              <a:t>الرئيس التنفيذي للمجموعة</a:t>
            </a:r>
            <a:endParaRPr kumimoji="0" lang="en-GB" sz="2400" b="1" i="0" u="none" strike="noStrike" kern="1200" cap="none" spc="0" normalizeH="0" baseline="0" noProof="0" dirty="0">
              <a:ln>
                <a:noFill/>
              </a:ln>
              <a:effectLst/>
              <a:uLnTx/>
              <a:uFillTx/>
              <a:latin typeface="Arial" panose="020B0604020202020204" pitchFamily="34" charset="0"/>
              <a:ea typeface="Noto Sans" panose="020B0502040504020204" pitchFamily="34"/>
              <a:cs typeface="Arial" panose="020B0604020202020204" pitchFamily="34" charset="0"/>
            </a:endParaRPr>
          </a:p>
        </p:txBody>
      </p:sp>
      <p:sp>
        <p:nvSpPr>
          <p:cNvPr id="27" name="Hexagon 12">
            <a:extLst>
              <a:ext uri="{FF2B5EF4-FFF2-40B4-BE49-F238E27FC236}">
                <a16:creationId xmlns:a16="http://schemas.microsoft.com/office/drawing/2014/main" xmlns="" id="{17779BD7-8C42-4029-9D94-229D252723E3}"/>
              </a:ext>
            </a:extLst>
          </p:cNvPr>
          <p:cNvSpPr/>
          <p:nvPr/>
        </p:nvSpPr>
        <p:spPr>
          <a:xfrm>
            <a:off x="5867892" y="4461645"/>
            <a:ext cx="1999998" cy="1725483"/>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600" b="1">
                <a:solidFill>
                  <a:schemeClr val="bg1"/>
                </a:solidFill>
                <a:latin typeface="Calibri" panose="020F0502020204030204"/>
                <a:cs typeface="Arial" panose="020B0604020202020204" pitchFamily="34" charset="0"/>
              </a:rPr>
              <a:t>نائب رئيس أعلى - رئيس التخطيط الاستراتيجي والاستثمارات وعلاقات المستثمرين</a:t>
            </a:r>
            <a:endParaRPr lang="fr-FR" sz="1600" b="1">
              <a:solidFill>
                <a:schemeClr val="bg1"/>
              </a:solidFill>
              <a:latin typeface="Calibri" panose="020F0502020204030204"/>
              <a:cs typeface="Arial" panose="020B0604020202020204" pitchFamily="34" charset="0"/>
            </a:endParaRPr>
          </a:p>
        </p:txBody>
      </p:sp>
      <p:sp>
        <p:nvSpPr>
          <p:cNvPr id="28" name="Hexagon 5">
            <a:extLst>
              <a:ext uri="{FF2B5EF4-FFF2-40B4-BE49-F238E27FC236}">
                <a16:creationId xmlns:a16="http://schemas.microsoft.com/office/drawing/2014/main" xmlns="" id="{EDB7510B-C1B4-449B-9F83-692EA29C7142}"/>
              </a:ext>
            </a:extLst>
          </p:cNvPr>
          <p:cNvSpPr/>
          <p:nvPr/>
        </p:nvSpPr>
        <p:spPr>
          <a:xfrm>
            <a:off x="9125448" y="2623382"/>
            <a:ext cx="1972041" cy="1685150"/>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DZ" sz="1600" b="1">
                <a:solidFill>
                  <a:schemeClr val="bg1"/>
                </a:solidFill>
                <a:latin typeface="Calibri" panose="020F0502020204030204"/>
                <a:cs typeface="Arial" panose="020B0604020202020204" pitchFamily="34" charset="0"/>
              </a:rPr>
              <a:t>نائب رئيس أول – رئيس التدقيق الشرعي الداخلي</a:t>
            </a:r>
            <a:endParaRPr lang="fr-FR" sz="1600" b="1">
              <a:solidFill>
                <a:schemeClr val="bg1"/>
              </a:solidFill>
              <a:latin typeface="Calibri" panose="020F0502020204030204"/>
              <a:cs typeface="Arial" panose="020B0604020202020204" pitchFamily="34" charset="0"/>
            </a:endParaRPr>
          </a:p>
        </p:txBody>
      </p:sp>
      <p:sp>
        <p:nvSpPr>
          <p:cNvPr id="38" name="Hexagon 13">
            <a:extLst>
              <a:ext uri="{FF2B5EF4-FFF2-40B4-BE49-F238E27FC236}">
                <a16:creationId xmlns:a16="http://schemas.microsoft.com/office/drawing/2014/main" xmlns="" id="{FA8360C5-1B5F-4ECB-9E63-7B42369055FE}"/>
              </a:ext>
            </a:extLst>
          </p:cNvPr>
          <p:cNvSpPr/>
          <p:nvPr/>
        </p:nvSpPr>
        <p:spPr>
          <a:xfrm>
            <a:off x="561343" y="2676146"/>
            <a:ext cx="1982719" cy="1733919"/>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lang="ar-DZ" b="1">
                <a:solidFill>
                  <a:schemeClr val="bg1"/>
                </a:solidFill>
                <a:latin typeface="Calibri" panose="020F0502020204030204"/>
                <a:cs typeface="Arial" panose="020B0604020202020204" pitchFamily="34" charset="0"/>
              </a:rPr>
              <a:t>المراقب الشرعي وسكرتير الهيئة الموحدة للرقابة الشرعية</a:t>
            </a:r>
            <a:endParaRPr lang="fr-FR" b="1">
              <a:solidFill>
                <a:schemeClr val="bg1"/>
              </a:solidFill>
              <a:latin typeface="Calibri" panose="020F0502020204030204"/>
            </a:endParaRPr>
          </a:p>
        </p:txBody>
      </p:sp>
      <p:sp>
        <p:nvSpPr>
          <p:cNvPr id="39" name="Hexagon 10">
            <a:extLst>
              <a:ext uri="{FF2B5EF4-FFF2-40B4-BE49-F238E27FC236}">
                <a16:creationId xmlns:a16="http://schemas.microsoft.com/office/drawing/2014/main" xmlns="" id="{9391663F-9AD3-4A53-B96F-87F6E963D951}"/>
              </a:ext>
            </a:extLst>
          </p:cNvPr>
          <p:cNvSpPr/>
          <p:nvPr/>
        </p:nvSpPr>
        <p:spPr>
          <a:xfrm>
            <a:off x="7470397" y="3471708"/>
            <a:ext cx="2038589" cy="182555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lang="ar-DZ" b="1">
                <a:solidFill>
                  <a:schemeClr val="bg1"/>
                </a:solidFill>
                <a:latin typeface="Calibri" panose="020F0502020204030204"/>
                <a:cs typeface="Arial" panose="020B0604020202020204" pitchFamily="34" charset="0"/>
              </a:rPr>
              <a:t>نائب رئيس أعلى - رئيس الخزينة والمؤسسات المالية</a:t>
            </a:r>
            <a:endParaRPr lang="fr-FR" b="1">
              <a:solidFill>
                <a:schemeClr val="bg1"/>
              </a:solidFill>
              <a:latin typeface="Calibri" panose="020F0502020204030204"/>
            </a:endParaRPr>
          </a:p>
        </p:txBody>
      </p:sp>
      <p:grpSp>
        <p:nvGrpSpPr>
          <p:cNvPr id="40" name="Groupe 39"/>
          <p:cNvGrpSpPr/>
          <p:nvPr/>
        </p:nvGrpSpPr>
        <p:grpSpPr>
          <a:xfrm>
            <a:off x="6503350" y="0"/>
            <a:ext cx="5719647" cy="6858000"/>
            <a:chOff x="6472353" y="0"/>
            <a:chExt cx="5719647" cy="6858000"/>
          </a:xfrm>
        </p:grpSpPr>
        <p:sp>
          <p:nvSpPr>
            <p:cNvPr id="41" name="Rectangle 40"/>
            <p:cNvSpPr/>
            <p:nvPr/>
          </p:nvSpPr>
          <p:spPr>
            <a:xfrm>
              <a:off x="12006020" y="0"/>
              <a:ext cx="185980" cy="6858000"/>
            </a:xfrm>
            <a:prstGeom prst="rect">
              <a:avLst/>
            </a:prstGeom>
            <a:solidFill>
              <a:schemeClr val="tx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Pentagone 41"/>
            <p:cNvSpPr/>
            <p:nvPr/>
          </p:nvSpPr>
          <p:spPr>
            <a:xfrm rot="10800000">
              <a:off x="6472353" y="89169"/>
              <a:ext cx="5719647" cy="560565"/>
            </a:xfrm>
            <a:prstGeom prst="homePlate">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 name="Rectangle 1"/>
          <p:cNvSpPr/>
          <p:nvPr/>
        </p:nvSpPr>
        <p:spPr>
          <a:xfrm>
            <a:off x="6989886" y="214570"/>
            <a:ext cx="4374917" cy="461665"/>
          </a:xfrm>
          <a:prstGeom prst="rect">
            <a:avLst/>
          </a:prstGeom>
        </p:spPr>
        <p:txBody>
          <a:bodyPr wrap="none">
            <a:spAutoFit/>
          </a:bodyPr>
          <a:lstStyle/>
          <a:p>
            <a:pPr lvl="0" algn="ctr" defTabSz="914400">
              <a:defRPr/>
            </a:pPr>
            <a:r>
              <a:rPr lang="ar-DZ" sz="2400" b="1">
                <a:latin typeface="Noto Sans" panose="020B0502040504020204" pitchFamily="34"/>
                <a:ea typeface="Noto Sans" panose="020B0502040504020204" pitchFamily="34"/>
                <a:cs typeface="Noto Sans" panose="020B0502040504020204" pitchFamily="34"/>
              </a:rPr>
              <a:t>هيكل الإدارة التنفيذية لمجموعة بنك البركة</a:t>
            </a:r>
            <a:endParaRPr lang="ar-DZ" sz="2400" b="1" dirty="0">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8725921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6503349" y="0"/>
            <a:ext cx="5719648" cy="6858000"/>
            <a:chOff x="6472352" y="0"/>
            <a:chExt cx="5719648" cy="6858000"/>
          </a:xfrm>
        </p:grpSpPr>
        <p:sp>
          <p:nvSpPr>
            <p:cNvPr id="5" name="Rectangle 4"/>
            <p:cNvSpPr/>
            <p:nvPr/>
          </p:nvSpPr>
          <p:spPr>
            <a:xfrm>
              <a:off x="12006020" y="0"/>
              <a:ext cx="185980" cy="6858000"/>
            </a:xfrm>
            <a:prstGeom prst="rect">
              <a:avLst/>
            </a:prstGeom>
            <a:solidFill>
              <a:schemeClr val="tx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Pentagone 5"/>
            <p:cNvSpPr/>
            <p:nvPr/>
          </p:nvSpPr>
          <p:spPr>
            <a:xfrm rot="10800000">
              <a:off x="6472352" y="353962"/>
              <a:ext cx="5719647" cy="560565"/>
            </a:xfrm>
            <a:prstGeom prst="homePlate">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7" name="Rectangle 6"/>
          <p:cNvSpPr/>
          <p:nvPr/>
        </p:nvSpPr>
        <p:spPr>
          <a:xfrm>
            <a:off x="6303818" y="944849"/>
            <a:ext cx="5733199" cy="6038576"/>
          </a:xfrm>
          <a:prstGeom prst="rect">
            <a:avLst/>
          </a:prstGeom>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rtl="1">
              <a:lnSpc>
                <a:spcPct val="115000"/>
              </a:lnSpc>
            </a:pPr>
            <a:r>
              <a:rPr lang="ar-DZ" sz="2400">
                <a:latin typeface="Traditional Arabic" panose="02020603050405020304" pitchFamily="18" charset="-78"/>
                <a:cs typeface="Traditional Arabic" panose="02020603050405020304" pitchFamily="18" charset="-78"/>
              </a:rPr>
              <a:t>	</a:t>
            </a:r>
            <a:r>
              <a:rPr lang="ar-DZ" sz="2400">
                <a:latin typeface="Traditional Arabic" panose="02020603050405020304" pitchFamily="18" charset="-78"/>
                <a:cs typeface="Traditional Arabic" panose="02020603050405020304" pitchFamily="18" charset="-78"/>
              </a:rPr>
              <a:t>تشكّل إدارة المخاطر جزءًا لا يتجزأ من عملية صنع القرار في المجموعة. ويقوم مجلس الإدارة، بناء على توصيات لجنة مجلس الإدارة للمخاطر، بتعريف ووضع المستويات العامة الاستراتيجية المخاطر ومستوى تقبّل وتنويع المخاطر واستراتيجيات توزيع الأصول، ويشمل ذلك السياسات المتعلّقة </a:t>
            </a:r>
            <a:r>
              <a:rPr lang="ar-DZ" sz="2400">
                <a:latin typeface="Traditional Arabic" panose="02020603050405020304" pitchFamily="18" charset="-78"/>
                <a:cs typeface="Traditional Arabic" panose="02020603050405020304" pitchFamily="18" charset="-78"/>
              </a:rPr>
              <a:t>بمخاطر </a:t>
            </a:r>
            <a:r>
              <a:rPr lang="ar-DZ" sz="2400" smtClean="0">
                <a:latin typeface="Traditional Arabic" panose="02020603050405020304" pitchFamily="18" charset="-78"/>
                <a:cs typeface="Traditional Arabic" panose="02020603050405020304" pitchFamily="18" charset="-78"/>
              </a:rPr>
              <a:t>الائتمان ومخاطر </a:t>
            </a:r>
            <a:r>
              <a:rPr lang="ar-DZ" sz="2400">
                <a:latin typeface="Traditional Arabic" panose="02020603050405020304" pitchFamily="18" charset="-78"/>
                <a:cs typeface="Traditional Arabic" panose="02020603050405020304" pitchFamily="18" charset="-78"/>
              </a:rPr>
              <a:t>السوق ومخاطر التشغيل ومخاطر السيولة وغيرها</a:t>
            </a:r>
            <a:r>
              <a:rPr lang="ar-DZ" sz="2400">
                <a:latin typeface="Traditional Arabic" panose="02020603050405020304" pitchFamily="18" charset="-78"/>
                <a:cs typeface="Traditional Arabic" panose="02020603050405020304" pitchFamily="18" charset="-78"/>
              </a:rPr>
              <a:t>. </a:t>
            </a:r>
            <a:endParaRPr lang="ar-DZ" sz="2400" smtClean="0">
              <a:latin typeface="Traditional Arabic" panose="02020603050405020304" pitchFamily="18" charset="-78"/>
              <a:cs typeface="Traditional Arabic" panose="02020603050405020304" pitchFamily="18" charset="-78"/>
            </a:endParaRPr>
          </a:p>
          <a:p>
            <a:pPr algn="just" rtl="1">
              <a:lnSpc>
                <a:spcPct val="115000"/>
              </a:lnSpc>
            </a:pPr>
            <a:r>
              <a:rPr lang="ar-DZ" sz="2400">
                <a:latin typeface="Traditional Arabic" panose="02020603050405020304" pitchFamily="18" charset="-78"/>
                <a:cs typeface="Traditional Arabic" panose="02020603050405020304" pitchFamily="18" charset="-78"/>
              </a:rPr>
              <a:t>إن وظيفة إدارة المخاطر في مجموعة البركة المصرفية مسؤولة عن صياغة ومتابعة سياسات المجموعة فيما يتعلق بكافة جوانب المخاطر، وتطوير إطار عام لقياس المخاطر، وتنسيق جميع الخطوات المطلوبة من الوحدات التابعة فيما يتعلق بتطبيق متطلباّت بازل 3، وحيثما يكون الزامًا، متطلّبات بازل 2، بموجب قواعد مصرف البحرين المركزي. كما أنّها مسؤولة </a:t>
            </a:r>
            <a:r>
              <a:rPr lang="ar-DZ" sz="2400">
                <a:latin typeface="Traditional Arabic" panose="02020603050405020304" pitchFamily="18" charset="-78"/>
                <a:cs typeface="Traditional Arabic" panose="02020603050405020304" pitchFamily="18" charset="-78"/>
              </a:rPr>
              <a:t>عن </a:t>
            </a:r>
            <a:r>
              <a:rPr lang="ar-DZ" sz="2400" smtClean="0">
                <a:latin typeface="Traditional Arabic" panose="02020603050405020304" pitchFamily="18" charset="-78"/>
                <a:cs typeface="Traditional Arabic" panose="02020603050405020304" pitchFamily="18" charset="-78"/>
              </a:rPr>
              <a:t>استحداث نظم </a:t>
            </a:r>
            <a:r>
              <a:rPr lang="ar-DZ" sz="2400">
                <a:latin typeface="Traditional Arabic" panose="02020603050405020304" pitchFamily="18" charset="-78"/>
                <a:cs typeface="Traditional Arabic" panose="02020603050405020304" pitchFamily="18" charset="-78"/>
              </a:rPr>
              <a:t>وبرمجيات فعّالة لقياس وإدارة المخاطر، ومتابعة امتثال المجموعة لهذه المعايير مع تزويد إدارة المجموعة بتقارير عن </a:t>
            </a:r>
            <a:r>
              <a:rPr lang="ar-DZ" sz="2400">
                <a:latin typeface="Traditional Arabic" panose="02020603050405020304" pitchFamily="18" charset="-78"/>
                <a:cs typeface="Traditional Arabic" panose="02020603050405020304" pitchFamily="18" charset="-78"/>
              </a:rPr>
              <a:t>مختلف </a:t>
            </a:r>
            <a:r>
              <a:rPr lang="ar-DZ" sz="2400" smtClean="0">
                <a:latin typeface="Traditional Arabic" panose="02020603050405020304" pitchFamily="18" charset="-78"/>
                <a:cs typeface="Traditional Arabic" panose="02020603050405020304" pitchFamily="18" charset="-78"/>
              </a:rPr>
              <a:t>المخاطر</a:t>
            </a:r>
            <a:endParaRPr lang="ar-DZ" sz="2400">
              <a:latin typeface="Traditional Arabic" panose="02020603050405020304" pitchFamily="18" charset="-78"/>
              <a:cs typeface="Traditional Arabic" panose="02020603050405020304" pitchFamily="18" charset="-78"/>
            </a:endParaRPr>
          </a:p>
        </p:txBody>
      </p:sp>
      <p:sp>
        <p:nvSpPr>
          <p:cNvPr id="9" name="Rectangle 8"/>
          <p:cNvSpPr/>
          <p:nvPr/>
        </p:nvSpPr>
        <p:spPr>
          <a:xfrm>
            <a:off x="8559694" y="349271"/>
            <a:ext cx="1436612" cy="587853"/>
          </a:xfrm>
          <a:prstGeom prst="rect">
            <a:avLst/>
          </a:prstGeom>
        </p:spPr>
        <p:txBody>
          <a:bodyPr wrap="none">
            <a:spAutoFit/>
          </a:bodyPr>
          <a:lstStyle/>
          <a:p>
            <a:pPr algn="just" rtl="1">
              <a:lnSpc>
                <a:spcPct val="115000"/>
              </a:lnSpc>
              <a:spcAft>
                <a:spcPts val="0"/>
              </a:spcAft>
            </a:pPr>
            <a:r>
              <a:rPr lang="ar-DZ" sz="2800" b="1" smtClean="0">
                <a:solidFill>
                  <a:schemeClr val="dk1"/>
                </a:solidFill>
                <a:latin typeface="Times New Roman" panose="02020603050405020304" pitchFamily="18" charset="0"/>
                <a:cs typeface="Traditional Arabic" panose="02020603050405020304" pitchFamily="18" charset="-78"/>
              </a:rPr>
              <a:t>إدارة المخاطر</a:t>
            </a:r>
            <a:endParaRPr lang="ar-DZ" sz="2800" b="1" dirty="0">
              <a:solidFill>
                <a:schemeClr val="dk1"/>
              </a:solidFill>
              <a:latin typeface="Times New Roman" panose="02020603050405020304" pitchFamily="18" charset="0"/>
              <a:cs typeface="Traditional Arabic" panose="02020603050405020304" pitchFamily="18" charset="-78"/>
            </a:endParaRPr>
          </a:p>
        </p:txBody>
      </p:sp>
      <p:pic>
        <p:nvPicPr>
          <p:cNvPr id="2" name="Image 1"/>
          <p:cNvPicPr>
            <a:picLocks noChangeAspect="1"/>
          </p:cNvPicPr>
          <p:nvPr/>
        </p:nvPicPr>
        <p:blipFill>
          <a:blip r:embed="rId2"/>
          <a:stretch>
            <a:fillRect/>
          </a:stretch>
        </p:blipFill>
        <p:spPr>
          <a:xfrm>
            <a:off x="152401" y="493568"/>
            <a:ext cx="6151417" cy="6364432"/>
          </a:xfrm>
          <a:prstGeom prst="rect">
            <a:avLst/>
          </a:prstGeom>
        </p:spPr>
      </p:pic>
    </p:spTree>
    <p:extLst>
      <p:ext uri="{BB962C8B-B14F-4D97-AF65-F5344CB8AC3E}">
        <p14:creationId xmlns:p14="http://schemas.microsoft.com/office/powerpoint/2010/main" val="874766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6503349" y="0"/>
            <a:ext cx="5719648" cy="6858000"/>
            <a:chOff x="6472352" y="0"/>
            <a:chExt cx="5719648" cy="6858000"/>
          </a:xfrm>
        </p:grpSpPr>
        <p:sp>
          <p:nvSpPr>
            <p:cNvPr id="5" name="Rectangle 4"/>
            <p:cNvSpPr/>
            <p:nvPr/>
          </p:nvSpPr>
          <p:spPr>
            <a:xfrm>
              <a:off x="12006020" y="0"/>
              <a:ext cx="185980" cy="6858000"/>
            </a:xfrm>
            <a:prstGeom prst="rect">
              <a:avLst/>
            </a:prstGeom>
            <a:solidFill>
              <a:schemeClr val="tx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Pentagone 5"/>
            <p:cNvSpPr/>
            <p:nvPr/>
          </p:nvSpPr>
          <p:spPr>
            <a:xfrm rot="10800000">
              <a:off x="6472352" y="353962"/>
              <a:ext cx="5719647" cy="560565"/>
            </a:xfrm>
            <a:prstGeom prst="homePlate">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7" name="Rectangle 6"/>
          <p:cNvSpPr/>
          <p:nvPr/>
        </p:nvSpPr>
        <p:spPr>
          <a:xfrm>
            <a:off x="346364" y="1005492"/>
            <a:ext cx="11591170" cy="2215991"/>
          </a:xfrm>
          <a:prstGeom prst="rect">
            <a:avLst/>
          </a:prstGeom>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rtl="1">
              <a:lnSpc>
                <a:spcPct val="115000"/>
              </a:lnSpc>
            </a:pPr>
            <a:r>
              <a:rPr lang="ar-DZ" sz="2400">
                <a:latin typeface="Traditional Arabic" panose="02020603050405020304" pitchFamily="18" charset="-78"/>
                <a:cs typeface="Traditional Arabic" panose="02020603050405020304" pitchFamily="18" charset="-78"/>
              </a:rPr>
              <a:t>	</a:t>
            </a:r>
            <a:r>
              <a:rPr lang="ar-DZ" sz="2400">
                <a:latin typeface="Traditional Arabic" panose="02020603050405020304" pitchFamily="18" charset="-78"/>
                <a:cs typeface="Traditional Arabic" panose="02020603050405020304" pitchFamily="18" charset="-78"/>
              </a:rPr>
              <a:t>يتمثل غرض اللجنة التوجيهية لتقنية المعلومات وأمن المعلومات في تنظيم ودعم استراتيجيات ومشاريع ومبادرات تقنية المعلومات في جميع الوحدات التابعة للمجموعة، والتأكّد من تماشيها مع الأهداف الاستراتيجية العامة لها وكذلك مع الاستراتيجية الخاصة بالوحدة التابعة المعنية. لقد أصبحت استراتيجيات تقنيات المعلومات القصيرة، والمتوسطة والبعيدة المدى للمجموعة راسخة من خلال توحيد نظم المجموعة ضمن عدد من الحلول المصرفية الرئيسية التي تمّ اختيارها بعناية لتنفيذها على مستوى جميع وحدات المجموعة. وتقوم اللّجنة التوجيهية لتقنية المعلومات وأمن المعلومات بمراقبة استراتيجية تقنية المعلومات للمجموعة وتحديثها دورياً لضمان استمرار دعمها اتجاه تحقيق الأهداف الاستراتيجية </a:t>
            </a:r>
            <a:r>
              <a:rPr lang="ar-DZ" sz="2400">
                <a:latin typeface="Traditional Arabic" panose="02020603050405020304" pitchFamily="18" charset="-78"/>
                <a:cs typeface="Traditional Arabic" panose="02020603050405020304" pitchFamily="18" charset="-78"/>
              </a:rPr>
              <a:t>للمجموعة</a:t>
            </a:r>
            <a:r>
              <a:rPr lang="ar-DZ" sz="2400" smtClean="0">
                <a:latin typeface="Traditional Arabic" panose="02020603050405020304" pitchFamily="18" charset="-78"/>
                <a:cs typeface="Traditional Arabic" panose="02020603050405020304" pitchFamily="18" charset="-78"/>
              </a:rPr>
              <a:t>.</a:t>
            </a:r>
            <a:endParaRPr lang="ar-DZ" sz="2400">
              <a:latin typeface="Traditional Arabic" panose="02020603050405020304" pitchFamily="18" charset="-78"/>
              <a:cs typeface="Traditional Arabic" panose="02020603050405020304" pitchFamily="18" charset="-78"/>
            </a:endParaRPr>
          </a:p>
        </p:txBody>
      </p:sp>
      <p:sp>
        <p:nvSpPr>
          <p:cNvPr id="9" name="Rectangle 8"/>
          <p:cNvSpPr/>
          <p:nvPr/>
        </p:nvSpPr>
        <p:spPr>
          <a:xfrm>
            <a:off x="8230279" y="349271"/>
            <a:ext cx="2095445" cy="587853"/>
          </a:xfrm>
          <a:prstGeom prst="rect">
            <a:avLst/>
          </a:prstGeom>
        </p:spPr>
        <p:txBody>
          <a:bodyPr wrap="none">
            <a:spAutoFit/>
          </a:bodyPr>
          <a:lstStyle/>
          <a:p>
            <a:pPr algn="just" rtl="1">
              <a:lnSpc>
                <a:spcPct val="115000"/>
              </a:lnSpc>
              <a:spcAft>
                <a:spcPts val="0"/>
              </a:spcAft>
            </a:pPr>
            <a:r>
              <a:rPr lang="ar-DZ" sz="2800" b="1" smtClean="0">
                <a:solidFill>
                  <a:schemeClr val="dk1"/>
                </a:solidFill>
                <a:latin typeface="Times New Roman" panose="02020603050405020304" pitchFamily="18" charset="0"/>
                <a:cs typeface="Traditional Arabic" panose="02020603050405020304" pitchFamily="18" charset="-78"/>
              </a:rPr>
              <a:t>تكنولوجيا المعلومات</a:t>
            </a:r>
            <a:endParaRPr lang="ar-DZ" sz="2800" b="1" dirty="0">
              <a:solidFill>
                <a:schemeClr val="dk1"/>
              </a:solidFill>
              <a:latin typeface="Times New Roman" panose="02020603050405020304" pitchFamily="18" charset="0"/>
              <a:cs typeface="Traditional Arabic" panose="02020603050405020304" pitchFamily="18" charset="-78"/>
            </a:endParaRPr>
          </a:p>
        </p:txBody>
      </p:sp>
      <p:pic>
        <p:nvPicPr>
          <p:cNvPr id="2" name="Image 1"/>
          <p:cNvPicPr>
            <a:picLocks noChangeAspect="1"/>
          </p:cNvPicPr>
          <p:nvPr/>
        </p:nvPicPr>
        <p:blipFill>
          <a:blip r:embed="rId2"/>
          <a:stretch>
            <a:fillRect/>
          </a:stretch>
        </p:blipFill>
        <p:spPr>
          <a:xfrm>
            <a:off x="246881" y="3221482"/>
            <a:ext cx="6256468" cy="3474967"/>
          </a:xfrm>
          <a:prstGeom prst="rect">
            <a:avLst/>
          </a:prstGeom>
        </p:spPr>
      </p:pic>
      <p:sp>
        <p:nvSpPr>
          <p:cNvPr id="3" name="Rectangle 2"/>
          <p:cNvSpPr/>
          <p:nvPr/>
        </p:nvSpPr>
        <p:spPr>
          <a:xfrm>
            <a:off x="6802623" y="3312447"/>
            <a:ext cx="5121098" cy="3384003"/>
          </a:xfrm>
          <a:prstGeom prst="rect">
            <a:avLst/>
          </a:prstGeom>
        </p:spPr>
        <p:txBody>
          <a:bodyPr wrap="square">
            <a:spAutoFit/>
          </a:bodyPr>
          <a:lstStyle/>
          <a:p>
            <a:pPr algn="just" rtl="1">
              <a:lnSpc>
                <a:spcPct val="115000"/>
              </a:lnSpc>
            </a:pPr>
            <a:r>
              <a:rPr lang="ar-DZ" sz="2400">
                <a:solidFill>
                  <a:schemeClr val="dk1"/>
                </a:solidFill>
                <a:latin typeface="Traditional Arabic" panose="02020603050405020304" pitchFamily="18" charset="-78"/>
                <a:cs typeface="Traditional Arabic" panose="02020603050405020304" pitchFamily="18" charset="-78"/>
              </a:rPr>
              <a:t>ويقيس برنامج توحيد البيانات المالية وإعداد التقارير، القائم على الإنترنت، أداء المجموعة مقابل مؤشرات الأداء الرئيسية استنادًا إلى الأهداف الاستراتيجية للمجموعة ويضع معايير أداء لكل وحدة تابعة لرصد أدائها بشكل مستمر. كما يقوم هذا البرنامج بالحصول على البيانات من كل وحدة بعملتها المحلية وإعداد البيانات الشهرية والفصلية والسنوية الموحدة بالدولار الأمريكي ثم يقوم بجمع ومعالجة وإعداد تقارير وتحليل هذه البيانات</a:t>
            </a:r>
          </a:p>
          <a:p>
            <a:pPr algn="just" rtl="1">
              <a:lnSpc>
                <a:spcPct val="115000"/>
              </a:lnSpc>
            </a:pPr>
            <a:r>
              <a:rPr lang="ar-DZ">
                <a:latin typeface="Traditional Arabic" panose="02020603050405020304" pitchFamily="18" charset="-78"/>
                <a:cs typeface="Traditional Arabic" panose="02020603050405020304" pitchFamily="18" charset="-78"/>
              </a:rPr>
              <a:t>.</a:t>
            </a:r>
          </a:p>
        </p:txBody>
      </p:sp>
    </p:spTree>
    <p:extLst>
      <p:ext uri="{BB962C8B-B14F-4D97-AF65-F5344CB8AC3E}">
        <p14:creationId xmlns:p14="http://schemas.microsoft.com/office/powerpoint/2010/main" val="854031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11135170" y="0"/>
            <a:ext cx="1203330" cy="6858000"/>
            <a:chOff x="11135170" y="0"/>
            <a:chExt cx="1203330" cy="6858000"/>
          </a:xfrm>
        </p:grpSpPr>
        <p:sp>
          <p:nvSpPr>
            <p:cNvPr id="8" name="Rectangle 7"/>
            <p:cNvSpPr/>
            <p:nvPr/>
          </p:nvSpPr>
          <p:spPr>
            <a:xfrm>
              <a:off x="12152520" y="0"/>
              <a:ext cx="185980" cy="6858000"/>
            </a:xfrm>
            <a:prstGeom prst="rect">
              <a:avLst/>
            </a:prstGeom>
            <a:solidFill>
              <a:schemeClr val="tx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Pentagone 8"/>
            <p:cNvSpPr/>
            <p:nvPr/>
          </p:nvSpPr>
          <p:spPr>
            <a:xfrm rot="10800000">
              <a:off x="11135170" y="610330"/>
              <a:ext cx="1203328" cy="560565"/>
            </a:xfrm>
            <a:prstGeom prst="homePlate">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 name="Rectangle 1"/>
          <p:cNvSpPr/>
          <p:nvPr/>
        </p:nvSpPr>
        <p:spPr>
          <a:xfrm>
            <a:off x="5974813" y="3244334"/>
            <a:ext cx="242374" cy="369332"/>
          </a:xfrm>
          <a:prstGeom prst="rect">
            <a:avLst/>
          </a:prstGeom>
        </p:spPr>
        <p:txBody>
          <a:bodyPr wrap="none">
            <a:spAutoFit/>
          </a:bodyPr>
          <a:lstStyle/>
          <a:p>
            <a:r>
              <a:rPr lang="fr-FR" dirty="0">
                <a:latin typeface="Calibri" panose="020F0502020204030204" pitchFamily="34" charset="0"/>
                <a:ea typeface="Calibri" panose="020F0502020204030204" pitchFamily="34" charset="0"/>
                <a:cs typeface="Traditional Arabic" panose="02020603050405020304" pitchFamily="18" charset="-78"/>
              </a:rPr>
              <a:t>.</a:t>
            </a:r>
            <a:endParaRPr lang="fr-FR" dirty="0"/>
          </a:p>
        </p:txBody>
      </p:sp>
      <p:sp>
        <p:nvSpPr>
          <p:cNvPr id="3" name="Rectangle 2"/>
          <p:cNvSpPr/>
          <p:nvPr/>
        </p:nvSpPr>
        <p:spPr>
          <a:xfrm>
            <a:off x="11271903" y="606447"/>
            <a:ext cx="880615" cy="517065"/>
          </a:xfrm>
          <a:prstGeom prst="rect">
            <a:avLst/>
          </a:prstGeom>
        </p:spPr>
        <p:txBody>
          <a:bodyPr wrap="square">
            <a:spAutoFit/>
          </a:bodyPr>
          <a:lstStyle/>
          <a:p>
            <a:pPr algn="r" rtl="1">
              <a:lnSpc>
                <a:spcPct val="115000"/>
              </a:lnSpc>
              <a:spcAft>
                <a:spcPts val="0"/>
              </a:spcAft>
            </a:pPr>
            <a:r>
              <a:rPr lang="ar-SA" sz="2400" b="1" dirty="0">
                <a:latin typeface="Calibri" panose="020F0502020204030204" pitchFamily="34" charset="0"/>
                <a:ea typeface="Calibri" panose="020F0502020204030204" pitchFamily="34" charset="0"/>
                <a:cs typeface="Traditional Arabic" panose="02020603050405020304" pitchFamily="18" charset="-78"/>
              </a:rPr>
              <a:t>الخاتم</a:t>
            </a:r>
            <a:r>
              <a:rPr lang="ar-DZ" sz="2400" b="1" dirty="0">
                <a:latin typeface="Calibri" panose="020F0502020204030204" pitchFamily="34" charset="0"/>
                <a:ea typeface="Calibri" panose="020F0502020204030204" pitchFamily="34" charset="0"/>
                <a:cs typeface="Traditional Arabic" panose="02020603050405020304" pitchFamily="18" charset="-78"/>
              </a:rPr>
              <a:t>ــــ</a:t>
            </a:r>
            <a:r>
              <a:rPr lang="ar-SA" sz="2400" b="1" dirty="0">
                <a:latin typeface="Calibri" panose="020F0502020204030204" pitchFamily="34" charset="0"/>
                <a:ea typeface="Calibri" panose="020F0502020204030204" pitchFamily="34" charset="0"/>
                <a:cs typeface="Traditional Arabic" panose="02020603050405020304" pitchFamily="18" charset="-78"/>
              </a:rPr>
              <a:t>ة</a:t>
            </a:r>
            <a:r>
              <a:rPr lang="ar-DZ" sz="2400" b="1" dirty="0">
                <a:latin typeface="Calibri" panose="020F0502020204030204" pitchFamily="34" charset="0"/>
                <a:ea typeface="Calibri" panose="020F0502020204030204" pitchFamily="34" charset="0"/>
                <a:cs typeface="Traditional Arabic" panose="02020603050405020304" pitchFamily="18" charset="-78"/>
              </a:rPr>
              <a:t>:</a:t>
            </a:r>
            <a:endParaRPr lang="fr-FR" sz="2400" dirty="0">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p:cNvSpPr/>
          <p:nvPr/>
        </p:nvSpPr>
        <p:spPr>
          <a:xfrm>
            <a:off x="833533" y="1362982"/>
            <a:ext cx="11144993" cy="2640723"/>
          </a:xfrm>
          <a:prstGeom prst="rect">
            <a:avLst/>
          </a:prstGeom>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rtl="1">
              <a:lnSpc>
                <a:spcPct val="115000"/>
              </a:lnSpc>
              <a:spcAft>
                <a:spcPts val="0"/>
              </a:spcAft>
            </a:pPr>
            <a:r>
              <a:rPr lang="fr-FR" sz="2400">
                <a:latin typeface="Calibri" panose="020F0502020204030204" pitchFamily="34" charset="0"/>
                <a:ea typeface="Calibri" panose="020F0502020204030204" pitchFamily="34" charset="0"/>
                <a:cs typeface="Traditional Arabic" panose="02020603050405020304" pitchFamily="18" charset="-78"/>
              </a:rPr>
              <a:t>       </a:t>
            </a:r>
            <a:r>
              <a:rPr lang="ar-SA" sz="2400">
                <a:latin typeface="Calibri" panose="020F0502020204030204" pitchFamily="34" charset="0"/>
                <a:ea typeface="Calibri" panose="020F0502020204030204" pitchFamily="34" charset="0"/>
                <a:cs typeface="Traditional Arabic" panose="02020603050405020304" pitchFamily="18" charset="-78"/>
              </a:rPr>
              <a:t> </a:t>
            </a:r>
            <a:r>
              <a:rPr lang="ar-SA" sz="2400">
                <a:latin typeface="Calibri" panose="020F0502020204030204" pitchFamily="34" charset="0"/>
                <a:ea typeface="Calibri" panose="020F0502020204030204" pitchFamily="34" charset="0"/>
                <a:cs typeface="Traditional Arabic" panose="02020603050405020304" pitchFamily="18" charset="-78"/>
              </a:rPr>
              <a:t>يتمتع بنك البركة بممارسات حوكمة مالية قوية، حيث يلتزم بالمعايير الدولية، ويشجع على الشفافية، ويفصل السلطات، ويحمي حقوق المساهمين، ويدير المخاطر بفعالية. ومع ذلك، هناك بعض المجالات التي يمكن تحسينها، مثل تعزيز الشفافية، وتحسين التواصل، وتطوير الرقابة الداخلية.</a:t>
            </a:r>
          </a:p>
          <a:p>
            <a:pPr algn="just" rtl="1">
              <a:lnSpc>
                <a:spcPct val="115000"/>
              </a:lnSpc>
              <a:spcAft>
                <a:spcPts val="0"/>
              </a:spcAft>
            </a:pPr>
            <a:r>
              <a:rPr lang="ar-SA" sz="2400">
                <a:latin typeface="Calibri" panose="020F0502020204030204" pitchFamily="34" charset="0"/>
                <a:ea typeface="Calibri" panose="020F0502020204030204" pitchFamily="34" charset="0"/>
                <a:cs typeface="Traditional Arabic" panose="02020603050405020304" pitchFamily="18" charset="-78"/>
              </a:rPr>
              <a:t>ويؤكد البحث على أهمية الحوكمة الرشيدة في المؤسسات المالية، وخاصة البنوك الإسلامية، حيث تساهم في تعزيز الثقة، وتحسين الأداء، وضمان الاستقرار المالي</a:t>
            </a:r>
          </a:p>
          <a:p>
            <a:pPr algn="just" rtl="1">
              <a:lnSpc>
                <a:spcPct val="115000"/>
              </a:lnSpc>
              <a:spcAft>
                <a:spcPts val="0"/>
              </a:spcAft>
            </a:pPr>
            <a:r>
              <a:rPr lang="ar-SA" sz="2400" smtClean="0">
                <a:latin typeface="Calibri" panose="020F0502020204030204" pitchFamily="34" charset="0"/>
                <a:ea typeface="Calibri" panose="020F0502020204030204" pitchFamily="34" charset="0"/>
                <a:cs typeface="Traditional Arabic" panose="02020603050405020304" pitchFamily="18" charset="-78"/>
              </a:rPr>
              <a:t>ومن </a:t>
            </a:r>
            <a:r>
              <a:rPr lang="ar-SA" sz="2400" dirty="0">
                <a:latin typeface="Calibri" panose="020F0502020204030204" pitchFamily="34" charset="0"/>
                <a:ea typeface="Calibri" panose="020F0502020204030204" pitchFamily="34" charset="0"/>
                <a:cs typeface="Traditional Arabic" panose="02020603050405020304" pitchFamily="18" charset="-78"/>
              </a:rPr>
              <a:t>خلال هذا البحث تم التوصل إلى النتائج والتوصيات ال</a:t>
            </a:r>
            <a:r>
              <a:rPr lang="ar-DZ" sz="2400" dirty="0">
                <a:latin typeface="Calibri" panose="020F0502020204030204" pitchFamily="34" charset="0"/>
                <a:ea typeface="Calibri" panose="020F0502020204030204" pitchFamily="34" charset="0"/>
                <a:cs typeface="Traditional Arabic" panose="02020603050405020304" pitchFamily="18" charset="-78"/>
              </a:rPr>
              <a:t>ا</a:t>
            </a:r>
            <a:r>
              <a:rPr lang="ar-SA" sz="2400" dirty="0" err="1">
                <a:latin typeface="Calibri" panose="020F0502020204030204" pitchFamily="34" charset="0"/>
                <a:ea typeface="Calibri" panose="020F0502020204030204" pitchFamily="34" charset="0"/>
                <a:cs typeface="Traditional Arabic" panose="02020603050405020304" pitchFamily="18" charset="-78"/>
              </a:rPr>
              <a:t>تية</a:t>
            </a:r>
            <a:r>
              <a:rPr lang="ar-DZ" sz="2400" dirty="0">
                <a:latin typeface="Calibri" panose="020F0502020204030204" pitchFamily="34" charset="0"/>
                <a:ea typeface="Calibri" panose="020F0502020204030204" pitchFamily="34" charset="0"/>
                <a:cs typeface="Traditional Arabic" panose="02020603050405020304" pitchFamily="18" charset="-78"/>
              </a:rPr>
              <a:t>: </a:t>
            </a:r>
            <a:endParaRPr lang="fr-FR" sz="2400" dirty="0">
              <a:latin typeface="TraditionalArabic"/>
              <a:ea typeface="Times New Roman" panose="02020603050405020304" pitchFamily="18" charset="0"/>
            </a:endParaRPr>
          </a:p>
        </p:txBody>
      </p:sp>
    </p:spTree>
    <p:extLst>
      <p:ext uri="{BB962C8B-B14F-4D97-AF65-F5344CB8AC3E}">
        <p14:creationId xmlns:p14="http://schemas.microsoft.com/office/powerpoint/2010/main" val="3786154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11126624" y="0"/>
            <a:ext cx="1211876" cy="6858000"/>
            <a:chOff x="11126624" y="0"/>
            <a:chExt cx="1211876" cy="6858000"/>
          </a:xfrm>
        </p:grpSpPr>
        <p:sp>
          <p:nvSpPr>
            <p:cNvPr id="8" name="Rectangle 7"/>
            <p:cNvSpPr/>
            <p:nvPr/>
          </p:nvSpPr>
          <p:spPr>
            <a:xfrm>
              <a:off x="12152520" y="0"/>
              <a:ext cx="185980" cy="6858000"/>
            </a:xfrm>
            <a:prstGeom prst="rect">
              <a:avLst/>
            </a:prstGeom>
            <a:solidFill>
              <a:schemeClr val="tx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Pentagone 8"/>
            <p:cNvSpPr/>
            <p:nvPr/>
          </p:nvSpPr>
          <p:spPr>
            <a:xfrm rot="10800000">
              <a:off x="11126624" y="584695"/>
              <a:ext cx="1211874" cy="560565"/>
            </a:xfrm>
            <a:prstGeom prst="homePlate">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 name="Rectangle 1"/>
          <p:cNvSpPr/>
          <p:nvPr/>
        </p:nvSpPr>
        <p:spPr>
          <a:xfrm>
            <a:off x="5974813" y="3244334"/>
            <a:ext cx="242374" cy="369332"/>
          </a:xfrm>
          <a:prstGeom prst="rect">
            <a:avLst/>
          </a:prstGeom>
        </p:spPr>
        <p:txBody>
          <a:bodyPr wrap="none">
            <a:spAutoFit/>
          </a:bodyPr>
          <a:lstStyle/>
          <a:p>
            <a:r>
              <a:rPr lang="fr-FR" dirty="0">
                <a:latin typeface="Calibri" panose="020F0502020204030204" pitchFamily="34" charset="0"/>
                <a:ea typeface="Calibri" panose="020F0502020204030204" pitchFamily="34" charset="0"/>
                <a:cs typeface="Traditional Arabic" panose="02020603050405020304" pitchFamily="18" charset="-78"/>
              </a:rPr>
              <a:t>.</a:t>
            </a:r>
            <a:endParaRPr lang="fr-FR" dirty="0"/>
          </a:p>
        </p:txBody>
      </p:sp>
      <p:sp>
        <p:nvSpPr>
          <p:cNvPr id="3" name="Rectangle 2"/>
          <p:cNvSpPr/>
          <p:nvPr/>
        </p:nvSpPr>
        <p:spPr>
          <a:xfrm>
            <a:off x="11350761" y="563722"/>
            <a:ext cx="801757" cy="517065"/>
          </a:xfrm>
          <a:prstGeom prst="rect">
            <a:avLst/>
          </a:prstGeom>
        </p:spPr>
        <p:txBody>
          <a:bodyPr wrap="square">
            <a:spAutoFit/>
          </a:bodyPr>
          <a:lstStyle/>
          <a:p>
            <a:pPr algn="justLow" rtl="1">
              <a:lnSpc>
                <a:spcPct val="115000"/>
              </a:lnSpc>
              <a:spcAft>
                <a:spcPts val="0"/>
              </a:spcAft>
            </a:pPr>
            <a:r>
              <a:rPr lang="ar-DZ" sz="2400" b="1" dirty="0">
                <a:latin typeface="TraditionalArabic"/>
                <a:ea typeface="Times New Roman" panose="02020603050405020304" pitchFamily="18" charset="0"/>
                <a:cs typeface="Traditional Arabic" panose="02020603050405020304" pitchFamily="18" charset="-78"/>
              </a:rPr>
              <a:t>النتائج: </a:t>
            </a:r>
            <a:endParaRPr lang="fr-FR" sz="2400" dirty="0">
              <a:latin typeface="TraditionalArabic"/>
              <a:ea typeface="Calibri" panose="020F0502020204030204" pitchFamily="34" charset="0"/>
              <a:cs typeface="Arial" panose="020B0604020202020204" pitchFamily="34" charset="0"/>
            </a:endParaRPr>
          </a:p>
        </p:txBody>
      </p:sp>
      <p:grpSp>
        <p:nvGrpSpPr>
          <p:cNvPr id="12" name="Group 6">
            <a:extLst>
              <a:ext uri="{FF2B5EF4-FFF2-40B4-BE49-F238E27FC236}">
                <a16:creationId xmlns:a16="http://schemas.microsoft.com/office/drawing/2014/main" xmlns="" id="{F4721FE7-8B9D-4AF6-8DBD-CAB7C146E488}"/>
              </a:ext>
            </a:extLst>
          </p:cNvPr>
          <p:cNvGrpSpPr/>
          <p:nvPr/>
        </p:nvGrpSpPr>
        <p:grpSpPr>
          <a:xfrm rot="10800000" flipV="1">
            <a:off x="8419163" y="1644570"/>
            <a:ext cx="1958693" cy="1574470"/>
            <a:chOff x="1152436" y="2102584"/>
            <a:chExt cx="3576539" cy="2838234"/>
          </a:xfrm>
          <a:solidFill>
            <a:srgbClr val="2DA2BF"/>
          </a:solidFill>
        </p:grpSpPr>
        <p:sp>
          <p:nvSpPr>
            <p:cNvPr id="27" name="Block Arc 3">
              <a:extLst>
                <a:ext uri="{FF2B5EF4-FFF2-40B4-BE49-F238E27FC236}">
                  <a16:creationId xmlns:a16="http://schemas.microsoft.com/office/drawing/2014/main" xmlns="" id="{C6514EBA-5706-4E9B-8CD6-D5F040CAD4D8}"/>
                </a:ext>
              </a:extLst>
            </p:cNvPr>
            <p:cNvSpPr/>
            <p:nvPr/>
          </p:nvSpPr>
          <p:spPr>
            <a:xfrm>
              <a:off x="1152436" y="2102584"/>
              <a:ext cx="2695447" cy="2838234"/>
            </a:xfrm>
            <a:prstGeom prst="blockArc">
              <a:avLst>
                <a:gd name="adj1" fmla="val 21570102"/>
                <a:gd name="adj2" fmla="val 17581411"/>
                <a:gd name="adj3" fmla="val 10584"/>
              </a:avLst>
            </a:prstGeom>
            <a:grpFill/>
            <a:ln w="55000" cap="flat" cmpd="thickThin"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82F39"/>
                </a:solidFill>
                <a:effectLst/>
                <a:uLnTx/>
                <a:uFillTx/>
                <a:latin typeface="Calibri" panose="020F0502020204030204"/>
              </a:endParaRPr>
            </a:p>
          </p:txBody>
        </p:sp>
        <p:sp>
          <p:nvSpPr>
            <p:cNvPr id="28" name="Arrow: Right 5">
              <a:extLst>
                <a:ext uri="{FF2B5EF4-FFF2-40B4-BE49-F238E27FC236}">
                  <a16:creationId xmlns:a16="http://schemas.microsoft.com/office/drawing/2014/main" xmlns="" id="{B94E1E0F-28A0-4214-99F9-3E2767B35EF6}"/>
                </a:ext>
              </a:extLst>
            </p:cNvPr>
            <p:cNvSpPr/>
            <p:nvPr/>
          </p:nvSpPr>
          <p:spPr>
            <a:xfrm>
              <a:off x="3582346" y="3216897"/>
              <a:ext cx="1146629" cy="609599"/>
            </a:xfrm>
            <a:prstGeom prst="rightArrow">
              <a:avLst>
                <a:gd name="adj1" fmla="val 50000"/>
                <a:gd name="adj2" fmla="val 73810"/>
              </a:avLst>
            </a:prstGeom>
            <a:grpFill/>
            <a:ln w="55000" cap="flat" cmpd="thickThin"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ndParaRPr>
            </a:p>
          </p:txBody>
        </p:sp>
      </p:grpSp>
      <p:grpSp>
        <p:nvGrpSpPr>
          <p:cNvPr id="13" name="Group 9">
            <a:extLst>
              <a:ext uri="{FF2B5EF4-FFF2-40B4-BE49-F238E27FC236}">
                <a16:creationId xmlns:a16="http://schemas.microsoft.com/office/drawing/2014/main" xmlns="" id="{23646EC1-D36E-4FC3-8DE3-B3C4BC20AD9C}"/>
              </a:ext>
            </a:extLst>
          </p:cNvPr>
          <p:cNvGrpSpPr/>
          <p:nvPr/>
        </p:nvGrpSpPr>
        <p:grpSpPr>
          <a:xfrm rot="10800000" flipV="1">
            <a:off x="3701683" y="1668348"/>
            <a:ext cx="2022516" cy="1498549"/>
            <a:chOff x="1223265" y="2102584"/>
            <a:chExt cx="3545638" cy="2838234"/>
          </a:xfrm>
          <a:solidFill>
            <a:srgbClr val="DA1F28"/>
          </a:solidFill>
        </p:grpSpPr>
        <p:sp>
          <p:nvSpPr>
            <p:cNvPr id="25" name="Block Arc 10">
              <a:extLst>
                <a:ext uri="{FF2B5EF4-FFF2-40B4-BE49-F238E27FC236}">
                  <a16:creationId xmlns:a16="http://schemas.microsoft.com/office/drawing/2014/main" xmlns="" id="{AC40380F-E537-4F4C-9AB9-8A921ADAC0AA}"/>
                </a:ext>
              </a:extLst>
            </p:cNvPr>
            <p:cNvSpPr/>
            <p:nvPr/>
          </p:nvSpPr>
          <p:spPr>
            <a:xfrm>
              <a:off x="1223265" y="2102584"/>
              <a:ext cx="2624620" cy="2838234"/>
            </a:xfrm>
            <a:prstGeom prst="blockArc">
              <a:avLst>
                <a:gd name="adj1" fmla="val 21570102"/>
                <a:gd name="adj2" fmla="val 17581411"/>
                <a:gd name="adj3" fmla="val 10584"/>
              </a:avLst>
            </a:prstGeom>
            <a:grpFill/>
            <a:ln w="55000" cap="flat" cmpd="thickThin"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82F39"/>
                </a:solidFill>
                <a:effectLst/>
                <a:uLnTx/>
                <a:uFillTx/>
                <a:latin typeface="Calibri" panose="020F0502020204030204"/>
              </a:endParaRPr>
            </a:p>
          </p:txBody>
        </p:sp>
        <p:sp>
          <p:nvSpPr>
            <p:cNvPr id="26" name="Arrow: Right 11">
              <a:extLst>
                <a:ext uri="{FF2B5EF4-FFF2-40B4-BE49-F238E27FC236}">
                  <a16:creationId xmlns:a16="http://schemas.microsoft.com/office/drawing/2014/main" xmlns="" id="{66F66D54-EC7C-4533-BF01-124E786F8935}"/>
                </a:ext>
              </a:extLst>
            </p:cNvPr>
            <p:cNvSpPr/>
            <p:nvPr/>
          </p:nvSpPr>
          <p:spPr>
            <a:xfrm>
              <a:off x="3622274" y="3216900"/>
              <a:ext cx="1146629" cy="609600"/>
            </a:xfrm>
            <a:prstGeom prst="rightArrow">
              <a:avLst>
                <a:gd name="adj1" fmla="val 50000"/>
                <a:gd name="adj2" fmla="val 73810"/>
              </a:avLst>
            </a:prstGeom>
            <a:grpFill/>
            <a:ln w="55000" cap="flat" cmpd="thickThin"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ndParaRPr>
            </a:p>
          </p:txBody>
        </p:sp>
      </p:grpSp>
      <p:grpSp>
        <p:nvGrpSpPr>
          <p:cNvPr id="14" name="Group 12">
            <a:extLst>
              <a:ext uri="{FF2B5EF4-FFF2-40B4-BE49-F238E27FC236}">
                <a16:creationId xmlns:a16="http://schemas.microsoft.com/office/drawing/2014/main" xmlns="" id="{4D1301CC-D79E-48D4-8D2A-784561229E77}"/>
              </a:ext>
            </a:extLst>
          </p:cNvPr>
          <p:cNvGrpSpPr/>
          <p:nvPr/>
        </p:nvGrpSpPr>
        <p:grpSpPr>
          <a:xfrm rot="10800000" flipV="1">
            <a:off x="6071711" y="1621264"/>
            <a:ext cx="1990899" cy="1556932"/>
            <a:chOff x="1219620" y="2102584"/>
            <a:chExt cx="3489972" cy="2838234"/>
          </a:xfrm>
          <a:solidFill>
            <a:srgbClr val="39639D"/>
          </a:solidFill>
        </p:grpSpPr>
        <p:sp>
          <p:nvSpPr>
            <p:cNvPr id="23" name="Block Arc 13">
              <a:extLst>
                <a:ext uri="{FF2B5EF4-FFF2-40B4-BE49-F238E27FC236}">
                  <a16:creationId xmlns:a16="http://schemas.microsoft.com/office/drawing/2014/main" xmlns="" id="{3346AF05-70A3-4E37-AEF7-933D1045D830}"/>
                </a:ext>
              </a:extLst>
            </p:cNvPr>
            <p:cNvSpPr/>
            <p:nvPr/>
          </p:nvSpPr>
          <p:spPr>
            <a:xfrm>
              <a:off x="1219620" y="2102584"/>
              <a:ext cx="2628264" cy="2838234"/>
            </a:xfrm>
            <a:prstGeom prst="blockArc">
              <a:avLst>
                <a:gd name="adj1" fmla="val 21570102"/>
                <a:gd name="adj2" fmla="val 17581411"/>
                <a:gd name="adj3" fmla="val 10584"/>
              </a:avLst>
            </a:prstGeom>
            <a:grpFill/>
            <a:ln w="55000" cap="flat" cmpd="thickThin"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82F39"/>
                </a:solidFill>
                <a:effectLst/>
                <a:uLnTx/>
                <a:uFillTx/>
                <a:latin typeface="Calibri" panose="020F0502020204030204"/>
              </a:endParaRPr>
            </a:p>
          </p:txBody>
        </p:sp>
        <p:sp>
          <p:nvSpPr>
            <p:cNvPr id="24" name="Arrow: Right 14">
              <a:extLst>
                <a:ext uri="{FF2B5EF4-FFF2-40B4-BE49-F238E27FC236}">
                  <a16:creationId xmlns:a16="http://schemas.microsoft.com/office/drawing/2014/main" xmlns="" id="{5E654D12-6D32-497E-8145-FDC00F449BF4}"/>
                </a:ext>
              </a:extLst>
            </p:cNvPr>
            <p:cNvSpPr/>
            <p:nvPr/>
          </p:nvSpPr>
          <p:spPr>
            <a:xfrm>
              <a:off x="3562963" y="3191330"/>
              <a:ext cx="1146629" cy="609601"/>
            </a:xfrm>
            <a:prstGeom prst="rightArrow">
              <a:avLst>
                <a:gd name="adj1" fmla="val 50000"/>
                <a:gd name="adj2" fmla="val 73810"/>
              </a:avLst>
            </a:prstGeom>
            <a:grpFill/>
            <a:ln w="55000" cap="flat" cmpd="thickThin"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ndParaRPr>
            </a:p>
          </p:txBody>
        </p:sp>
      </p:grpSp>
      <p:sp>
        <p:nvSpPr>
          <p:cNvPr id="15" name="TextBox 18">
            <a:extLst>
              <a:ext uri="{FF2B5EF4-FFF2-40B4-BE49-F238E27FC236}">
                <a16:creationId xmlns:a16="http://schemas.microsoft.com/office/drawing/2014/main" xmlns="" id="{53048EC2-07B4-4E3A-BD90-A648C2D67BC5}"/>
              </a:ext>
            </a:extLst>
          </p:cNvPr>
          <p:cNvSpPr txBox="1"/>
          <p:nvPr/>
        </p:nvSpPr>
        <p:spPr>
          <a:xfrm>
            <a:off x="8885800" y="1880846"/>
            <a:ext cx="1541214" cy="1222872"/>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ru-RU" sz="6000" b="1" i="0" u="none" strike="noStrike" kern="0" cap="none" spc="0" normalizeH="0" baseline="0" noProof="0" dirty="0">
                <a:ln>
                  <a:noFill/>
                </a:ln>
                <a:solidFill>
                  <a:prstClr val="black"/>
                </a:solidFill>
                <a:effectLst/>
                <a:uLnTx/>
                <a:uFillTx/>
                <a:latin typeface="Open Sans" panose="020B0606030504020204" pitchFamily="34" charset="0"/>
              </a:rPr>
              <a:t>1</a:t>
            </a:r>
            <a:endParaRPr kumimoji="0" lang="en-GB" sz="6000" b="1" i="0" u="none" strike="noStrike" kern="0" cap="none" spc="0" normalizeH="0" baseline="0" noProof="0" dirty="0">
              <a:ln>
                <a:noFill/>
              </a:ln>
              <a:solidFill>
                <a:prstClr val="black"/>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6" name="TextBox 19">
            <a:extLst>
              <a:ext uri="{FF2B5EF4-FFF2-40B4-BE49-F238E27FC236}">
                <a16:creationId xmlns:a16="http://schemas.microsoft.com/office/drawing/2014/main" xmlns="" id="{2519AA31-A72C-402B-9C5D-6E43BA902285}"/>
              </a:ext>
            </a:extLst>
          </p:cNvPr>
          <p:cNvSpPr txBox="1"/>
          <p:nvPr/>
        </p:nvSpPr>
        <p:spPr>
          <a:xfrm>
            <a:off x="6648631" y="1806187"/>
            <a:ext cx="1413978" cy="1222872"/>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Open Sans" panose="020B0606030504020204" pitchFamily="34" charset="0"/>
              </a:rPr>
              <a:t>2</a:t>
            </a:r>
            <a:endParaRPr kumimoji="0" lang="en-GB" sz="6000" b="1" i="0" u="none" strike="noStrike" kern="0" cap="none" spc="0" normalizeH="0" baseline="0" noProof="0" dirty="0">
              <a:ln>
                <a:noFill/>
              </a:ln>
              <a:solidFill>
                <a:prstClr val="black"/>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7" name="TextBox 20">
            <a:extLst>
              <a:ext uri="{FF2B5EF4-FFF2-40B4-BE49-F238E27FC236}">
                <a16:creationId xmlns:a16="http://schemas.microsoft.com/office/drawing/2014/main" xmlns="" id="{CF301A44-4617-45D0-86D6-EF5A85C32FD7}"/>
              </a:ext>
            </a:extLst>
          </p:cNvPr>
          <p:cNvSpPr txBox="1"/>
          <p:nvPr/>
        </p:nvSpPr>
        <p:spPr>
          <a:xfrm>
            <a:off x="4329964" y="1774268"/>
            <a:ext cx="1394235" cy="1222872"/>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Open Sans" panose="020B0606030504020204" pitchFamily="34" charset="0"/>
              </a:rPr>
              <a:t>3</a:t>
            </a:r>
            <a:endParaRPr kumimoji="0" lang="en-GB" sz="6000" b="1" i="0" u="none" strike="noStrike" kern="0" cap="none" spc="0" normalizeH="0" baseline="0" noProof="0" dirty="0">
              <a:ln>
                <a:noFill/>
              </a:ln>
              <a:solidFill>
                <a:prstClr val="black"/>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8" name="TextBox 21">
            <a:extLst>
              <a:ext uri="{FF2B5EF4-FFF2-40B4-BE49-F238E27FC236}">
                <a16:creationId xmlns:a16="http://schemas.microsoft.com/office/drawing/2014/main" xmlns="" id="{F9F4AE0D-3187-42E0-A2F0-E23013DCFBA5}"/>
              </a:ext>
            </a:extLst>
          </p:cNvPr>
          <p:cNvSpPr txBox="1"/>
          <p:nvPr/>
        </p:nvSpPr>
        <p:spPr>
          <a:xfrm>
            <a:off x="1969982" y="1737475"/>
            <a:ext cx="1541214" cy="1222872"/>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Open Sans" panose="020B0606030504020204" pitchFamily="34" charset="0"/>
              </a:rPr>
              <a:t>4</a:t>
            </a:r>
            <a:endParaRPr kumimoji="0" lang="en-GB" sz="6000" b="1" i="0" u="none" strike="noStrike" kern="0" cap="none" spc="0" normalizeH="0" baseline="0" noProof="0" dirty="0">
              <a:ln>
                <a:noFill/>
              </a:ln>
              <a:solidFill>
                <a:prstClr val="black"/>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9" name="TextBox 28">
            <a:extLst>
              <a:ext uri="{FF2B5EF4-FFF2-40B4-BE49-F238E27FC236}">
                <a16:creationId xmlns:a16="http://schemas.microsoft.com/office/drawing/2014/main" xmlns="" id="{3F7B4704-66F4-4D5E-B399-6D46D79D2C05}"/>
              </a:ext>
            </a:extLst>
          </p:cNvPr>
          <p:cNvSpPr txBox="1"/>
          <p:nvPr/>
        </p:nvSpPr>
        <p:spPr>
          <a:xfrm>
            <a:off x="1105220" y="3380479"/>
            <a:ext cx="2589768" cy="1323439"/>
          </a:xfrm>
          <a:prstGeom prst="rect">
            <a:avLst/>
          </a:prstGeom>
          <a:noFill/>
        </p:spPr>
        <p:txBody>
          <a:bodyPr wrap="square" rtlCol="0">
            <a:spAutoFit/>
          </a:bodyPr>
          <a:lstStyle/>
          <a:p>
            <a:pPr lvl="0" algn="just" defTabSz="685800" rtl="1">
              <a:defRPr/>
            </a:pPr>
            <a:r>
              <a:rPr lang="ar-DZ" sz="1600" b="1">
                <a:latin typeface="Arial" panose="020B0604020202020204" pitchFamily="34" charset="0"/>
                <a:cs typeface="Arial" panose="020B0604020202020204" pitchFamily="34" charset="0"/>
              </a:rPr>
              <a:t>  يلتزم بنك البركة بالمعايير الأخلاقية والمهنية في ممارساته المصرفية، حيث يطبق مبادئ الشريعة الإسلامية، ويحترم القيم الأخلاقية في تعاملاته</a:t>
            </a:r>
            <a:endParaRPr lang="en-GB" sz="1600" b="1" dirty="0">
              <a:latin typeface="Arial" panose="020B0604020202020204" pitchFamily="34" charset="0"/>
              <a:cs typeface="Arial" panose="020B0604020202020204" pitchFamily="34" charset="0"/>
            </a:endParaRPr>
          </a:p>
        </p:txBody>
      </p:sp>
      <p:sp>
        <p:nvSpPr>
          <p:cNvPr id="20" name="TextBox 29">
            <a:extLst>
              <a:ext uri="{FF2B5EF4-FFF2-40B4-BE49-F238E27FC236}">
                <a16:creationId xmlns:a16="http://schemas.microsoft.com/office/drawing/2014/main" xmlns="" id="{C0F300C6-5573-4817-82BD-0FCE6C5FCA28}"/>
              </a:ext>
            </a:extLst>
          </p:cNvPr>
          <p:cNvSpPr txBox="1"/>
          <p:nvPr/>
        </p:nvSpPr>
        <p:spPr>
          <a:xfrm>
            <a:off x="3694989" y="3295130"/>
            <a:ext cx="2558405" cy="1323439"/>
          </a:xfrm>
          <a:prstGeom prst="rect">
            <a:avLst/>
          </a:prstGeom>
          <a:noFill/>
        </p:spPr>
        <p:txBody>
          <a:bodyPr wrap="square" rtlCol="0">
            <a:spAutoFit/>
          </a:bodyPr>
          <a:lstStyle/>
          <a:p>
            <a:pPr lvl="0" algn="r" defTabSz="685800" rtl="1">
              <a:defRPr/>
            </a:pPr>
            <a:r>
              <a:rPr lang="ar-DZ" sz="1600" b="1">
                <a:latin typeface="Arial" panose="020B0604020202020204" pitchFamily="34" charset="0"/>
                <a:cs typeface="Arial" panose="020B0604020202020204" pitchFamily="34" charset="0"/>
              </a:rPr>
              <a:t>يلتزم البنك بمبادئ الحوكمة المتعلقة بحماية حقوق المساهمين، حيث يضمن حقوقهم في المشاركة في اتخاذ القرارات، والحصول على المعلومات، وتوزيع الأرباح</a:t>
            </a:r>
            <a:endParaRPr lang="en-GB" sz="1600" b="1" dirty="0">
              <a:latin typeface="Arial" panose="020B0604020202020204" pitchFamily="34" charset="0"/>
              <a:cs typeface="Arial" panose="020B0604020202020204" pitchFamily="34" charset="0"/>
            </a:endParaRPr>
          </a:p>
        </p:txBody>
      </p:sp>
      <p:sp>
        <p:nvSpPr>
          <p:cNvPr id="21" name="TextBox 30">
            <a:extLst>
              <a:ext uri="{FF2B5EF4-FFF2-40B4-BE49-F238E27FC236}">
                <a16:creationId xmlns:a16="http://schemas.microsoft.com/office/drawing/2014/main" xmlns="" id="{8C7FDB61-7B60-41D4-925C-56E00746AE83}"/>
              </a:ext>
            </a:extLst>
          </p:cNvPr>
          <p:cNvSpPr txBox="1"/>
          <p:nvPr/>
        </p:nvSpPr>
        <p:spPr>
          <a:xfrm>
            <a:off x="6233080" y="3221805"/>
            <a:ext cx="2558406" cy="1323439"/>
          </a:xfrm>
          <a:prstGeom prst="rect">
            <a:avLst/>
          </a:prstGeom>
          <a:noFill/>
        </p:spPr>
        <p:txBody>
          <a:bodyPr wrap="square" rtlCol="0">
            <a:spAutoFit/>
          </a:bodyPr>
          <a:lstStyle/>
          <a:p>
            <a:pPr lvl="0" algn="just" defTabSz="685800" rtl="1">
              <a:defRPr/>
            </a:pPr>
            <a:r>
              <a:rPr lang="ar-DZ" sz="1600" b="1">
                <a:latin typeface="Arial" panose="020B0604020202020204" pitchFamily="34" charset="0"/>
                <a:cs typeface="Arial" panose="020B0604020202020204" pitchFamily="34" charset="0"/>
              </a:rPr>
              <a:t>يولي بنك البركة اهتمامًا خاصًا بإدارة المخاطر، حيث يطبق نظامًا متطورًا لإدارة المخاطر، ويتعامل مع المخاطر التشغيلية والائتمانية والسيولة بشكل فعال</a:t>
            </a:r>
            <a:r>
              <a:rPr lang="fr-FR" sz="1600" b="1">
                <a:latin typeface="Arial" panose="020B0604020202020204" pitchFamily="34" charset="0"/>
                <a:cs typeface="Arial" panose="020B0604020202020204" pitchFamily="34" charset="0"/>
              </a:rPr>
              <a:t>.</a:t>
            </a:r>
            <a:endParaRPr lang="en-GB" sz="1600" b="1" dirty="0">
              <a:latin typeface="Arial" panose="020B0604020202020204" pitchFamily="34" charset="0"/>
              <a:cs typeface="Arial" panose="020B0604020202020204" pitchFamily="34" charset="0"/>
            </a:endParaRPr>
          </a:p>
        </p:txBody>
      </p:sp>
      <p:sp>
        <p:nvSpPr>
          <p:cNvPr id="22" name="TextBox 31">
            <a:extLst>
              <a:ext uri="{FF2B5EF4-FFF2-40B4-BE49-F238E27FC236}">
                <a16:creationId xmlns:a16="http://schemas.microsoft.com/office/drawing/2014/main" xmlns="" id="{883D5D0F-1948-4232-BC57-7746F1B3C9EC}"/>
              </a:ext>
            </a:extLst>
          </p:cNvPr>
          <p:cNvSpPr txBox="1"/>
          <p:nvPr/>
        </p:nvSpPr>
        <p:spPr>
          <a:xfrm>
            <a:off x="8778169" y="3221805"/>
            <a:ext cx="2685132" cy="1569660"/>
          </a:xfrm>
          <a:prstGeom prst="rect">
            <a:avLst/>
          </a:prstGeom>
          <a:noFill/>
        </p:spPr>
        <p:txBody>
          <a:bodyPr wrap="square" rtlCol="0">
            <a:spAutoFit/>
          </a:bodyPr>
          <a:lstStyle/>
          <a:p>
            <a:pPr algn="just" defTabSz="685800" rtl="1">
              <a:defRPr/>
            </a:pPr>
            <a:r>
              <a:rPr lang="ar-DZ" sz="1600" b="1">
                <a:latin typeface="Arial" panose="020B0604020202020204" pitchFamily="34" charset="0"/>
                <a:cs typeface="Arial" panose="020B0604020202020204" pitchFamily="34" charset="0"/>
              </a:rPr>
              <a:t>يمتلك بنك البركة هيكلًا تنظيميًا فعالًا، حيث يتم فصل السلطات والمسؤوليات بين مجلس الإدارة، والإدارة التنفيذية، واللجان المتخصصة. وهذا يضمن اتخاذ القرارات بشكل مستقل، وتعزيز المساءلة</a:t>
            </a:r>
            <a:endParaRPr kumimoji="0" lang="en-GB" sz="1600" b="1" i="0" u="none" strike="noStrike" kern="0" cap="none" spc="0" normalizeH="0" baseline="0" noProof="0" dirty="0">
              <a:ln>
                <a:noFill/>
              </a:ln>
              <a:solidFill>
                <a:prstClr val="black"/>
              </a:solidFill>
              <a:effectLst/>
              <a:uLnTx/>
              <a:uFillTx/>
              <a:latin typeface="Arial" panose="020B0604020202020204" pitchFamily="34" charset="0"/>
              <a:ea typeface="Noto Sans" panose="020B0502040504020204" pitchFamily="34"/>
              <a:cs typeface="Arial" panose="020B0604020202020204" pitchFamily="34" charset="0"/>
            </a:endParaRPr>
          </a:p>
        </p:txBody>
      </p:sp>
      <p:sp>
        <p:nvSpPr>
          <p:cNvPr id="29" name="Block Arc 16">
            <a:extLst>
              <a:ext uri="{FF2B5EF4-FFF2-40B4-BE49-F238E27FC236}">
                <a16:creationId xmlns:a16="http://schemas.microsoft.com/office/drawing/2014/main" xmlns="" id="{94ACC1F5-A3C5-4C33-A6AC-85E1B631DC5C}"/>
              </a:ext>
            </a:extLst>
          </p:cNvPr>
          <p:cNvSpPr/>
          <p:nvPr/>
        </p:nvSpPr>
        <p:spPr>
          <a:xfrm>
            <a:off x="2025606" y="1621264"/>
            <a:ext cx="1493572" cy="1392885"/>
          </a:xfrm>
          <a:prstGeom prst="blockArc">
            <a:avLst>
              <a:gd name="adj1" fmla="val 17592716"/>
              <a:gd name="adj2" fmla="val 17581411"/>
              <a:gd name="adj3" fmla="val 1058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282F39"/>
              </a:solidFill>
              <a:latin typeface="Calibri" panose="020F0502020204030204"/>
            </a:endParaRPr>
          </a:p>
        </p:txBody>
      </p:sp>
    </p:spTree>
    <p:extLst>
      <p:ext uri="{BB962C8B-B14F-4D97-AF65-F5344CB8AC3E}">
        <p14:creationId xmlns:p14="http://schemas.microsoft.com/office/powerpoint/2010/main" val="2848984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10982738" y="0"/>
            <a:ext cx="1355762" cy="6858000"/>
            <a:chOff x="10982738" y="0"/>
            <a:chExt cx="1355762" cy="6858000"/>
          </a:xfrm>
        </p:grpSpPr>
        <p:sp>
          <p:nvSpPr>
            <p:cNvPr id="8" name="Rectangle 7"/>
            <p:cNvSpPr/>
            <p:nvPr/>
          </p:nvSpPr>
          <p:spPr>
            <a:xfrm>
              <a:off x="12152520" y="0"/>
              <a:ext cx="185980" cy="6858000"/>
            </a:xfrm>
            <a:prstGeom prst="rect">
              <a:avLst/>
            </a:prstGeom>
            <a:solidFill>
              <a:schemeClr val="tx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Pentagone 8"/>
            <p:cNvSpPr/>
            <p:nvPr/>
          </p:nvSpPr>
          <p:spPr>
            <a:xfrm rot="10800000">
              <a:off x="10982738" y="670156"/>
              <a:ext cx="1355759" cy="560565"/>
            </a:xfrm>
            <a:prstGeom prst="homePlate">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 name="Rectangle 1"/>
          <p:cNvSpPr/>
          <p:nvPr/>
        </p:nvSpPr>
        <p:spPr>
          <a:xfrm>
            <a:off x="5974813" y="3244334"/>
            <a:ext cx="242374" cy="369332"/>
          </a:xfrm>
          <a:prstGeom prst="rect">
            <a:avLst/>
          </a:prstGeom>
        </p:spPr>
        <p:txBody>
          <a:bodyPr wrap="none">
            <a:spAutoFit/>
          </a:bodyPr>
          <a:lstStyle/>
          <a:p>
            <a:r>
              <a:rPr lang="fr-FR" dirty="0">
                <a:latin typeface="Calibri" panose="020F0502020204030204" pitchFamily="34" charset="0"/>
                <a:ea typeface="Calibri" panose="020F0502020204030204" pitchFamily="34" charset="0"/>
                <a:cs typeface="Traditional Arabic" panose="02020603050405020304" pitchFamily="18" charset="-78"/>
              </a:rPr>
              <a:t>.</a:t>
            </a:r>
            <a:endParaRPr lang="fr-FR" dirty="0"/>
          </a:p>
        </p:txBody>
      </p:sp>
      <p:sp>
        <p:nvSpPr>
          <p:cNvPr id="3" name="Rectangle 2"/>
          <p:cNvSpPr/>
          <p:nvPr/>
        </p:nvSpPr>
        <p:spPr>
          <a:xfrm>
            <a:off x="10982739" y="691901"/>
            <a:ext cx="1169779" cy="517065"/>
          </a:xfrm>
          <a:prstGeom prst="rect">
            <a:avLst/>
          </a:prstGeom>
        </p:spPr>
        <p:txBody>
          <a:bodyPr wrap="square">
            <a:spAutoFit/>
          </a:bodyPr>
          <a:lstStyle/>
          <a:p>
            <a:pPr algn="justLow" rtl="1">
              <a:lnSpc>
                <a:spcPct val="115000"/>
              </a:lnSpc>
              <a:spcAft>
                <a:spcPts val="0"/>
              </a:spcAft>
            </a:pPr>
            <a:r>
              <a:rPr lang="ar-DZ" sz="2400" b="1" dirty="0">
                <a:latin typeface="Calibri" panose="020F0502020204030204" pitchFamily="34" charset="0"/>
                <a:ea typeface="Times New Roman" panose="02020603050405020304" pitchFamily="18" charset="0"/>
                <a:cs typeface="Traditional Arabic" panose="02020603050405020304" pitchFamily="18" charset="-78"/>
              </a:rPr>
              <a:t>التوصيات:  </a:t>
            </a:r>
            <a:endParaRPr lang="fr-FR" sz="2400" dirty="0">
              <a:latin typeface="Calibri" panose="020F0502020204030204" pitchFamily="34" charset="0"/>
              <a:ea typeface="Calibri" panose="020F0502020204030204" pitchFamily="34" charset="0"/>
              <a:cs typeface="Arial" panose="020B0604020202020204" pitchFamily="34" charset="0"/>
            </a:endParaRPr>
          </a:p>
        </p:txBody>
      </p:sp>
      <p:grpSp>
        <p:nvGrpSpPr>
          <p:cNvPr id="10" name="Groupe 9">
            <a:extLst>
              <a:ext uri="{FF2B5EF4-FFF2-40B4-BE49-F238E27FC236}">
                <a16:creationId xmlns:a16="http://schemas.microsoft.com/office/drawing/2014/main" xmlns="" id="{DA0FC4E4-CED0-4781-8657-77691252F7FF}"/>
              </a:ext>
            </a:extLst>
          </p:cNvPr>
          <p:cNvGrpSpPr/>
          <p:nvPr/>
        </p:nvGrpSpPr>
        <p:grpSpPr>
          <a:xfrm>
            <a:off x="3006642" y="1481213"/>
            <a:ext cx="8097564" cy="3341576"/>
            <a:chOff x="1368989" y="1923395"/>
            <a:chExt cx="5873670" cy="3341576"/>
          </a:xfrm>
        </p:grpSpPr>
        <p:sp>
          <p:nvSpPr>
            <p:cNvPr id="12" name="Arrow: Pentagon 1">
              <a:extLst>
                <a:ext uri="{FF2B5EF4-FFF2-40B4-BE49-F238E27FC236}">
                  <a16:creationId xmlns:a16="http://schemas.microsoft.com/office/drawing/2014/main" xmlns="" id="{4F1941AF-8191-4EBD-893F-756FFAF4FDBF}"/>
                </a:ext>
              </a:extLst>
            </p:cNvPr>
            <p:cNvSpPr/>
            <p:nvPr/>
          </p:nvSpPr>
          <p:spPr>
            <a:xfrm rot="10800000">
              <a:off x="1372557" y="1927660"/>
              <a:ext cx="5438212" cy="820578"/>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rtl="1">
                <a:defRPr/>
              </a:pPr>
              <a:endParaRPr lang="en-US" sz="1350" dirty="0">
                <a:solidFill>
                  <a:srgbClr val="FFFFFF"/>
                </a:solidFill>
                <a:latin typeface="Calibri" panose="020F0502020204030204"/>
              </a:endParaRPr>
            </a:p>
          </p:txBody>
        </p:sp>
        <p:sp>
          <p:nvSpPr>
            <p:cNvPr id="13" name="Arrow: Pentagon 5">
              <a:extLst>
                <a:ext uri="{FF2B5EF4-FFF2-40B4-BE49-F238E27FC236}">
                  <a16:creationId xmlns:a16="http://schemas.microsoft.com/office/drawing/2014/main" xmlns="" id="{5D712B20-0992-46E7-83C0-F1BF8DB9778A}"/>
                </a:ext>
              </a:extLst>
            </p:cNvPr>
            <p:cNvSpPr/>
            <p:nvPr/>
          </p:nvSpPr>
          <p:spPr>
            <a:xfrm rot="10800000">
              <a:off x="1368990" y="2733662"/>
              <a:ext cx="5438211" cy="820578"/>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14" name="Arrow: Pentagon 6">
              <a:extLst>
                <a:ext uri="{FF2B5EF4-FFF2-40B4-BE49-F238E27FC236}">
                  <a16:creationId xmlns:a16="http://schemas.microsoft.com/office/drawing/2014/main" xmlns="" id="{31AD08BD-2B74-49D8-9323-27281CC83CA1}"/>
                </a:ext>
              </a:extLst>
            </p:cNvPr>
            <p:cNvSpPr/>
            <p:nvPr/>
          </p:nvSpPr>
          <p:spPr>
            <a:xfrm rot="10800000">
              <a:off x="1368991" y="3547809"/>
              <a:ext cx="5438210" cy="820578"/>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15" name="Arrow: Pentagon 8">
              <a:extLst>
                <a:ext uri="{FF2B5EF4-FFF2-40B4-BE49-F238E27FC236}">
                  <a16:creationId xmlns:a16="http://schemas.microsoft.com/office/drawing/2014/main" xmlns="" id="{8E523EB2-29C3-49DE-A76F-45EEDF0836BF}"/>
                </a:ext>
              </a:extLst>
            </p:cNvPr>
            <p:cNvSpPr/>
            <p:nvPr/>
          </p:nvSpPr>
          <p:spPr>
            <a:xfrm rot="10800000">
              <a:off x="1368989" y="4368387"/>
              <a:ext cx="5438208" cy="896584"/>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16" name="TextBox 20">
              <a:extLst>
                <a:ext uri="{FF2B5EF4-FFF2-40B4-BE49-F238E27FC236}">
                  <a16:creationId xmlns:a16="http://schemas.microsoft.com/office/drawing/2014/main" xmlns="" id="{F1A8E06F-8357-4D58-A7BF-BCB897B7308B}"/>
                </a:ext>
              </a:extLst>
            </p:cNvPr>
            <p:cNvSpPr txBox="1"/>
            <p:nvPr/>
          </p:nvSpPr>
          <p:spPr>
            <a:xfrm>
              <a:off x="5700685" y="1997612"/>
              <a:ext cx="882830" cy="727122"/>
            </a:xfrm>
            <a:prstGeom prst="rect">
              <a:avLst/>
            </a:prstGeom>
            <a:noFill/>
          </p:spPr>
          <p:txBody>
            <a:bodyPr wrap="square" rtlCol="0">
              <a:spAutoFit/>
            </a:bodyPr>
            <a:lstStyle/>
            <a:p>
              <a:pPr algn="ctr" defTabSz="685800">
                <a:defRPr/>
              </a:pPr>
              <a:r>
                <a:rPr lang="ru-RU" sz="4125" b="1" dirty="0">
                  <a:solidFill>
                    <a:srgbClr val="FFFFFF"/>
                  </a:solidFill>
                  <a:latin typeface="Open Sans" panose="020B0606030504020204" pitchFamily="34" charset="0"/>
                </a:rPr>
                <a:t>01</a:t>
              </a:r>
              <a:endParaRPr lang="en-GB" sz="4125"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17" name="TextBox 21">
              <a:extLst>
                <a:ext uri="{FF2B5EF4-FFF2-40B4-BE49-F238E27FC236}">
                  <a16:creationId xmlns:a16="http://schemas.microsoft.com/office/drawing/2014/main" xmlns="" id="{70136193-E4CD-40C9-B87B-F992302BAF6E}"/>
                </a:ext>
              </a:extLst>
            </p:cNvPr>
            <p:cNvSpPr txBox="1"/>
            <p:nvPr/>
          </p:nvSpPr>
          <p:spPr>
            <a:xfrm>
              <a:off x="5700685" y="2792758"/>
              <a:ext cx="882830" cy="727122"/>
            </a:xfrm>
            <a:prstGeom prst="rect">
              <a:avLst/>
            </a:prstGeom>
            <a:noFill/>
          </p:spPr>
          <p:txBody>
            <a:bodyPr wrap="square" rtlCol="0">
              <a:spAutoFit/>
            </a:bodyPr>
            <a:lstStyle/>
            <a:p>
              <a:pPr algn="ctr" defTabSz="685800">
                <a:defRPr/>
              </a:pPr>
              <a:r>
                <a:rPr lang="ru-RU" sz="4125" b="1" dirty="0">
                  <a:solidFill>
                    <a:srgbClr val="FFFFFF"/>
                  </a:solidFill>
                  <a:latin typeface="Open Sans" panose="020B0606030504020204" pitchFamily="34" charset="0"/>
                </a:rPr>
                <a:t>02</a:t>
              </a:r>
              <a:endParaRPr lang="en-GB" sz="4125"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18" name="TextBox 22">
              <a:extLst>
                <a:ext uri="{FF2B5EF4-FFF2-40B4-BE49-F238E27FC236}">
                  <a16:creationId xmlns:a16="http://schemas.microsoft.com/office/drawing/2014/main" xmlns="" id="{34BAA7A5-95DE-4BF7-A10B-3B270B85F9D8}"/>
                </a:ext>
              </a:extLst>
            </p:cNvPr>
            <p:cNvSpPr txBox="1"/>
            <p:nvPr/>
          </p:nvSpPr>
          <p:spPr>
            <a:xfrm>
              <a:off x="5700685" y="3598760"/>
              <a:ext cx="882830" cy="727122"/>
            </a:xfrm>
            <a:prstGeom prst="rect">
              <a:avLst/>
            </a:prstGeom>
            <a:noFill/>
          </p:spPr>
          <p:txBody>
            <a:bodyPr wrap="square" rtlCol="0">
              <a:spAutoFit/>
            </a:bodyPr>
            <a:lstStyle/>
            <a:p>
              <a:pPr algn="ctr" defTabSz="685800">
                <a:defRPr/>
              </a:pPr>
              <a:r>
                <a:rPr lang="ru-RU" sz="4125" b="1" dirty="0">
                  <a:solidFill>
                    <a:srgbClr val="FFFFFF"/>
                  </a:solidFill>
                  <a:latin typeface="Open Sans" panose="020B0606030504020204" pitchFamily="34" charset="0"/>
                </a:rPr>
                <a:t>03</a:t>
              </a:r>
              <a:endParaRPr lang="en-GB" sz="4125"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19" name="TextBox 23">
              <a:extLst>
                <a:ext uri="{FF2B5EF4-FFF2-40B4-BE49-F238E27FC236}">
                  <a16:creationId xmlns:a16="http://schemas.microsoft.com/office/drawing/2014/main" xmlns="" id="{92A6B1ED-3AB1-4B68-8A4B-4BAB6C4E37D3}"/>
                </a:ext>
              </a:extLst>
            </p:cNvPr>
            <p:cNvSpPr txBox="1"/>
            <p:nvPr/>
          </p:nvSpPr>
          <p:spPr>
            <a:xfrm>
              <a:off x="5700684" y="4433974"/>
              <a:ext cx="882830" cy="727122"/>
            </a:xfrm>
            <a:prstGeom prst="rect">
              <a:avLst/>
            </a:prstGeom>
            <a:noFill/>
          </p:spPr>
          <p:txBody>
            <a:bodyPr wrap="square" rtlCol="0">
              <a:spAutoFit/>
            </a:bodyPr>
            <a:lstStyle/>
            <a:p>
              <a:pPr algn="ctr" defTabSz="685800">
                <a:defRPr/>
              </a:pPr>
              <a:r>
                <a:rPr lang="ru-RU" sz="4125" b="1" dirty="0">
                  <a:solidFill>
                    <a:srgbClr val="FFFFFF"/>
                  </a:solidFill>
                  <a:latin typeface="Open Sans" panose="020B0606030504020204" pitchFamily="34" charset="0"/>
                </a:rPr>
                <a:t>04</a:t>
              </a:r>
              <a:endParaRPr lang="en-GB" sz="4125"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0" name="TextBox 56">
              <a:extLst>
                <a:ext uri="{FF2B5EF4-FFF2-40B4-BE49-F238E27FC236}">
                  <a16:creationId xmlns:a16="http://schemas.microsoft.com/office/drawing/2014/main" xmlns="" id="{9F3760F2-B326-4CCA-BF04-1686769D992F}"/>
                </a:ext>
              </a:extLst>
            </p:cNvPr>
            <p:cNvSpPr txBox="1"/>
            <p:nvPr/>
          </p:nvSpPr>
          <p:spPr>
            <a:xfrm>
              <a:off x="1372555" y="1950729"/>
              <a:ext cx="4383363" cy="1000274"/>
            </a:xfrm>
            <a:prstGeom prst="rect">
              <a:avLst/>
            </a:prstGeom>
            <a:noFill/>
          </p:spPr>
          <p:txBody>
            <a:bodyPr wrap="square" rtlCol="0">
              <a:spAutoFit/>
            </a:bodyPr>
            <a:lstStyle/>
            <a:p>
              <a:pPr algn="r" defTabSz="685800" rtl="1">
                <a:defRPr/>
              </a:pPr>
              <a:r>
                <a:rPr lang="ar-DZ" sz="2400" b="1">
                  <a:solidFill>
                    <a:schemeClr val="bg1"/>
                  </a:solidFill>
                  <a:latin typeface="Calibri" panose="020F0502020204030204" pitchFamily="34" charset="0"/>
                  <a:cs typeface="Traditional Arabic" panose="02020603050405020304" pitchFamily="18" charset="-78"/>
                </a:rPr>
                <a:t>تعزيز الوعي لدى القادة والإداريين بأهمية الحوكمة ودورها في تحسين الأداء المؤسساتي </a:t>
              </a:r>
              <a:r>
                <a:rPr lang="ar-DZ" sz="2400" b="1">
                  <a:solidFill>
                    <a:schemeClr val="bg1"/>
                  </a:solidFill>
                  <a:latin typeface="Calibri" panose="020F0502020204030204" pitchFamily="34" charset="0"/>
                  <a:cs typeface="Traditional Arabic" panose="02020603050405020304" pitchFamily="18" charset="-78"/>
                </a:rPr>
                <a:t>وزيادة </a:t>
              </a:r>
              <a:r>
                <a:rPr lang="ar-DZ" sz="2400" b="1" smtClean="0">
                  <a:solidFill>
                    <a:schemeClr val="bg1"/>
                  </a:solidFill>
                  <a:latin typeface="Calibri" panose="020F0502020204030204" pitchFamily="34" charset="0"/>
                  <a:cs typeface="Traditional Arabic" panose="02020603050405020304" pitchFamily="18" charset="-78"/>
                </a:rPr>
                <a:t>الشفافية</a:t>
              </a:r>
              <a:r>
                <a:rPr lang="ar-DZ" sz="1100" b="1" dirty="0">
                  <a:solidFill>
                    <a:srgbClr val="FFFFFF"/>
                  </a:solidFill>
                  <a:latin typeface="Open Sans" panose="020B0606030504020204" pitchFamily="34" charset="0"/>
                </a:rPr>
                <a:t/>
              </a:r>
              <a:br>
                <a:rPr lang="ar-DZ" sz="1100" b="1" dirty="0">
                  <a:solidFill>
                    <a:srgbClr val="FFFFFF"/>
                  </a:solidFill>
                  <a:latin typeface="Open Sans" panose="020B0606030504020204" pitchFamily="34" charset="0"/>
                </a:rPr>
              </a:br>
              <a:endParaRPr lang="en-GB" sz="11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1" name="TextBox 57">
              <a:extLst>
                <a:ext uri="{FF2B5EF4-FFF2-40B4-BE49-F238E27FC236}">
                  <a16:creationId xmlns:a16="http://schemas.microsoft.com/office/drawing/2014/main" xmlns="" id="{9B23274B-F30F-45FE-9B20-DD92610F07D3}"/>
                </a:ext>
              </a:extLst>
            </p:cNvPr>
            <p:cNvSpPr txBox="1"/>
            <p:nvPr/>
          </p:nvSpPr>
          <p:spPr>
            <a:xfrm>
              <a:off x="1614840" y="2827892"/>
              <a:ext cx="4043061" cy="1131079"/>
            </a:xfrm>
            <a:prstGeom prst="rect">
              <a:avLst/>
            </a:prstGeom>
            <a:noFill/>
          </p:spPr>
          <p:txBody>
            <a:bodyPr wrap="square" rtlCol="0">
              <a:spAutoFit/>
            </a:bodyPr>
            <a:lstStyle/>
            <a:p>
              <a:pPr lvl="0" algn="r" defTabSz="685800" rtl="1">
                <a:defRPr/>
              </a:pPr>
              <a:r>
                <a:rPr lang="ar-DZ" sz="2400" b="1">
                  <a:solidFill>
                    <a:schemeClr val="bg1"/>
                  </a:solidFill>
                  <a:latin typeface="Calibri" panose="020F0502020204030204" pitchFamily="34" charset="0"/>
                  <a:cs typeface="Traditional Arabic" panose="02020603050405020304" pitchFamily="18" charset="-78"/>
                </a:rPr>
                <a:t>المشاركة النشطة من طرف جميع ذوي المصلحة المعنيين</a:t>
              </a:r>
            </a:p>
            <a:p>
              <a:pPr algn="r" defTabSz="685800" rtl="1">
                <a:defRPr/>
              </a:pPr>
              <a:r>
                <a:rPr lang="ar-DZ" sz="975" dirty="0">
                  <a:solidFill>
                    <a:srgbClr val="FFFFFF"/>
                  </a:solidFill>
                  <a:latin typeface="Open Sans" panose="020B0606030504020204" pitchFamily="34" charset="0"/>
                </a:rPr>
                <a:t/>
              </a:r>
              <a:br>
                <a:rPr lang="ar-DZ" sz="975" dirty="0">
                  <a:solidFill>
                    <a:srgbClr val="FFFFFF"/>
                  </a:solidFill>
                  <a:latin typeface="Open Sans" panose="020B0606030504020204" pitchFamily="34" charset="0"/>
                </a:rPr>
              </a:br>
              <a:endParaRPr lang="en-GB" sz="975"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2" name="TextBox 58">
              <a:extLst>
                <a:ext uri="{FF2B5EF4-FFF2-40B4-BE49-F238E27FC236}">
                  <a16:creationId xmlns:a16="http://schemas.microsoft.com/office/drawing/2014/main" xmlns="" id="{A4C04DDC-FBB9-4636-9E33-A03B05A18547}"/>
                </a:ext>
              </a:extLst>
            </p:cNvPr>
            <p:cNvSpPr txBox="1"/>
            <p:nvPr/>
          </p:nvSpPr>
          <p:spPr>
            <a:xfrm>
              <a:off x="1619670" y="3669671"/>
              <a:ext cx="4093072" cy="517065"/>
            </a:xfrm>
            <a:prstGeom prst="rect">
              <a:avLst/>
            </a:prstGeom>
            <a:noFill/>
          </p:spPr>
          <p:txBody>
            <a:bodyPr wrap="square" rtlCol="0">
              <a:spAutoFit/>
            </a:bodyPr>
            <a:lstStyle/>
            <a:p>
              <a:pPr lvl="0" algn="just" rtl="1">
                <a:lnSpc>
                  <a:spcPct val="115000"/>
                </a:lnSpc>
              </a:pPr>
              <a:r>
                <a:rPr lang="ar-DZ" sz="2400" b="1">
                  <a:solidFill>
                    <a:schemeClr val="bg1"/>
                  </a:solidFill>
                  <a:latin typeface="Calibri" panose="020F0502020204030204" pitchFamily="34" charset="0"/>
                  <a:cs typeface="Traditional Arabic" panose="02020603050405020304" pitchFamily="18" charset="-78"/>
                </a:rPr>
                <a:t>احترام مبادئ الشفافية وتكافؤ </a:t>
              </a:r>
              <a:r>
                <a:rPr lang="ar-DZ" sz="2400" b="1">
                  <a:solidFill>
                    <a:schemeClr val="bg1"/>
                  </a:solidFill>
                  <a:latin typeface="Calibri" panose="020F0502020204030204" pitchFamily="34" charset="0"/>
                  <a:cs typeface="Traditional Arabic" panose="02020603050405020304" pitchFamily="18" charset="-78"/>
                </a:rPr>
                <a:t>الفرص </a:t>
              </a:r>
              <a:r>
                <a:rPr lang="ar-DZ" sz="2400" b="1" smtClean="0">
                  <a:solidFill>
                    <a:schemeClr val="bg1"/>
                  </a:solidFill>
                  <a:latin typeface="Calibri" panose="020F0502020204030204" pitchFamily="34" charset="0"/>
                  <a:cs typeface="Traditional Arabic" panose="02020603050405020304" pitchFamily="18" charset="-78"/>
                </a:rPr>
                <a:t>والمنافسة</a:t>
              </a:r>
              <a:endParaRPr lang="ar-DZ" sz="2400" b="1" dirty="0">
                <a:solidFill>
                  <a:schemeClr val="bg1"/>
                </a:solidFill>
                <a:latin typeface="Calibri" panose="020F0502020204030204" pitchFamily="34" charset="0"/>
                <a:cs typeface="Traditional Arabic" panose="02020603050405020304" pitchFamily="18" charset="-78"/>
              </a:endParaRPr>
            </a:p>
          </p:txBody>
        </p:sp>
        <p:sp>
          <p:nvSpPr>
            <p:cNvPr id="23" name="TextBox 59">
              <a:extLst>
                <a:ext uri="{FF2B5EF4-FFF2-40B4-BE49-F238E27FC236}">
                  <a16:creationId xmlns:a16="http://schemas.microsoft.com/office/drawing/2014/main" xmlns="" id="{1AD1E6D6-93F9-44B3-A584-E4E19B82C8EF}"/>
                </a:ext>
              </a:extLst>
            </p:cNvPr>
            <p:cNvSpPr txBox="1"/>
            <p:nvPr/>
          </p:nvSpPr>
          <p:spPr>
            <a:xfrm>
              <a:off x="1619672" y="4433974"/>
              <a:ext cx="4093069" cy="830997"/>
            </a:xfrm>
            <a:prstGeom prst="rect">
              <a:avLst/>
            </a:prstGeom>
            <a:noFill/>
          </p:spPr>
          <p:txBody>
            <a:bodyPr wrap="square" rtlCol="0">
              <a:spAutoFit/>
            </a:bodyPr>
            <a:lstStyle/>
            <a:p>
              <a:pPr algn="r" defTabSz="685800" rtl="1">
                <a:defRPr/>
              </a:pPr>
              <a:r>
                <a:rPr lang="ar-DZ" sz="2400" b="1">
                  <a:solidFill>
                    <a:schemeClr val="bg1"/>
                  </a:solidFill>
                  <a:latin typeface="Calibri" panose="020F0502020204030204" pitchFamily="34" charset="0"/>
                  <a:cs typeface="Traditional Arabic" panose="02020603050405020304" pitchFamily="18" charset="-78"/>
                </a:rPr>
                <a:t>احترام الأخلاقيات ومدونة السلوك داخل الأنظمة الاقتصادية</a:t>
              </a:r>
              <a:endParaRPr lang="en-GB" sz="2400" b="1" dirty="0">
                <a:solidFill>
                  <a:schemeClr val="bg1"/>
                </a:solidFill>
                <a:latin typeface="Noto Sans" panose="020B0502040504020204" pitchFamily="34"/>
                <a:ea typeface="Noto Sans" panose="020B0502040504020204" pitchFamily="34"/>
                <a:cs typeface="Noto Sans" panose="020B0502040504020204" pitchFamily="34"/>
              </a:endParaRPr>
            </a:p>
          </p:txBody>
        </p:sp>
        <p:sp>
          <p:nvSpPr>
            <p:cNvPr id="24" name="Freeform 6">
              <a:extLst>
                <a:ext uri="{FF2B5EF4-FFF2-40B4-BE49-F238E27FC236}">
                  <a16:creationId xmlns:a16="http://schemas.microsoft.com/office/drawing/2014/main" xmlns="" id="{AA6A80AE-5DC9-46B7-B7C2-7DE3958ED157}"/>
                </a:ext>
              </a:extLst>
            </p:cNvPr>
            <p:cNvSpPr>
              <a:spLocks/>
            </p:cNvSpPr>
            <p:nvPr/>
          </p:nvSpPr>
          <p:spPr bwMode="auto">
            <a:xfrm flipH="1">
              <a:off x="6793592" y="1923395"/>
              <a:ext cx="444236" cy="1033170"/>
            </a:xfrm>
            <a:custGeom>
              <a:avLst/>
              <a:gdLst>
                <a:gd name="T0" fmla="*/ 0 w 337"/>
                <a:gd name="T1" fmla="*/ 369 h 893"/>
                <a:gd name="T2" fmla="*/ 0 w 337"/>
                <a:gd name="T3" fmla="*/ 893 h 893"/>
                <a:gd name="T4" fmla="*/ 337 w 337"/>
                <a:gd name="T5" fmla="*/ 710 h 893"/>
                <a:gd name="T6" fmla="*/ 337 w 337"/>
                <a:gd name="T7" fmla="*/ 0 h 893"/>
                <a:gd name="T8" fmla="*/ 0 w 337"/>
                <a:gd name="T9" fmla="*/ 369 h 893"/>
              </a:gdLst>
              <a:ahLst/>
              <a:cxnLst>
                <a:cxn ang="0">
                  <a:pos x="T0" y="T1"/>
                </a:cxn>
                <a:cxn ang="0">
                  <a:pos x="T2" y="T3"/>
                </a:cxn>
                <a:cxn ang="0">
                  <a:pos x="T4" y="T5"/>
                </a:cxn>
                <a:cxn ang="0">
                  <a:pos x="T6" y="T7"/>
                </a:cxn>
                <a:cxn ang="0">
                  <a:pos x="T8" y="T9"/>
                </a:cxn>
              </a:cxnLst>
              <a:rect l="0" t="0" r="r" b="b"/>
              <a:pathLst>
                <a:path w="337" h="893">
                  <a:moveTo>
                    <a:pt x="0" y="369"/>
                  </a:moveTo>
                  <a:lnTo>
                    <a:pt x="0" y="893"/>
                  </a:lnTo>
                  <a:lnTo>
                    <a:pt x="337" y="710"/>
                  </a:lnTo>
                  <a:lnTo>
                    <a:pt x="337" y="0"/>
                  </a:lnTo>
                  <a:lnTo>
                    <a:pt x="0" y="369"/>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sp>
          <p:nvSpPr>
            <p:cNvPr id="25" name="Freeform 5">
              <a:extLst>
                <a:ext uri="{FF2B5EF4-FFF2-40B4-BE49-F238E27FC236}">
                  <a16:creationId xmlns:a16="http://schemas.microsoft.com/office/drawing/2014/main" xmlns="" id="{6BDC38AD-BDEC-4CA7-930B-36DCF32F9288}"/>
                </a:ext>
              </a:extLst>
            </p:cNvPr>
            <p:cNvSpPr>
              <a:spLocks/>
            </p:cNvSpPr>
            <p:nvPr/>
          </p:nvSpPr>
          <p:spPr bwMode="auto">
            <a:xfrm flipH="1">
              <a:off x="6798421" y="2741807"/>
              <a:ext cx="444237" cy="820579"/>
            </a:xfrm>
            <a:custGeom>
              <a:avLst/>
              <a:gdLst>
                <a:gd name="T0" fmla="*/ 0 w 337"/>
                <a:gd name="T1" fmla="*/ 183 h 709"/>
                <a:gd name="T2" fmla="*/ 0 w 337"/>
                <a:gd name="T3" fmla="*/ 708 h 709"/>
                <a:gd name="T4" fmla="*/ 337 w 337"/>
                <a:gd name="T5" fmla="*/ 709 h 709"/>
                <a:gd name="T6" fmla="*/ 337 w 337"/>
                <a:gd name="T7" fmla="*/ 0 h 709"/>
                <a:gd name="T8" fmla="*/ 0 w 337"/>
                <a:gd name="T9" fmla="*/ 183 h 709"/>
              </a:gdLst>
              <a:ahLst/>
              <a:cxnLst>
                <a:cxn ang="0">
                  <a:pos x="T0" y="T1"/>
                </a:cxn>
                <a:cxn ang="0">
                  <a:pos x="T2" y="T3"/>
                </a:cxn>
                <a:cxn ang="0">
                  <a:pos x="T4" y="T5"/>
                </a:cxn>
                <a:cxn ang="0">
                  <a:pos x="T6" y="T7"/>
                </a:cxn>
                <a:cxn ang="0">
                  <a:pos x="T8" y="T9"/>
                </a:cxn>
              </a:cxnLst>
              <a:rect l="0" t="0" r="r" b="b"/>
              <a:pathLst>
                <a:path w="337" h="709">
                  <a:moveTo>
                    <a:pt x="0" y="183"/>
                  </a:moveTo>
                  <a:lnTo>
                    <a:pt x="0" y="708"/>
                  </a:lnTo>
                  <a:lnTo>
                    <a:pt x="337" y="709"/>
                  </a:lnTo>
                  <a:lnTo>
                    <a:pt x="337" y="0"/>
                  </a:lnTo>
                  <a:lnTo>
                    <a:pt x="0" y="183"/>
                  </a:lnTo>
                  <a:close/>
                </a:path>
              </a:pathLst>
            </a:custGeom>
            <a:solidFill>
              <a:schemeClr val="accent2">
                <a:lumMod val="75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sp>
          <p:nvSpPr>
            <p:cNvPr id="26" name="Freeform 7">
              <a:extLst>
                <a:ext uri="{FF2B5EF4-FFF2-40B4-BE49-F238E27FC236}">
                  <a16:creationId xmlns:a16="http://schemas.microsoft.com/office/drawing/2014/main" xmlns="" id="{CFF6EEEF-B0BF-4313-8FE3-2BC82D4412A9}"/>
                </a:ext>
              </a:extLst>
            </p:cNvPr>
            <p:cNvSpPr>
              <a:spLocks/>
            </p:cNvSpPr>
            <p:nvPr/>
          </p:nvSpPr>
          <p:spPr bwMode="auto">
            <a:xfrm flipH="1">
              <a:off x="6807198" y="3554239"/>
              <a:ext cx="435461" cy="832430"/>
            </a:xfrm>
            <a:custGeom>
              <a:avLst/>
              <a:gdLst>
                <a:gd name="T0" fmla="*/ 0 w 337"/>
                <a:gd name="T1" fmla="*/ 526 h 709"/>
                <a:gd name="T2" fmla="*/ 0 w 337"/>
                <a:gd name="T3" fmla="*/ 1 h 709"/>
                <a:gd name="T4" fmla="*/ 337 w 337"/>
                <a:gd name="T5" fmla="*/ 0 h 709"/>
                <a:gd name="T6" fmla="*/ 337 w 337"/>
                <a:gd name="T7" fmla="*/ 709 h 709"/>
                <a:gd name="T8" fmla="*/ 0 w 337"/>
                <a:gd name="T9" fmla="*/ 526 h 709"/>
              </a:gdLst>
              <a:ahLst/>
              <a:cxnLst>
                <a:cxn ang="0">
                  <a:pos x="T0" y="T1"/>
                </a:cxn>
                <a:cxn ang="0">
                  <a:pos x="T2" y="T3"/>
                </a:cxn>
                <a:cxn ang="0">
                  <a:pos x="T4" y="T5"/>
                </a:cxn>
                <a:cxn ang="0">
                  <a:pos x="T6" y="T7"/>
                </a:cxn>
                <a:cxn ang="0">
                  <a:pos x="T8" y="T9"/>
                </a:cxn>
              </a:cxnLst>
              <a:rect l="0" t="0" r="r" b="b"/>
              <a:pathLst>
                <a:path w="337" h="709">
                  <a:moveTo>
                    <a:pt x="0" y="526"/>
                  </a:moveTo>
                  <a:lnTo>
                    <a:pt x="0" y="1"/>
                  </a:lnTo>
                  <a:lnTo>
                    <a:pt x="337" y="0"/>
                  </a:lnTo>
                  <a:lnTo>
                    <a:pt x="337" y="709"/>
                  </a:lnTo>
                  <a:lnTo>
                    <a:pt x="0" y="526"/>
                  </a:lnTo>
                  <a:close/>
                </a:path>
              </a:pathLst>
            </a:custGeom>
            <a:solidFill>
              <a:schemeClr val="accent4">
                <a:lumMod val="75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sp>
          <p:nvSpPr>
            <p:cNvPr id="27" name="Freeform 8">
              <a:extLst>
                <a:ext uri="{FF2B5EF4-FFF2-40B4-BE49-F238E27FC236}">
                  <a16:creationId xmlns:a16="http://schemas.microsoft.com/office/drawing/2014/main" xmlns="" id="{A5677F7D-2459-4B2B-AB81-1F34FEA7F6FC}"/>
                </a:ext>
              </a:extLst>
            </p:cNvPr>
            <p:cNvSpPr>
              <a:spLocks/>
            </p:cNvSpPr>
            <p:nvPr/>
          </p:nvSpPr>
          <p:spPr bwMode="auto">
            <a:xfrm flipH="1">
              <a:off x="6798420" y="4131337"/>
              <a:ext cx="444238" cy="1133634"/>
            </a:xfrm>
            <a:custGeom>
              <a:avLst/>
              <a:gdLst>
                <a:gd name="T0" fmla="*/ 0 w 337"/>
                <a:gd name="T1" fmla="*/ 524 h 893"/>
                <a:gd name="T2" fmla="*/ 0 w 337"/>
                <a:gd name="T3" fmla="*/ 0 h 893"/>
                <a:gd name="T4" fmla="*/ 337 w 337"/>
                <a:gd name="T5" fmla="*/ 183 h 893"/>
                <a:gd name="T6" fmla="*/ 337 w 337"/>
                <a:gd name="T7" fmla="*/ 893 h 893"/>
                <a:gd name="T8" fmla="*/ 0 w 337"/>
                <a:gd name="T9" fmla="*/ 524 h 893"/>
              </a:gdLst>
              <a:ahLst/>
              <a:cxnLst>
                <a:cxn ang="0">
                  <a:pos x="T0" y="T1"/>
                </a:cxn>
                <a:cxn ang="0">
                  <a:pos x="T2" y="T3"/>
                </a:cxn>
                <a:cxn ang="0">
                  <a:pos x="T4" y="T5"/>
                </a:cxn>
                <a:cxn ang="0">
                  <a:pos x="T6" y="T7"/>
                </a:cxn>
                <a:cxn ang="0">
                  <a:pos x="T8" y="T9"/>
                </a:cxn>
              </a:cxnLst>
              <a:rect l="0" t="0" r="r" b="b"/>
              <a:pathLst>
                <a:path w="337" h="893">
                  <a:moveTo>
                    <a:pt x="0" y="524"/>
                  </a:moveTo>
                  <a:lnTo>
                    <a:pt x="0" y="0"/>
                  </a:lnTo>
                  <a:lnTo>
                    <a:pt x="337" y="183"/>
                  </a:lnTo>
                  <a:lnTo>
                    <a:pt x="337" y="893"/>
                  </a:lnTo>
                  <a:lnTo>
                    <a:pt x="0" y="524"/>
                  </a:lnTo>
                  <a:close/>
                </a:path>
              </a:pathLst>
            </a:custGeom>
            <a:solidFill>
              <a:schemeClr val="accent6">
                <a:lumMod val="75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spTree>
    <p:extLst>
      <p:ext uri="{BB962C8B-B14F-4D97-AF65-F5344CB8AC3E}">
        <p14:creationId xmlns:p14="http://schemas.microsoft.com/office/powerpoint/2010/main" val="26687072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phique 12"/>
          <p:cNvGraphicFramePr/>
          <p:nvPr>
            <p:extLst/>
          </p:nvPr>
        </p:nvGraphicFramePr>
        <p:xfrm>
          <a:off x="190519" y="808597"/>
          <a:ext cx="11178602" cy="4742361"/>
        </p:xfrm>
        <a:graphic>
          <a:graphicData uri="http://schemas.openxmlformats.org/drawingml/2006/chart">
            <c:chart xmlns:c="http://schemas.openxmlformats.org/drawingml/2006/chart" xmlns:r="http://schemas.openxmlformats.org/officeDocument/2006/relationships" r:id="rId3"/>
          </a:graphicData>
        </a:graphic>
      </p:graphicFrame>
      <p:pic>
        <p:nvPicPr>
          <p:cNvPr id="3" name="Espace réservé du contenu 2"/>
          <p:cNvPicPr>
            <a:picLocks noGrp="1" noChangeAspect="1"/>
          </p:cNvPicPr>
          <p:nvPr>
            <p:ph idx="1"/>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1727200" y="0"/>
            <a:ext cx="9193336" cy="6858000"/>
          </a:xfrm>
          <a:prstGeom prst="rect">
            <a:avLst/>
          </a:prstGeom>
        </p:spPr>
      </p:pic>
    </p:spTree>
    <p:extLst>
      <p:ext uri="{BB962C8B-B14F-4D97-AF65-F5344CB8AC3E}">
        <p14:creationId xmlns:p14="http://schemas.microsoft.com/office/powerpoint/2010/main" val="3241345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923" y="0"/>
            <a:ext cx="11190514" cy="5484578"/>
          </a:xfrm>
          <a:prstGeom prst="rect">
            <a:avLst/>
          </a:prstGeom>
        </p:spPr>
        <p:txBody>
          <a:bodyPr wrap="square">
            <a:spAutoFit/>
          </a:bodyPr>
          <a:lstStyle/>
          <a:p>
            <a:pPr marL="252000" indent="-342900" algn="ctr">
              <a:spcBef>
                <a:spcPct val="20000"/>
              </a:spcBef>
            </a:pPr>
            <a:r>
              <a:rPr lang="ar-DZ" sz="2400" b="1">
                <a:latin typeface="Sakkal Majalla" panose="02000000000000000000" pitchFamily="2" charset="-78"/>
                <a:cs typeface="Sakkal Majalla" panose="02000000000000000000" pitchFamily="2" charset="-78"/>
              </a:rPr>
              <a:t>الجمهورية الجزائرية الديمقراطية الشعبية</a:t>
            </a:r>
          </a:p>
          <a:p>
            <a:pPr marL="252000" indent="-342900" algn="ctr">
              <a:spcBef>
                <a:spcPct val="20000"/>
              </a:spcBef>
            </a:pPr>
            <a:r>
              <a:rPr lang="ar-DZ" sz="2400" b="1">
                <a:latin typeface="Sakkal Majalla" panose="02000000000000000000" pitchFamily="2" charset="-78"/>
                <a:cs typeface="Sakkal Majalla" panose="02000000000000000000" pitchFamily="2" charset="-78"/>
              </a:rPr>
              <a:t>وزارة التعليــــم العالي والبحث العلمـــــي</a:t>
            </a:r>
          </a:p>
          <a:p>
            <a:pPr marL="252000" indent="-342900" algn="ctr">
              <a:spcBef>
                <a:spcPct val="20000"/>
              </a:spcBef>
            </a:pPr>
            <a:r>
              <a:rPr lang="ar-DZ" sz="2400" b="1">
                <a:latin typeface="Sakkal Majalla" panose="02000000000000000000" pitchFamily="2" charset="-78"/>
                <a:cs typeface="Sakkal Majalla" panose="02000000000000000000" pitchFamily="2" charset="-78"/>
              </a:rPr>
              <a:t>جامــعة غرداية</a:t>
            </a:r>
          </a:p>
          <a:p>
            <a:pPr marL="252000" indent="-342900" algn="ctr">
              <a:spcBef>
                <a:spcPct val="20000"/>
              </a:spcBef>
            </a:pPr>
            <a:r>
              <a:rPr lang="ar-DZ" sz="2400" b="1">
                <a:latin typeface="Sakkal Majalla" panose="02000000000000000000" pitchFamily="2" charset="-78"/>
                <a:cs typeface="Sakkal Majalla" panose="02000000000000000000" pitchFamily="2" charset="-78"/>
              </a:rPr>
              <a:t>كلية العلوم الاقتصادية والتجارية وعلوم التسيير</a:t>
            </a:r>
          </a:p>
          <a:p>
            <a:pPr marL="252000" indent="-342900" algn="ctr">
              <a:spcBef>
                <a:spcPct val="20000"/>
              </a:spcBef>
            </a:pPr>
            <a:r>
              <a:rPr lang="ar-DZ" sz="2400" b="1">
                <a:latin typeface="Sakkal Majalla" panose="02000000000000000000" pitchFamily="2" charset="-78"/>
                <a:cs typeface="Sakkal Majalla" panose="02000000000000000000" pitchFamily="2" charset="-78"/>
              </a:rPr>
              <a:t>مخبر التطبيقات الكمية والنوعية للارتقاء الاقتصادي، الاجتماعي والبيئي بالمؤسسات الجزائرية</a:t>
            </a:r>
          </a:p>
          <a:p>
            <a:pPr marL="252000" indent="-342900" algn="ctr">
              <a:spcBef>
                <a:spcPct val="20000"/>
              </a:spcBef>
            </a:pPr>
            <a:r>
              <a:rPr lang="ar-DZ" sz="2400" b="1">
                <a:latin typeface="Sakkal Majalla" panose="02000000000000000000" pitchFamily="2" charset="-78"/>
                <a:cs typeface="Sakkal Majalla" panose="02000000000000000000" pitchFamily="2" charset="-78"/>
              </a:rPr>
              <a:t>مشروع البحث </a:t>
            </a:r>
            <a:r>
              <a:rPr lang="fr-FR" sz="2400" b="1">
                <a:latin typeface="Sakkal Majalla" panose="02000000000000000000" pitchFamily="2" charset="-78"/>
                <a:cs typeface="Sakkal Majalla" panose="02000000000000000000" pitchFamily="2" charset="-78"/>
              </a:rPr>
              <a:t>PRFU </a:t>
            </a:r>
            <a:r>
              <a:rPr lang="ar-DZ" sz="2400" b="1">
                <a:latin typeface="Sakkal Majalla" panose="02000000000000000000" pitchFamily="2" charset="-78"/>
                <a:cs typeface="Sakkal Majalla" panose="02000000000000000000" pitchFamily="2" charset="-78"/>
              </a:rPr>
              <a:t>حوكمة النظام المصرفي والمالي في ظل الازمات المالية وتحديات الرهانات الاقتصادية  في الجزائر</a:t>
            </a:r>
          </a:p>
          <a:p>
            <a:pPr marL="252000" indent="-342900" algn="ctr">
              <a:spcBef>
                <a:spcPct val="20000"/>
              </a:spcBef>
            </a:pPr>
            <a:r>
              <a:rPr lang="ar-DZ" sz="2800" b="1">
                <a:latin typeface="Sakkal Majalla" panose="02000000000000000000" pitchFamily="2" charset="-78"/>
                <a:cs typeface="Sakkal Majalla" panose="02000000000000000000" pitchFamily="2" charset="-78"/>
              </a:rPr>
              <a:t>ينظم: </a:t>
            </a:r>
          </a:p>
          <a:p>
            <a:pPr marL="252000" indent="-342900" algn="ctr">
              <a:spcBef>
                <a:spcPct val="20000"/>
              </a:spcBef>
            </a:pPr>
            <a:r>
              <a:rPr lang="ar-DZ" sz="2800" b="1">
                <a:latin typeface="Sakkal Majalla" panose="02000000000000000000" pitchFamily="2" charset="-78"/>
                <a:cs typeface="Sakkal Majalla" panose="02000000000000000000" pitchFamily="2" charset="-78"/>
              </a:rPr>
              <a:t>ملتقى وطني حضوري / عن بعد حول: </a:t>
            </a:r>
          </a:p>
          <a:p>
            <a:pPr marL="252000" indent="-342900" algn="ctr">
              <a:spcBef>
                <a:spcPct val="20000"/>
              </a:spcBef>
            </a:pPr>
            <a:r>
              <a:rPr lang="ar-DZ" sz="2800" b="1">
                <a:latin typeface="Sakkal Majalla" panose="02000000000000000000" pitchFamily="2" charset="-78"/>
                <a:cs typeface="Sakkal Majalla" panose="02000000000000000000" pitchFamily="2" charset="-78"/>
              </a:rPr>
              <a:t>استراتيجية تطوير وتعزيز الحوكمة المالية في المؤسسات الاقتصادية</a:t>
            </a:r>
          </a:p>
          <a:p>
            <a:pPr marL="252000" indent="-342900" algn="ctr">
              <a:spcBef>
                <a:spcPct val="20000"/>
              </a:spcBef>
            </a:pPr>
            <a:r>
              <a:rPr lang="ar-DZ" sz="2800" b="1">
                <a:latin typeface="Sakkal Majalla" panose="02000000000000000000" pitchFamily="2" charset="-78"/>
                <a:cs typeface="Sakkal Majalla" panose="02000000000000000000" pitchFamily="2" charset="-78"/>
              </a:rPr>
              <a:t>عنوان الورقة العلمية:  </a:t>
            </a:r>
          </a:p>
          <a:p>
            <a:pPr marL="252000" indent="-342900" algn="ctr">
              <a:spcBef>
                <a:spcPct val="20000"/>
              </a:spcBef>
            </a:pPr>
            <a:r>
              <a:rPr lang="ar-DZ" sz="4000" b="1">
                <a:latin typeface="Sakkal Majalla" panose="02000000000000000000" pitchFamily="2" charset="-78"/>
                <a:cs typeface="Sakkal Majalla" panose="02000000000000000000" pitchFamily="2" charset="-78"/>
              </a:rPr>
              <a:t>الحوكمة المالية في القطاع البنكي : بنك البركة أنموذجا</a:t>
            </a:r>
          </a:p>
        </p:txBody>
      </p:sp>
      <p:sp>
        <p:nvSpPr>
          <p:cNvPr id="11" name="Rectangle 10"/>
          <p:cNvSpPr/>
          <p:nvPr/>
        </p:nvSpPr>
        <p:spPr>
          <a:xfrm>
            <a:off x="30997" y="5697682"/>
            <a:ext cx="12192000" cy="1160318"/>
          </a:xfrm>
          <a:prstGeom prst="rect">
            <a:avLst/>
          </a:prstGeom>
        </p:spPr>
        <p:txBody>
          <a:bodyPr wrap="square">
            <a:spAutoFit/>
          </a:bodyPr>
          <a:lstStyle/>
          <a:p>
            <a:pPr algn="ctr" rtl="1">
              <a:lnSpc>
                <a:spcPct val="115000"/>
              </a:lnSpc>
              <a:spcBef>
                <a:spcPts val="600"/>
              </a:spcBef>
              <a:spcAft>
                <a:spcPts val="0"/>
              </a:spcAft>
            </a:pPr>
            <a:r>
              <a:rPr lang="ar-DZ" sz="2800" b="1" smtClean="0">
                <a:latin typeface="Calibri" panose="020F0502020204030204" pitchFamily="34" charset="0"/>
                <a:ea typeface="Times New Roman" panose="02020603050405020304" pitchFamily="18" charset="0"/>
                <a:cs typeface="Traditional Arabic" panose="02020603050405020304" pitchFamily="18" charset="-78"/>
              </a:rPr>
              <a:t>ط.د </a:t>
            </a:r>
            <a:r>
              <a:rPr lang="ar-DZ" sz="2800" b="1" smtClean="0">
                <a:latin typeface="Calibri" panose="020F0502020204030204" pitchFamily="34" charset="0"/>
                <a:ea typeface="Times New Roman" panose="02020603050405020304" pitchFamily="18" charset="0"/>
                <a:cs typeface="Sakkal Majalla" panose="02000000000000000000" pitchFamily="2" charset="-78"/>
              </a:rPr>
              <a:t>سايح عبدالله</a:t>
            </a:r>
            <a:r>
              <a:rPr lang="ar-DZ" sz="2800" b="1" smtClean="0">
                <a:latin typeface="Calibri" panose="020F0502020204030204" pitchFamily="34" charset="0"/>
                <a:ea typeface="Times New Roman" panose="02020603050405020304" pitchFamily="18" charset="0"/>
                <a:cs typeface="Traditional Arabic" panose="02020603050405020304" pitchFamily="18" charset="-78"/>
              </a:rPr>
              <a:t>                                </a:t>
            </a:r>
            <a:r>
              <a:rPr lang="ar-DZ" sz="2800" b="1" dirty="0">
                <a:latin typeface="Calibri" panose="020F0502020204030204" pitchFamily="34" charset="0"/>
                <a:ea typeface="Times New Roman" panose="02020603050405020304" pitchFamily="18" charset="0"/>
                <a:cs typeface="Traditional Arabic" panose="02020603050405020304" pitchFamily="18" charset="-78"/>
              </a:rPr>
              <a:t>أ.د </a:t>
            </a:r>
            <a:r>
              <a:rPr lang="ar-DZ" sz="2800" b="1">
                <a:latin typeface="Calibri" panose="020F0502020204030204" pitchFamily="34" charset="0"/>
                <a:ea typeface="Times New Roman" panose="02020603050405020304" pitchFamily="18" charset="0"/>
                <a:cs typeface="Traditional Arabic" panose="02020603050405020304" pitchFamily="18" charset="-78"/>
              </a:rPr>
              <a:t>عبدالمجيد </a:t>
            </a:r>
            <a:r>
              <a:rPr lang="ar-DZ" sz="2800" b="1" smtClean="0">
                <a:latin typeface="Calibri" panose="020F0502020204030204" pitchFamily="34" charset="0"/>
                <a:ea typeface="Times New Roman" panose="02020603050405020304" pitchFamily="18" charset="0"/>
                <a:cs typeface="Traditional Arabic" panose="02020603050405020304" pitchFamily="18" charset="-78"/>
              </a:rPr>
              <a:t>بادي                              د.نصيب أميرة </a:t>
            </a:r>
            <a:endParaRPr lang="fr-FR" sz="28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Bef>
                <a:spcPts val="600"/>
              </a:spcBef>
              <a:tabLst>
                <a:tab pos="3630930" algn="l"/>
              </a:tabLst>
            </a:pPr>
            <a:r>
              <a:rPr lang="ar-DZ" sz="2800" b="1" dirty="0">
                <a:latin typeface="Calibri" panose="020F0502020204030204" pitchFamily="34" charset="0"/>
                <a:ea typeface="Times New Roman" panose="02020603050405020304" pitchFamily="18" charset="0"/>
                <a:cs typeface="Traditional Arabic" panose="02020603050405020304" pitchFamily="18" charset="-78"/>
              </a:rPr>
              <a:t>   </a:t>
            </a:r>
            <a:r>
              <a:rPr lang="ar-DZ" sz="2800" b="1">
                <a:latin typeface="Calibri" panose="020F0502020204030204" pitchFamily="34" charset="0"/>
                <a:ea typeface="Times New Roman" panose="02020603050405020304" pitchFamily="18" charset="0"/>
                <a:cs typeface="Traditional Arabic" panose="02020603050405020304" pitchFamily="18" charset="-78"/>
              </a:rPr>
              <a:t>جامعة </a:t>
            </a:r>
            <a:r>
              <a:rPr lang="ar-DZ" sz="2800" b="1" smtClean="0">
                <a:latin typeface="Calibri" panose="020F0502020204030204" pitchFamily="34" charset="0"/>
                <a:ea typeface="Times New Roman" panose="02020603050405020304" pitchFamily="18" charset="0"/>
                <a:cs typeface="Traditional Arabic" panose="02020603050405020304" pitchFamily="18" charset="-78"/>
              </a:rPr>
              <a:t>غرادية </a:t>
            </a:r>
            <a:r>
              <a:rPr lang="ar-DZ" sz="2800" b="1" dirty="0">
                <a:latin typeface="Calibri" panose="020F0502020204030204" pitchFamily="34" charset="0"/>
                <a:ea typeface="Times New Roman" panose="02020603050405020304" pitchFamily="18" charset="0"/>
                <a:cs typeface="Traditional Arabic" panose="02020603050405020304" pitchFamily="18" charset="-78"/>
              </a:rPr>
              <a:t>– غرداية-	</a:t>
            </a:r>
            <a:r>
              <a:rPr lang="ar-DZ" sz="2800" b="1">
                <a:latin typeface="Calibri" panose="020F0502020204030204" pitchFamily="34" charset="0"/>
                <a:ea typeface="Times New Roman" panose="02020603050405020304" pitchFamily="18" charset="0"/>
                <a:cs typeface="Traditional Arabic" panose="02020603050405020304" pitchFamily="18" charset="-78"/>
              </a:rPr>
              <a:t> </a:t>
            </a:r>
            <a:r>
              <a:rPr lang="en-GB" sz="2800" b="1">
                <a:latin typeface="Traditional Arabic" panose="02020603050405020304" pitchFamily="18" charset="-78"/>
                <a:ea typeface="Times New Roman" panose="02020603050405020304" pitchFamily="18" charset="0"/>
                <a:cs typeface="Arial" panose="020B0604020202020204" pitchFamily="34" charset="0"/>
              </a:rPr>
              <a:t>  </a:t>
            </a:r>
            <a:r>
              <a:rPr lang="ar-DZ" sz="2800" b="1">
                <a:latin typeface="Traditional Arabic" panose="02020603050405020304" pitchFamily="18" charset="-78"/>
                <a:ea typeface="Times New Roman" panose="02020603050405020304" pitchFamily="18" charset="0"/>
                <a:cs typeface="Arial" panose="020B0604020202020204" pitchFamily="34" charset="0"/>
              </a:rPr>
              <a:t>          </a:t>
            </a:r>
            <a:r>
              <a:rPr lang="ar-DZ" sz="2800" b="1" smtClean="0">
                <a:latin typeface="Traditional Arabic" panose="02020603050405020304" pitchFamily="18" charset="-78"/>
                <a:ea typeface="Times New Roman" panose="02020603050405020304" pitchFamily="18" charset="0"/>
                <a:cs typeface="Arial" panose="020B0604020202020204" pitchFamily="34" charset="0"/>
              </a:rPr>
              <a:t>               </a:t>
            </a:r>
            <a:r>
              <a:rPr lang="ar-DZ" sz="2800" b="1">
                <a:latin typeface="Calibri" panose="020F0502020204030204" pitchFamily="34" charset="0"/>
                <a:ea typeface="Times New Roman" panose="02020603050405020304" pitchFamily="18" charset="0"/>
                <a:cs typeface="Traditional Arabic" panose="02020603050405020304" pitchFamily="18" charset="-78"/>
              </a:rPr>
              <a:t>جامعة </a:t>
            </a:r>
            <a:r>
              <a:rPr lang="ar-DZ" sz="2800" b="1" smtClean="0">
                <a:latin typeface="Calibri" panose="020F0502020204030204" pitchFamily="34" charset="0"/>
                <a:ea typeface="Times New Roman" panose="02020603050405020304" pitchFamily="18" charset="0"/>
                <a:cs typeface="Traditional Arabic" panose="02020603050405020304" pitchFamily="18" charset="-78"/>
              </a:rPr>
              <a:t>غرادية-غرداية       </a:t>
            </a:r>
            <a:r>
              <a:rPr lang="fr-FR" sz="2800" b="1" smtClean="0">
                <a:latin typeface="Traditional Arabic" panose="02020603050405020304" pitchFamily="18" charset="-78"/>
                <a:ea typeface="Times New Roman" panose="02020603050405020304" pitchFamily="18" charset="0"/>
                <a:cs typeface="Arial" panose="020B0604020202020204" pitchFamily="34" charset="0"/>
              </a:rPr>
              <a:t>    </a:t>
            </a:r>
            <a:r>
              <a:rPr lang="ar-DZ" sz="2800" b="1" smtClean="0">
                <a:latin typeface="Traditional Arabic" panose="02020603050405020304" pitchFamily="18" charset="-78"/>
                <a:ea typeface="Times New Roman" panose="02020603050405020304" pitchFamily="18" charset="0"/>
                <a:cs typeface="Arial" panose="020B0604020202020204" pitchFamily="34" charset="0"/>
              </a:rPr>
              <a:t>            </a:t>
            </a:r>
            <a:r>
              <a:rPr lang="ar-DZ" sz="2800" b="1">
                <a:latin typeface="Calibri" panose="020F0502020204030204" pitchFamily="34" charset="0"/>
                <a:ea typeface="Times New Roman" panose="02020603050405020304" pitchFamily="18" charset="0"/>
                <a:cs typeface="Traditional Arabic" panose="02020603050405020304" pitchFamily="18" charset="-78"/>
              </a:rPr>
              <a:t>جامعة </a:t>
            </a:r>
            <a:r>
              <a:rPr lang="ar-DZ" sz="2800" b="1" smtClean="0">
                <a:latin typeface="Calibri" panose="020F0502020204030204" pitchFamily="34" charset="0"/>
                <a:ea typeface="Times New Roman" panose="02020603050405020304" pitchFamily="18" charset="0"/>
                <a:cs typeface="Traditional Arabic" panose="02020603050405020304" pitchFamily="18" charset="-78"/>
              </a:rPr>
              <a:t>غرادية-غرداية-</a:t>
            </a:r>
            <a:endParaRPr lang="fr-FR"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Image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0866" y="396709"/>
            <a:ext cx="1379790" cy="1150429"/>
          </a:xfrm>
          <a:prstGeom prst="rect">
            <a:avLst/>
          </a:prstGeom>
          <a:noFill/>
          <a:ln>
            <a:noFill/>
          </a:ln>
        </p:spPr>
      </p:pic>
      <p:pic>
        <p:nvPicPr>
          <p:cNvPr id="13" name="Image 1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923" y="222993"/>
            <a:ext cx="1379790" cy="1150429"/>
          </a:xfrm>
          <a:prstGeom prst="rect">
            <a:avLst/>
          </a:prstGeom>
          <a:noFill/>
          <a:ln>
            <a:noFill/>
          </a:ln>
        </p:spPr>
      </p:pic>
    </p:spTree>
    <p:extLst>
      <p:ext uri="{BB962C8B-B14F-4D97-AF65-F5344CB8AC3E}">
        <p14:creationId xmlns:p14="http://schemas.microsoft.com/office/powerpoint/2010/main" val="4166120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10588238" y="0"/>
            <a:ext cx="1603762" cy="6858000"/>
            <a:chOff x="10588238" y="0"/>
            <a:chExt cx="1603762" cy="6858000"/>
          </a:xfrm>
        </p:grpSpPr>
        <p:sp>
          <p:nvSpPr>
            <p:cNvPr id="11" name="Rectangle 10"/>
            <p:cNvSpPr/>
            <p:nvPr/>
          </p:nvSpPr>
          <p:spPr>
            <a:xfrm>
              <a:off x="12006020" y="0"/>
              <a:ext cx="185980" cy="6858000"/>
            </a:xfrm>
            <a:prstGeom prst="rect">
              <a:avLst/>
            </a:prstGeom>
            <a:solidFill>
              <a:schemeClr val="tx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Pentagone 11"/>
            <p:cNvSpPr/>
            <p:nvPr/>
          </p:nvSpPr>
          <p:spPr>
            <a:xfrm rot="10800000">
              <a:off x="10588238" y="687251"/>
              <a:ext cx="1603761" cy="560565"/>
            </a:xfrm>
            <a:prstGeom prst="homePlate">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4" name="Rectangle 3"/>
          <p:cNvSpPr/>
          <p:nvPr/>
        </p:nvSpPr>
        <p:spPr>
          <a:xfrm>
            <a:off x="672888" y="1294600"/>
            <a:ext cx="11071100" cy="3463512"/>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algn="just" rtl="1">
              <a:lnSpc>
                <a:spcPct val="115000"/>
              </a:lnSpc>
              <a:spcAft>
                <a:spcPts val="1000"/>
              </a:spcAft>
            </a:pPr>
            <a:r>
              <a:rPr lang="ar-DZ" sz="2400" smtClean="0">
                <a:latin typeface="Calibri" panose="020F0502020204030204" pitchFamily="34" charset="0"/>
                <a:cs typeface="Traditional Arabic" panose="02020603050405020304" pitchFamily="18" charset="-78"/>
              </a:rPr>
              <a:t>	أصبح </a:t>
            </a:r>
            <a:r>
              <a:rPr lang="ar-DZ" sz="2400">
                <a:latin typeface="Calibri" panose="020F0502020204030204" pitchFamily="34" charset="0"/>
                <a:cs typeface="Traditional Arabic" panose="02020603050405020304" pitchFamily="18" charset="-78"/>
              </a:rPr>
              <a:t>من الضروري للمؤسسات المالية تبني أساليب واليات حوكمة فعالة من اجل ضمان استدامة الأداء وتحقيق الأهداف الاستراتيجية خاصة مع التطورات السريعة التي تشهدها البيئة الاقتصادية العالمية  وذلك من خلال مجموعة من الإجراءات والقواعد والقوانين التي تضمن الشفافية والمسائلة والعدالة في التعامل مع جميع الأطراف المعنية ، في هذا السياق جاء هذا البحث لتبيان  مفهوم الحوكمة في المؤسسات المالية، مع التركيز على أهميتها، وآليات تطبيقها، وتأثيرها على الأداء المؤسساتي، كما سيتم استعراض واقع تطبيق الحوكمة في بنك البركة وهو أحد البنوك الإسلامية الرائدة في منطقة الشرق الأوسط وشمال أفريقيا</a:t>
            </a:r>
          </a:p>
          <a:p>
            <a:pPr algn="just" rtl="1">
              <a:lnSpc>
                <a:spcPct val="115000"/>
              </a:lnSpc>
              <a:spcAft>
                <a:spcPts val="1000"/>
              </a:spcAft>
            </a:pPr>
            <a:r>
              <a:rPr lang="ar-DZ" sz="2400">
                <a:latin typeface="Calibri" panose="020F0502020204030204" pitchFamily="34" charset="0"/>
                <a:cs typeface="Traditional Arabic" panose="02020603050405020304" pitchFamily="18" charset="-78"/>
              </a:rPr>
              <a:t>تأتي هذه الدراسة من أجل  ابراز واقع الحوكمة في بنك البركة في ظل التغيرات المستمرة في البيئة الاقتصادية</a:t>
            </a:r>
          </a:p>
          <a:p>
            <a:pPr algn="just" rtl="1">
              <a:lnSpc>
                <a:spcPct val="115000"/>
              </a:lnSpc>
              <a:spcAft>
                <a:spcPts val="1000"/>
              </a:spcAft>
            </a:pPr>
            <a:r>
              <a:rPr lang="ar-DZ" sz="2800" b="1">
                <a:latin typeface="Calibri" panose="020F0502020204030204" pitchFamily="34" charset="0"/>
                <a:cs typeface="Traditional Arabic" panose="02020603050405020304" pitchFamily="18" charset="-78"/>
              </a:rPr>
              <a:t>إشكالية الدراسة: </a:t>
            </a:r>
            <a:r>
              <a:rPr lang="ar-DZ" sz="2400">
                <a:latin typeface="Calibri" panose="020F0502020204030204" pitchFamily="34" charset="0"/>
                <a:cs typeface="Traditional Arabic" panose="02020603050405020304" pitchFamily="18" charset="-78"/>
              </a:rPr>
              <a:t>ما هو واقع الحوكمة في المؤسسة المالية بنك البركة ؟ </a:t>
            </a:r>
            <a:endParaRPr lang="ar-DZ" sz="2400" dirty="0">
              <a:latin typeface="Calibri" panose="020F0502020204030204" pitchFamily="34" charset="0"/>
              <a:cs typeface="Traditional Arabic" panose="02020603050405020304" pitchFamily="18" charset="-78"/>
            </a:endParaRPr>
          </a:p>
        </p:txBody>
      </p:sp>
      <p:sp>
        <p:nvSpPr>
          <p:cNvPr id="2" name="Rectangle 1"/>
          <p:cNvSpPr/>
          <p:nvPr/>
        </p:nvSpPr>
        <p:spPr>
          <a:xfrm>
            <a:off x="11113367" y="650100"/>
            <a:ext cx="923650" cy="587853"/>
          </a:xfrm>
          <a:prstGeom prst="rect">
            <a:avLst/>
          </a:prstGeom>
        </p:spPr>
        <p:txBody>
          <a:bodyPr wrap="none">
            <a:spAutoFit/>
          </a:bodyPr>
          <a:lstStyle/>
          <a:p>
            <a:pPr algn="r" rtl="1">
              <a:lnSpc>
                <a:spcPct val="115000"/>
              </a:lnSpc>
              <a:spcBef>
                <a:spcPts val="600"/>
              </a:spcBef>
              <a:spcAft>
                <a:spcPts val="0"/>
              </a:spcAft>
            </a:pPr>
            <a:r>
              <a:rPr lang="ar-DZ" sz="2800" b="1" dirty="0">
                <a:latin typeface="Calibri" panose="020F0502020204030204" pitchFamily="34" charset="0"/>
                <a:ea typeface="Times New Roman" panose="02020603050405020304" pitchFamily="18" charset="0"/>
                <a:cs typeface="Traditional Arabic" panose="02020603050405020304" pitchFamily="18" charset="-78"/>
              </a:rPr>
              <a:t>المقدمة:</a:t>
            </a:r>
            <a:endParaRPr lang="fr-FR" sz="2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29728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p:cNvGrpSpPr/>
          <p:nvPr/>
        </p:nvGrpSpPr>
        <p:grpSpPr>
          <a:xfrm>
            <a:off x="10622421" y="0"/>
            <a:ext cx="1600576" cy="6858000"/>
            <a:chOff x="10591424" y="0"/>
            <a:chExt cx="1600576" cy="6858000"/>
          </a:xfrm>
        </p:grpSpPr>
        <p:sp>
          <p:nvSpPr>
            <p:cNvPr id="8" name="Rectangle 7"/>
            <p:cNvSpPr/>
            <p:nvPr/>
          </p:nvSpPr>
          <p:spPr>
            <a:xfrm>
              <a:off x="12006020" y="0"/>
              <a:ext cx="185980" cy="6858000"/>
            </a:xfrm>
            <a:prstGeom prst="rect">
              <a:avLst/>
            </a:prstGeom>
            <a:solidFill>
              <a:schemeClr val="tx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Pentagone 3"/>
            <p:cNvSpPr/>
            <p:nvPr/>
          </p:nvSpPr>
          <p:spPr>
            <a:xfrm rot="10800000">
              <a:off x="10591424" y="661612"/>
              <a:ext cx="1600575" cy="560565"/>
            </a:xfrm>
            <a:prstGeom prst="homePlate">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5" name="Rectangle 4"/>
          <p:cNvSpPr/>
          <p:nvPr/>
        </p:nvSpPr>
        <p:spPr>
          <a:xfrm>
            <a:off x="519191" y="1377657"/>
            <a:ext cx="11180415" cy="3914918"/>
          </a:xfrm>
          <a:prstGeom prst="rect">
            <a:avLst/>
          </a:prstGeom>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rtl="1">
              <a:lnSpc>
                <a:spcPct val="115000"/>
              </a:lnSpc>
              <a:spcAft>
                <a:spcPts val="0"/>
              </a:spcAft>
            </a:pPr>
            <a:r>
              <a:rPr lang="ar-DZ" sz="2400" b="1">
                <a:solidFill>
                  <a:schemeClr val="tx1"/>
                </a:solidFill>
                <a:latin typeface="Calibri" panose="020F0502020204030204" pitchFamily="34" charset="0"/>
                <a:ea typeface="Times New Roman" panose="02020603050405020304" pitchFamily="18" charset="0"/>
                <a:cs typeface="Traditional Arabic" panose="02020603050405020304" pitchFamily="18" charset="-78"/>
              </a:rPr>
              <a:t>أهمية البحث: </a:t>
            </a:r>
          </a:p>
          <a:p>
            <a:pPr algn="just" rtl="1">
              <a:lnSpc>
                <a:spcPct val="115000"/>
              </a:lnSpc>
              <a:spcAft>
                <a:spcPts val="0"/>
              </a:spcAft>
            </a:pPr>
            <a:r>
              <a:rPr lang="ar-DZ" sz="2400">
                <a:solidFill>
                  <a:schemeClr val="tx1"/>
                </a:solidFill>
                <a:latin typeface="Calibri" panose="020F0502020204030204" pitchFamily="34" charset="0"/>
                <a:ea typeface="Times New Roman" panose="02020603050405020304" pitchFamily="18" charset="0"/>
                <a:cs typeface="Traditional Arabic" panose="02020603050405020304" pitchFamily="18" charset="-78"/>
              </a:rPr>
              <a:t>ان أهمية هذه الدراسة تكمن في تحليل واقع  تطبيق الحوكمة المالية في القطاع البنكي والتي تعد كأحد الركائز الأساسية التي تعتمد عليها المؤسسات المالية لتحقيق الشفافية، الحد من المخاطر وتحقيق النمو المستدام ومع تعاظم التحديات الاقتصادية ،التنظيمية والتكنولوجية أصبحت الحوكمة أداة استراتيجية لضمان الامتثال وتحسين كفاءة الموارد لذلك فقد جاءت هذه الدراسة الى ابراز وتحليل واقع  تطبيق الحوكمة المالية في بنك البركة من خلال الإجراءات والسياسات المطبقة ومدى توافق سياساته مع معايير الحوكمة الدولية ،  .. </a:t>
            </a:r>
          </a:p>
          <a:p>
            <a:pPr algn="just" rtl="1">
              <a:lnSpc>
                <a:spcPct val="115000"/>
              </a:lnSpc>
              <a:spcAft>
                <a:spcPts val="0"/>
              </a:spcAft>
            </a:pPr>
            <a:r>
              <a:rPr lang="ar-DZ" sz="2400" b="1">
                <a:solidFill>
                  <a:schemeClr val="tx1"/>
                </a:solidFill>
                <a:latin typeface="Calibri" panose="020F0502020204030204" pitchFamily="34" charset="0"/>
                <a:ea typeface="Times New Roman" panose="02020603050405020304" pitchFamily="18" charset="0"/>
                <a:cs typeface="Traditional Arabic" panose="02020603050405020304" pitchFamily="18" charset="-78"/>
              </a:rPr>
              <a:t>أهداف البحث: تهدف الدراسة الى إبراز الجوانب التالية:    </a:t>
            </a:r>
          </a:p>
          <a:p>
            <a:pPr algn="just" rtl="1">
              <a:lnSpc>
                <a:spcPct val="115000"/>
              </a:lnSpc>
              <a:spcAft>
                <a:spcPts val="0"/>
              </a:spcAft>
            </a:pPr>
            <a:r>
              <a:rPr lang="ar-DZ" sz="2400">
                <a:solidFill>
                  <a:schemeClr val="tx1"/>
                </a:solidFill>
                <a:latin typeface="Calibri" panose="020F0502020204030204" pitchFamily="34" charset="0"/>
                <a:ea typeface="Times New Roman" panose="02020603050405020304" pitchFamily="18" charset="0"/>
                <a:cs typeface="Traditional Arabic" panose="02020603050405020304" pitchFamily="18" charset="-78"/>
              </a:rPr>
              <a:t>التعرف على (مفهوم ،أهمية، محددات) الحوكمة ؛</a:t>
            </a:r>
          </a:p>
          <a:p>
            <a:pPr algn="just" rtl="1">
              <a:lnSpc>
                <a:spcPct val="115000"/>
              </a:lnSpc>
              <a:spcAft>
                <a:spcPts val="0"/>
              </a:spcAft>
            </a:pPr>
            <a:r>
              <a:rPr lang="ar-DZ" sz="2400">
                <a:solidFill>
                  <a:schemeClr val="tx1"/>
                </a:solidFill>
                <a:latin typeface="Calibri" panose="020F0502020204030204" pitchFamily="34" charset="0"/>
                <a:ea typeface="Times New Roman" panose="02020603050405020304" pitchFamily="18" charset="0"/>
                <a:cs typeface="Traditional Arabic" panose="02020603050405020304" pitchFamily="18" charset="-78"/>
              </a:rPr>
              <a:t>التعرف على مدى تطبيق الحوكمة في بنك البركة؛</a:t>
            </a:r>
          </a:p>
          <a:p>
            <a:pPr algn="just" rtl="1">
              <a:lnSpc>
                <a:spcPct val="115000"/>
              </a:lnSpc>
              <a:spcAft>
                <a:spcPts val="0"/>
              </a:spcAft>
            </a:pPr>
            <a:r>
              <a:rPr lang="ar-DZ" sz="2400">
                <a:solidFill>
                  <a:schemeClr val="tx1"/>
                </a:solidFill>
                <a:latin typeface="Calibri" panose="020F0502020204030204" pitchFamily="34" charset="0"/>
                <a:ea typeface="Times New Roman" panose="02020603050405020304" pitchFamily="18" charset="0"/>
                <a:cs typeface="Traditional Arabic" panose="02020603050405020304" pitchFamily="18" charset="-78"/>
              </a:rPr>
              <a:t>الخروج ببعض النتائج التي يمكن الاستفادة منها</a:t>
            </a:r>
            <a:endParaRPr lang="ar-SA" sz="2400" dirty="0">
              <a:solidFill>
                <a:schemeClr val="tx1"/>
              </a:solidFill>
              <a:latin typeface="Calibri" panose="020F0502020204030204" pitchFamily="34" charset="0"/>
              <a:ea typeface="Times New Roman" panose="02020603050405020304" pitchFamily="18" charset="0"/>
              <a:cs typeface="Traditional Arabic" panose="02020603050405020304" pitchFamily="18" charset="-78"/>
            </a:endParaRPr>
          </a:p>
        </p:txBody>
      </p:sp>
      <p:sp>
        <p:nvSpPr>
          <p:cNvPr id="6" name="Rectangle 5"/>
          <p:cNvSpPr/>
          <p:nvPr/>
        </p:nvSpPr>
        <p:spPr>
          <a:xfrm>
            <a:off x="10858706" y="661617"/>
            <a:ext cx="1011816" cy="587853"/>
          </a:xfrm>
          <a:prstGeom prst="rect">
            <a:avLst/>
          </a:prstGeom>
        </p:spPr>
        <p:txBody>
          <a:bodyPr wrap="none">
            <a:spAutoFit/>
          </a:bodyPr>
          <a:lstStyle/>
          <a:p>
            <a:pPr algn="r" rtl="1">
              <a:lnSpc>
                <a:spcPct val="115000"/>
              </a:lnSpc>
              <a:spcAft>
                <a:spcPts val="0"/>
              </a:spcAft>
            </a:pPr>
            <a:r>
              <a:rPr lang="ar-DZ" sz="2800" b="1" dirty="0">
                <a:latin typeface="Calibri" panose="020F0502020204030204" pitchFamily="34" charset="0"/>
                <a:ea typeface="Times New Roman" panose="02020603050405020304" pitchFamily="18" charset="0"/>
                <a:cs typeface="Traditional Arabic" panose="02020603050405020304" pitchFamily="18" charset="-78"/>
              </a:rPr>
              <a:t>المقدمة: </a:t>
            </a:r>
            <a:endParaRPr lang="fr-FR" sz="2800" b="1" dirty="0">
              <a:latin typeface="Calibri" panose="020F0502020204030204" pitchFamily="34"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3996571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6316422" y="0"/>
            <a:ext cx="5850004" cy="6858000"/>
            <a:chOff x="6434984" y="629182"/>
            <a:chExt cx="5850004" cy="6858000"/>
          </a:xfrm>
        </p:grpSpPr>
        <p:sp>
          <p:nvSpPr>
            <p:cNvPr id="5" name="Rectangle 4"/>
            <p:cNvSpPr/>
            <p:nvPr/>
          </p:nvSpPr>
          <p:spPr>
            <a:xfrm>
              <a:off x="12099008" y="629182"/>
              <a:ext cx="185980" cy="6858000"/>
            </a:xfrm>
            <a:prstGeom prst="rect">
              <a:avLst/>
            </a:prstGeom>
            <a:solidFill>
              <a:schemeClr val="tx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Pentagone 5"/>
            <p:cNvSpPr/>
            <p:nvPr/>
          </p:nvSpPr>
          <p:spPr>
            <a:xfrm rot="10800000">
              <a:off x="6434984" y="749568"/>
              <a:ext cx="5757016" cy="560565"/>
            </a:xfrm>
            <a:prstGeom prst="homePlate">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7" name="Rectangle 6"/>
          <p:cNvSpPr/>
          <p:nvPr/>
        </p:nvSpPr>
        <p:spPr>
          <a:xfrm>
            <a:off x="6223434" y="664856"/>
            <a:ext cx="5664024" cy="5262979"/>
          </a:xfrm>
          <a:prstGeom prst="rect">
            <a:avLst/>
          </a:prstGeom>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rtl="1"/>
            <a:r>
              <a:rPr lang="ar-DZ" sz="2400" dirty="0">
                <a:latin typeface="TraditionalArabic"/>
                <a:ea typeface="Calibri" panose="020F0502020204030204" pitchFamily="34" charset="0"/>
                <a:cs typeface="Arial" panose="020B0604020202020204" pitchFamily="34" charset="0"/>
              </a:rPr>
              <a:t>1-	</a:t>
            </a:r>
            <a:r>
              <a:rPr lang="ar-DZ" sz="2400" b="1">
                <a:latin typeface="TraditionalArabic"/>
                <a:ea typeface="Times New Roman" panose="02020603050405020304" pitchFamily="18" charset="0"/>
                <a:cs typeface="Traditional Arabic" panose="02020603050405020304" pitchFamily="18" charset="-78"/>
              </a:rPr>
              <a:t>تعريف </a:t>
            </a:r>
            <a:r>
              <a:rPr lang="ar-DZ" sz="2400" b="1" smtClean="0">
                <a:latin typeface="TraditionalArabic"/>
                <a:ea typeface="Times New Roman" panose="02020603050405020304" pitchFamily="18" charset="0"/>
                <a:cs typeface="Traditional Arabic" panose="02020603050405020304" pitchFamily="18" charset="-78"/>
              </a:rPr>
              <a:t>بنك البركة: </a:t>
            </a:r>
            <a:r>
              <a:rPr lang="ar-DZ" sz="2400">
                <a:latin typeface="TraditionalArabic"/>
                <a:cs typeface="Traditional Arabic" panose="02020603050405020304" pitchFamily="18" charset="-78"/>
              </a:rPr>
              <a:t>مجموعة البركة ش.م.ب. (م) مرخّصة كشركة استثمارية - فئة "1" (مطابقة للمبادئ الإسلامية) من مصرف البحرين المركزي. وتعد مجموعة البركة من روّاد الأعمال المالية والاستثمارية الإسلامية على مستوى العالم حيث تقدم خدمات مالية ومصرفية مميزة للأفراد والشركات والاستثمارات وفقًا لمبادئ الشريعة الإسلامية من خلال وحداتها المصرفية في 13 دولة إلى حوالي مليار شخص.</a:t>
            </a:r>
          </a:p>
          <a:p>
            <a:pPr algn="just" rtl="1"/>
            <a:r>
              <a:rPr lang="ar-DZ" sz="2400">
                <a:latin typeface="TraditionalArabic"/>
                <a:cs typeface="Traditional Arabic" panose="02020603050405020304" pitchFamily="18" charset="-78"/>
              </a:rPr>
              <a:t> </a:t>
            </a:r>
          </a:p>
          <a:p>
            <a:pPr algn="just" rtl="1"/>
            <a:r>
              <a:rPr lang="ar-DZ" sz="2400">
                <a:latin typeface="TraditionalArabic"/>
                <a:cs typeface="Traditional Arabic" panose="02020603050405020304" pitchFamily="18" charset="-78"/>
              </a:rPr>
              <a:t>وللمجموعة انتشار جغرافي واسع من خلال وحدات مصرفيّة تابعة ومكاتب تمثيل تقدّم خدماتها عبر حوالي أكثر من 600 فرع. وللمجموعة حاليا تواجد في كلّ من الجزائر ،الأردن، مصر، تونس، البحرين، السودان، تركيا، جنوب أفريقيا، باكستان، لبنان وسوريــا بالإضافة إلى فرعين في العراق ومكتب تمثيلي في ليبيا.</a:t>
            </a:r>
          </a:p>
          <a:p>
            <a:pPr algn="just" rtl="1"/>
            <a:r>
              <a:rPr lang="ar-DZ" sz="2400">
                <a:latin typeface="TraditionalArabic"/>
                <a:cs typeface="Traditional Arabic" panose="02020603050405020304" pitchFamily="18" charset="-78"/>
              </a:rPr>
              <a:t> </a:t>
            </a:r>
          </a:p>
          <a:p>
            <a:pPr algn="just" rtl="1"/>
            <a:r>
              <a:rPr lang="ar-DZ" sz="2400">
                <a:latin typeface="TraditionalArabic"/>
                <a:cs typeface="Traditional Arabic" panose="02020603050405020304" pitchFamily="18" charset="-78"/>
              </a:rPr>
              <a:t>هذا ويبلغ رأس المال المصرّح به للمجموعة 2.5 مليار دولار أمريكي</a:t>
            </a:r>
            <a:r>
              <a:rPr lang="ar-DZ" sz="2400" smtClean="0">
                <a:latin typeface="TraditionalArabic"/>
                <a:cs typeface="Traditional Arabic" panose="02020603050405020304" pitchFamily="18" charset="-78"/>
              </a:rPr>
              <a:t>.</a:t>
            </a:r>
            <a:endParaRPr lang="ar-DZ" sz="2400">
              <a:latin typeface="TraditionalArabic"/>
              <a:cs typeface="Traditional Arabic" panose="02020603050405020304" pitchFamily="18" charset="-78"/>
            </a:endParaRPr>
          </a:p>
        </p:txBody>
      </p:sp>
      <p:sp>
        <p:nvSpPr>
          <p:cNvPr id="8" name="Rectangle 7"/>
          <p:cNvSpPr/>
          <p:nvPr/>
        </p:nvSpPr>
        <p:spPr>
          <a:xfrm>
            <a:off x="7796950" y="77003"/>
            <a:ext cx="2795958" cy="587853"/>
          </a:xfrm>
          <a:prstGeom prst="rect">
            <a:avLst/>
          </a:prstGeom>
        </p:spPr>
        <p:txBody>
          <a:bodyPr wrap="none">
            <a:spAutoFit/>
          </a:bodyPr>
          <a:lstStyle/>
          <a:p>
            <a:pPr algn="just" rtl="1">
              <a:lnSpc>
                <a:spcPct val="115000"/>
              </a:lnSpc>
              <a:spcAft>
                <a:spcPts val="0"/>
              </a:spcAft>
            </a:pPr>
            <a:r>
              <a:rPr lang="ar-DZ" sz="2800" b="1" err="1" smtClean="0">
                <a:solidFill>
                  <a:schemeClr val="dk1"/>
                </a:solidFill>
                <a:latin typeface="Times New Roman" panose="02020603050405020304" pitchFamily="18" charset="0"/>
                <a:ea typeface="Times New Roman" panose="02020603050405020304" pitchFamily="18" charset="0"/>
                <a:cs typeface="Traditional Arabic" panose="02020603050405020304" pitchFamily="18" charset="-78"/>
              </a:rPr>
              <a:t>الحوكمة</a:t>
            </a:r>
            <a:r>
              <a:rPr lang="ar-DZ" sz="2800" b="1" smtClean="0">
                <a:solidFill>
                  <a:schemeClr val="dk1"/>
                </a:solidFill>
                <a:latin typeface="Times New Roman" panose="02020603050405020304" pitchFamily="18" charset="0"/>
                <a:ea typeface="Times New Roman" panose="02020603050405020304" pitchFamily="18" charset="0"/>
                <a:cs typeface="Traditional Arabic" panose="02020603050405020304" pitchFamily="18" charset="-78"/>
              </a:rPr>
              <a:t> المالية في بنك البركة</a:t>
            </a:r>
            <a:endParaRPr lang="fr-FR" sz="2800" b="1" dirty="0">
              <a:solidFill>
                <a:schemeClr val="dk1"/>
              </a:solidFill>
              <a:latin typeface="Times New Roman" panose="02020603050405020304" pitchFamily="18" charset="0"/>
              <a:ea typeface="Times New Roman" panose="02020603050405020304" pitchFamily="18" charset="0"/>
              <a:cs typeface="Traditional Arabic" panose="02020603050405020304" pitchFamily="18" charset="-78"/>
            </a:endParaRPr>
          </a:p>
        </p:txBody>
      </p:sp>
      <p:pic>
        <p:nvPicPr>
          <p:cNvPr id="2" name="Image 1"/>
          <p:cNvPicPr>
            <a:picLocks noChangeAspect="1"/>
          </p:cNvPicPr>
          <p:nvPr/>
        </p:nvPicPr>
        <p:blipFill>
          <a:blip r:embed="rId3"/>
          <a:stretch>
            <a:fillRect/>
          </a:stretch>
        </p:blipFill>
        <p:spPr>
          <a:xfrm>
            <a:off x="0" y="680952"/>
            <a:ext cx="6223434" cy="5246883"/>
          </a:xfrm>
          <a:prstGeom prst="rect">
            <a:avLst/>
          </a:prstGeom>
        </p:spPr>
      </p:pic>
    </p:spTree>
    <p:extLst>
      <p:ext uri="{BB962C8B-B14F-4D97-AF65-F5344CB8AC3E}">
        <p14:creationId xmlns:p14="http://schemas.microsoft.com/office/powerpoint/2010/main" val="4289776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6503349" y="0"/>
            <a:ext cx="5719648" cy="6858000"/>
            <a:chOff x="6472352" y="0"/>
            <a:chExt cx="5719648" cy="6858000"/>
          </a:xfrm>
        </p:grpSpPr>
        <p:sp>
          <p:nvSpPr>
            <p:cNvPr id="5" name="Rectangle 4"/>
            <p:cNvSpPr/>
            <p:nvPr/>
          </p:nvSpPr>
          <p:spPr>
            <a:xfrm>
              <a:off x="12006020" y="0"/>
              <a:ext cx="185980" cy="6858000"/>
            </a:xfrm>
            <a:prstGeom prst="rect">
              <a:avLst/>
            </a:prstGeom>
            <a:solidFill>
              <a:schemeClr val="tx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Pentagone 5"/>
            <p:cNvSpPr/>
            <p:nvPr/>
          </p:nvSpPr>
          <p:spPr>
            <a:xfrm rot="10800000">
              <a:off x="6472352" y="353962"/>
              <a:ext cx="5719647" cy="560565"/>
            </a:xfrm>
            <a:prstGeom prst="homePlate">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7" name="Rectangle 6"/>
          <p:cNvSpPr/>
          <p:nvPr/>
        </p:nvSpPr>
        <p:spPr>
          <a:xfrm>
            <a:off x="528320" y="1005492"/>
            <a:ext cx="11409214" cy="1260345"/>
          </a:xfrm>
          <a:prstGeom prst="rect">
            <a:avLst/>
          </a:prstGeom>
          <a:noFill/>
          <a:ln/>
        </p:spPr>
        <p:style>
          <a:lnRef idx="2">
            <a:schemeClr val="accent1"/>
          </a:lnRef>
          <a:fillRef idx="1">
            <a:schemeClr val="lt1"/>
          </a:fillRef>
          <a:effectRef idx="0">
            <a:schemeClr val="accent1"/>
          </a:effectRef>
          <a:fontRef idx="minor">
            <a:schemeClr val="dk1"/>
          </a:fontRef>
        </p:style>
        <p:txBody>
          <a:bodyPr wrap="square">
            <a:spAutoFit/>
          </a:bodyPr>
          <a:lstStyle/>
          <a:p>
            <a:pPr algn="r" rtl="1">
              <a:lnSpc>
                <a:spcPct val="115000"/>
              </a:lnSpc>
            </a:pPr>
            <a:r>
              <a:rPr lang="ar-DZ" sz="2400" dirty="0">
                <a:latin typeface="Traditional Arabic" panose="02020603050405020304" pitchFamily="18" charset="-78"/>
                <a:cs typeface="Traditional Arabic" panose="02020603050405020304" pitchFamily="18" charset="-78"/>
              </a:rPr>
              <a:t>	</a:t>
            </a:r>
            <a:r>
              <a:rPr lang="ar-DZ" sz="2400" dirty="0" smtClean="0">
                <a:latin typeface="Traditional Arabic" panose="02020603050405020304" pitchFamily="18" charset="-78"/>
                <a:cs typeface="Traditional Arabic" panose="02020603050405020304" pitchFamily="18" charset="-78"/>
              </a:rPr>
              <a:t>تتمثل </a:t>
            </a:r>
            <a:r>
              <a:rPr lang="ar-DZ" sz="2400" dirty="0" err="1" smtClean="0">
                <a:latin typeface="Traditional Arabic" panose="02020603050405020304" pitchFamily="18" charset="-78"/>
                <a:cs typeface="Traditional Arabic" panose="02020603050405020304" pitchFamily="18" charset="-78"/>
              </a:rPr>
              <a:t>الحوكمة</a:t>
            </a:r>
            <a:r>
              <a:rPr lang="ar-DZ" sz="2400" dirty="0" smtClean="0">
                <a:latin typeface="Traditional Arabic" panose="02020603050405020304" pitchFamily="18" charset="-78"/>
                <a:cs typeface="Traditional Arabic" panose="02020603050405020304" pitchFamily="18" charset="-78"/>
              </a:rPr>
              <a:t> </a:t>
            </a:r>
            <a:r>
              <a:rPr lang="ar-DZ" sz="2400" smtClean="0">
                <a:latin typeface="Traditional Arabic" panose="02020603050405020304" pitchFamily="18" charset="-78"/>
                <a:cs typeface="Traditional Arabic" panose="02020603050405020304" pitchFamily="18" charset="-78"/>
              </a:rPr>
              <a:t>في بنك البركة في </a:t>
            </a:r>
            <a:r>
              <a:rPr lang="ar-DZ" sz="2400" dirty="0" smtClean="0">
                <a:latin typeface="Traditional Arabic" panose="02020603050405020304" pitchFamily="18" charset="-78"/>
                <a:cs typeface="Traditional Arabic" panose="02020603050405020304" pitchFamily="18" charset="-78"/>
              </a:rPr>
              <a:t>مجموعة من العناصر التالية والتي سيتم عرضها بالتفصيل  .</a:t>
            </a:r>
          </a:p>
          <a:p>
            <a:pPr algn="r" rtl="1">
              <a:lnSpc>
                <a:spcPct val="115000"/>
              </a:lnSpc>
              <a:spcAft>
                <a:spcPts val="0"/>
              </a:spcAft>
            </a:pPr>
            <a:endParaRPr lang="ar-DZ" dirty="0" smtClean="0">
              <a:latin typeface="Traditional Arabic" panose="02020603050405020304" pitchFamily="18" charset="-78"/>
              <a:cs typeface="Traditional Arabic" panose="02020603050405020304" pitchFamily="18" charset="-78"/>
            </a:endParaRPr>
          </a:p>
          <a:p>
            <a:pPr algn="r" rtl="1">
              <a:lnSpc>
                <a:spcPct val="115000"/>
              </a:lnSpc>
              <a:spcAft>
                <a:spcPts val="0"/>
              </a:spcAft>
            </a:pPr>
            <a:endParaRPr lang="ar-DZ" sz="2400" dirty="0">
              <a:latin typeface="Traditional Arabic" panose="02020603050405020304" pitchFamily="18" charset="-78"/>
              <a:cs typeface="Traditional Arabic" panose="02020603050405020304" pitchFamily="18" charset="-78"/>
            </a:endParaRPr>
          </a:p>
        </p:txBody>
      </p:sp>
      <p:graphicFrame>
        <p:nvGraphicFramePr>
          <p:cNvPr id="8" name="Diagramme 7"/>
          <p:cNvGraphicFramePr/>
          <p:nvPr>
            <p:extLst>
              <p:ext uri="{D42A27DB-BD31-4B8C-83A1-F6EECF244321}">
                <p14:modId xmlns:p14="http://schemas.microsoft.com/office/powerpoint/2010/main" val="2267857221"/>
              </p:ext>
            </p:extLst>
          </p:nvPr>
        </p:nvGraphicFramePr>
        <p:xfrm>
          <a:off x="1144216" y="1563345"/>
          <a:ext cx="8990583" cy="5294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8029060" y="262997"/>
            <a:ext cx="2795958" cy="587853"/>
          </a:xfrm>
          <a:prstGeom prst="rect">
            <a:avLst/>
          </a:prstGeom>
        </p:spPr>
        <p:txBody>
          <a:bodyPr wrap="none">
            <a:spAutoFit/>
          </a:bodyPr>
          <a:lstStyle/>
          <a:p>
            <a:pPr algn="just" rtl="1">
              <a:lnSpc>
                <a:spcPct val="115000"/>
              </a:lnSpc>
              <a:spcAft>
                <a:spcPts val="0"/>
              </a:spcAft>
            </a:pPr>
            <a:r>
              <a:rPr lang="ar-DZ" sz="2800" b="1" err="1" smtClean="0">
                <a:solidFill>
                  <a:schemeClr val="dk1"/>
                </a:solidFill>
                <a:latin typeface="Times New Roman" panose="02020603050405020304" pitchFamily="18" charset="0"/>
                <a:ea typeface="Times New Roman" panose="02020603050405020304" pitchFamily="18" charset="0"/>
                <a:cs typeface="Traditional Arabic" panose="02020603050405020304" pitchFamily="18" charset="-78"/>
              </a:rPr>
              <a:t>الحوكمة</a:t>
            </a:r>
            <a:r>
              <a:rPr lang="ar-DZ" sz="2800" b="1" smtClean="0">
                <a:solidFill>
                  <a:schemeClr val="dk1"/>
                </a:solidFill>
                <a:latin typeface="Times New Roman" panose="02020603050405020304" pitchFamily="18" charset="0"/>
                <a:ea typeface="Times New Roman" panose="02020603050405020304" pitchFamily="18" charset="0"/>
                <a:cs typeface="Traditional Arabic" panose="02020603050405020304" pitchFamily="18" charset="-78"/>
              </a:rPr>
              <a:t> المالية في بنك البركة</a:t>
            </a:r>
            <a:endParaRPr lang="fr-FR" sz="2800" b="1" dirty="0">
              <a:solidFill>
                <a:schemeClr val="dk1"/>
              </a:solidFill>
              <a:latin typeface="Times New Roman" panose="02020603050405020304" pitchFamily="18" charset="0"/>
              <a:ea typeface="Times New Roman" panose="02020603050405020304" pitchFamily="18" charset="0"/>
              <a:cs typeface="Traditional Arabic" panose="02020603050405020304" pitchFamily="18" charset="-78"/>
            </a:endParaRPr>
          </a:p>
        </p:txBody>
      </p:sp>
      <p:sp>
        <p:nvSpPr>
          <p:cNvPr id="2" name="ZoneTexte 1"/>
          <p:cNvSpPr txBox="1"/>
          <p:nvPr/>
        </p:nvSpPr>
        <p:spPr>
          <a:xfrm>
            <a:off x="9407236" y="1925782"/>
            <a:ext cx="504923" cy="523220"/>
          </a:xfrm>
          <a:prstGeom prst="rect">
            <a:avLst/>
          </a:prstGeom>
          <a:noFill/>
        </p:spPr>
        <p:txBody>
          <a:bodyPr wrap="square" rtlCol="0">
            <a:spAutoFit/>
          </a:bodyPr>
          <a:lstStyle/>
          <a:p>
            <a:pPr algn="ctr"/>
            <a:r>
              <a:rPr lang="ar-DZ" sz="2800" b="1" smtClean="0"/>
              <a:t>1</a:t>
            </a:r>
            <a:endParaRPr lang="fr-FR" sz="2800" b="1"/>
          </a:p>
        </p:txBody>
      </p:sp>
      <p:sp>
        <p:nvSpPr>
          <p:cNvPr id="9" name="ZoneTexte 8"/>
          <p:cNvSpPr txBox="1"/>
          <p:nvPr/>
        </p:nvSpPr>
        <p:spPr>
          <a:xfrm>
            <a:off x="9407235" y="5915259"/>
            <a:ext cx="504923" cy="523220"/>
          </a:xfrm>
          <a:prstGeom prst="rect">
            <a:avLst/>
          </a:prstGeom>
          <a:noFill/>
        </p:spPr>
        <p:txBody>
          <a:bodyPr wrap="square" rtlCol="0">
            <a:spAutoFit/>
          </a:bodyPr>
          <a:lstStyle/>
          <a:p>
            <a:pPr algn="ctr"/>
            <a:r>
              <a:rPr lang="ar-DZ" sz="2800" b="1" smtClean="0"/>
              <a:t>5</a:t>
            </a:r>
            <a:endParaRPr lang="fr-FR" sz="2800" b="1"/>
          </a:p>
        </p:txBody>
      </p:sp>
      <p:sp>
        <p:nvSpPr>
          <p:cNvPr id="11" name="ZoneTexte 10"/>
          <p:cNvSpPr txBox="1"/>
          <p:nvPr/>
        </p:nvSpPr>
        <p:spPr>
          <a:xfrm>
            <a:off x="8922116" y="4950481"/>
            <a:ext cx="504923" cy="523220"/>
          </a:xfrm>
          <a:prstGeom prst="rect">
            <a:avLst/>
          </a:prstGeom>
          <a:noFill/>
        </p:spPr>
        <p:txBody>
          <a:bodyPr wrap="square" rtlCol="0">
            <a:spAutoFit/>
          </a:bodyPr>
          <a:lstStyle/>
          <a:p>
            <a:pPr algn="ctr"/>
            <a:r>
              <a:rPr lang="ar-DZ" sz="2800" b="1" smtClean="0"/>
              <a:t>4</a:t>
            </a:r>
            <a:endParaRPr lang="fr-FR" sz="2800" b="1"/>
          </a:p>
        </p:txBody>
      </p:sp>
      <p:sp>
        <p:nvSpPr>
          <p:cNvPr id="12" name="ZoneTexte 11"/>
          <p:cNvSpPr txBox="1"/>
          <p:nvPr/>
        </p:nvSpPr>
        <p:spPr>
          <a:xfrm>
            <a:off x="8765260" y="3989477"/>
            <a:ext cx="504923" cy="523220"/>
          </a:xfrm>
          <a:prstGeom prst="rect">
            <a:avLst/>
          </a:prstGeom>
          <a:noFill/>
        </p:spPr>
        <p:txBody>
          <a:bodyPr wrap="square" rtlCol="0">
            <a:spAutoFit/>
          </a:bodyPr>
          <a:lstStyle/>
          <a:p>
            <a:pPr algn="ctr"/>
            <a:r>
              <a:rPr lang="ar-DZ" sz="2800" b="1" smtClean="0"/>
              <a:t>3</a:t>
            </a:r>
            <a:endParaRPr lang="fr-FR" sz="2800" b="1"/>
          </a:p>
        </p:txBody>
      </p:sp>
      <p:sp>
        <p:nvSpPr>
          <p:cNvPr id="13" name="ZoneTexte 12"/>
          <p:cNvSpPr txBox="1"/>
          <p:nvPr/>
        </p:nvSpPr>
        <p:spPr>
          <a:xfrm>
            <a:off x="8903067" y="2965231"/>
            <a:ext cx="504923" cy="523220"/>
          </a:xfrm>
          <a:prstGeom prst="rect">
            <a:avLst/>
          </a:prstGeom>
          <a:noFill/>
        </p:spPr>
        <p:txBody>
          <a:bodyPr wrap="square" rtlCol="0">
            <a:spAutoFit/>
          </a:bodyPr>
          <a:lstStyle/>
          <a:p>
            <a:pPr algn="ctr"/>
            <a:r>
              <a:rPr lang="ar-DZ" sz="2800" b="1" smtClean="0"/>
              <a:t>2</a:t>
            </a:r>
            <a:endParaRPr lang="fr-FR" sz="2800" b="1"/>
          </a:p>
        </p:txBody>
      </p:sp>
    </p:spTree>
    <p:extLst>
      <p:ext uri="{BB962C8B-B14F-4D97-AF65-F5344CB8AC3E}">
        <p14:creationId xmlns:p14="http://schemas.microsoft.com/office/powerpoint/2010/main" val="764703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699AC3C-FE44-4341-B799-F20DE8937C2B}"/>
              </a:ext>
            </a:extLst>
          </p:cNvPr>
          <p:cNvSpPr txBox="1"/>
          <p:nvPr/>
        </p:nvSpPr>
        <p:spPr>
          <a:xfrm>
            <a:off x="1305126" y="423680"/>
            <a:ext cx="9673702" cy="646331"/>
          </a:xfrm>
          <a:prstGeom prst="rect">
            <a:avLst/>
          </a:prstGeom>
          <a:noFill/>
        </p:spPr>
        <p:txBody>
          <a:bodyPr wrap="square" rtlCol="0">
            <a:spAutoFit/>
          </a:bodyPr>
          <a:lstStyle/>
          <a:p>
            <a:pPr lvl="0" algn="ctr" defTabSz="914400">
              <a:defRPr/>
            </a:pPr>
            <a:r>
              <a:rPr lang="ar-DZ" sz="3600" b="1">
                <a:latin typeface="Noto Sans" panose="020B0502040504020204" pitchFamily="34"/>
                <a:ea typeface="Noto Sans" panose="020B0502040504020204" pitchFamily="34"/>
                <a:cs typeface="Noto Sans" panose="020B0502040504020204" pitchFamily="34"/>
              </a:rPr>
              <a:t>هيكل الحوكمة لمجموعة بنك البركة</a:t>
            </a:r>
            <a:endParaRPr kumimoji="0" lang="en-US" sz="36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grpSp>
        <p:nvGrpSpPr>
          <p:cNvPr id="4" name="Group 3">
            <a:extLst>
              <a:ext uri="{FF2B5EF4-FFF2-40B4-BE49-F238E27FC236}">
                <a16:creationId xmlns:a16="http://schemas.microsoft.com/office/drawing/2014/main" xmlns="" id="{34157836-DB83-41E4-956D-A15CCCBA447F}"/>
              </a:ext>
            </a:extLst>
          </p:cNvPr>
          <p:cNvGrpSpPr/>
          <p:nvPr/>
        </p:nvGrpSpPr>
        <p:grpSpPr>
          <a:xfrm>
            <a:off x="1305126" y="4118651"/>
            <a:ext cx="4105074" cy="1498990"/>
            <a:chOff x="4137226" y="4377856"/>
            <a:chExt cx="3565005" cy="1301781"/>
          </a:xfrm>
        </p:grpSpPr>
        <p:sp>
          <p:nvSpPr>
            <p:cNvPr id="2" name="Flowchart: Decision 1">
              <a:extLst>
                <a:ext uri="{FF2B5EF4-FFF2-40B4-BE49-F238E27FC236}">
                  <a16:creationId xmlns:a16="http://schemas.microsoft.com/office/drawing/2014/main" xmlns="" id="{5067CFC8-BFCB-4F86-91CA-635B922321BF}"/>
                </a:ext>
              </a:extLst>
            </p:cNvPr>
            <p:cNvSpPr/>
            <p:nvPr/>
          </p:nvSpPr>
          <p:spPr>
            <a:xfrm>
              <a:off x="4137226" y="4377856"/>
              <a:ext cx="3565002" cy="587495"/>
            </a:xfrm>
            <a:prstGeom prst="flowChartDecisi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Parallelogram 13">
              <a:extLst>
                <a:ext uri="{FF2B5EF4-FFF2-40B4-BE49-F238E27FC236}">
                  <a16:creationId xmlns:a16="http://schemas.microsoft.com/office/drawing/2014/main" xmlns="" id="{823E8CAE-4C42-4CD6-9AE9-662BABD48BE3}"/>
                </a:ext>
              </a:extLst>
            </p:cNvPr>
            <p:cNvSpPr/>
            <p:nvPr/>
          </p:nvSpPr>
          <p:spPr>
            <a:xfrm rot="5400000">
              <a:off x="4524461" y="4284371"/>
              <a:ext cx="1008031" cy="1782501"/>
            </a:xfrm>
            <a:prstGeom prst="parallelogram">
              <a:avLst>
                <a:gd name="adj" fmla="val 29132"/>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Parallelogram 14">
              <a:extLst>
                <a:ext uri="{FF2B5EF4-FFF2-40B4-BE49-F238E27FC236}">
                  <a16:creationId xmlns:a16="http://schemas.microsoft.com/office/drawing/2014/main" xmlns="" id="{CF1AAEA3-6A56-4C71-8028-DD1A9457CF86}"/>
                </a:ext>
              </a:extLst>
            </p:cNvPr>
            <p:cNvSpPr/>
            <p:nvPr/>
          </p:nvSpPr>
          <p:spPr>
            <a:xfrm rot="5400000" flipV="1">
              <a:off x="6306965" y="4284371"/>
              <a:ext cx="1008032" cy="1782500"/>
            </a:xfrm>
            <a:prstGeom prst="parallelogram">
              <a:avLst>
                <a:gd name="adj" fmla="val 2917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22" name="Group 21">
            <a:extLst>
              <a:ext uri="{FF2B5EF4-FFF2-40B4-BE49-F238E27FC236}">
                <a16:creationId xmlns:a16="http://schemas.microsoft.com/office/drawing/2014/main" xmlns="" id="{6F1D9846-746B-4E8E-B35C-FB7BFF440607}"/>
              </a:ext>
            </a:extLst>
          </p:cNvPr>
          <p:cNvGrpSpPr/>
          <p:nvPr/>
        </p:nvGrpSpPr>
        <p:grpSpPr>
          <a:xfrm>
            <a:off x="1838533" y="3435347"/>
            <a:ext cx="3038262" cy="1109437"/>
            <a:chOff x="4137226" y="4377856"/>
            <a:chExt cx="3565005" cy="1301781"/>
          </a:xfrm>
        </p:grpSpPr>
        <p:sp>
          <p:nvSpPr>
            <p:cNvPr id="23" name="Flowchart: Decision 22">
              <a:extLst>
                <a:ext uri="{FF2B5EF4-FFF2-40B4-BE49-F238E27FC236}">
                  <a16:creationId xmlns:a16="http://schemas.microsoft.com/office/drawing/2014/main" xmlns="" id="{58F2C9E4-EB3E-4E43-9C97-CAC085E60C51}"/>
                </a:ext>
              </a:extLst>
            </p:cNvPr>
            <p:cNvSpPr/>
            <p:nvPr/>
          </p:nvSpPr>
          <p:spPr>
            <a:xfrm>
              <a:off x="4137226" y="4377856"/>
              <a:ext cx="3565002" cy="587495"/>
            </a:xfrm>
            <a:prstGeom prst="flowChartDecisi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Parallelogram 23">
              <a:extLst>
                <a:ext uri="{FF2B5EF4-FFF2-40B4-BE49-F238E27FC236}">
                  <a16:creationId xmlns:a16="http://schemas.microsoft.com/office/drawing/2014/main" xmlns="" id="{597E1619-36C7-483B-840B-D1FA11853C3C}"/>
                </a:ext>
              </a:extLst>
            </p:cNvPr>
            <p:cNvSpPr/>
            <p:nvPr/>
          </p:nvSpPr>
          <p:spPr>
            <a:xfrm rot="5400000">
              <a:off x="4524461" y="4284371"/>
              <a:ext cx="1008031" cy="1782501"/>
            </a:xfrm>
            <a:prstGeom prst="parallelogram">
              <a:avLst>
                <a:gd name="adj" fmla="val 2913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Parallelogram 24">
              <a:extLst>
                <a:ext uri="{FF2B5EF4-FFF2-40B4-BE49-F238E27FC236}">
                  <a16:creationId xmlns:a16="http://schemas.microsoft.com/office/drawing/2014/main" xmlns="" id="{62C452ED-CED1-44FB-B720-28DE4619F21B}"/>
                </a:ext>
              </a:extLst>
            </p:cNvPr>
            <p:cNvSpPr/>
            <p:nvPr/>
          </p:nvSpPr>
          <p:spPr>
            <a:xfrm rot="5400000" flipV="1">
              <a:off x="6306965" y="4284371"/>
              <a:ext cx="1008032" cy="1782500"/>
            </a:xfrm>
            <a:prstGeom prst="parallelogram">
              <a:avLst>
                <a:gd name="adj" fmla="val 291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xmlns="" id="{26956502-1750-4934-A5D2-F85268575FA9}"/>
              </a:ext>
            </a:extLst>
          </p:cNvPr>
          <p:cNvGrpSpPr/>
          <p:nvPr/>
        </p:nvGrpSpPr>
        <p:grpSpPr>
          <a:xfrm>
            <a:off x="2160261" y="2764634"/>
            <a:ext cx="2394806" cy="874475"/>
            <a:chOff x="4137226" y="4377856"/>
            <a:chExt cx="3565005" cy="1301781"/>
          </a:xfrm>
        </p:grpSpPr>
        <p:sp>
          <p:nvSpPr>
            <p:cNvPr id="27" name="Flowchart: Decision 26">
              <a:extLst>
                <a:ext uri="{FF2B5EF4-FFF2-40B4-BE49-F238E27FC236}">
                  <a16:creationId xmlns:a16="http://schemas.microsoft.com/office/drawing/2014/main" xmlns="" id="{37D70F86-AA74-46B5-B452-B1099CA8C04F}"/>
                </a:ext>
              </a:extLst>
            </p:cNvPr>
            <p:cNvSpPr/>
            <p:nvPr/>
          </p:nvSpPr>
          <p:spPr>
            <a:xfrm>
              <a:off x="4137226" y="4377856"/>
              <a:ext cx="3565002" cy="587495"/>
            </a:xfrm>
            <a:prstGeom prst="flowChartDecision">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Parallelogram 27">
              <a:extLst>
                <a:ext uri="{FF2B5EF4-FFF2-40B4-BE49-F238E27FC236}">
                  <a16:creationId xmlns:a16="http://schemas.microsoft.com/office/drawing/2014/main" xmlns="" id="{F5DE0881-6230-4217-AA2B-ED3E4F6FAE3D}"/>
                </a:ext>
              </a:extLst>
            </p:cNvPr>
            <p:cNvSpPr/>
            <p:nvPr/>
          </p:nvSpPr>
          <p:spPr>
            <a:xfrm rot="5400000">
              <a:off x="4524461" y="4284371"/>
              <a:ext cx="1008031" cy="1782501"/>
            </a:xfrm>
            <a:prstGeom prst="parallelogram">
              <a:avLst>
                <a:gd name="adj" fmla="val 29132"/>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Parallelogram 28">
              <a:extLst>
                <a:ext uri="{FF2B5EF4-FFF2-40B4-BE49-F238E27FC236}">
                  <a16:creationId xmlns:a16="http://schemas.microsoft.com/office/drawing/2014/main" xmlns="" id="{5D7597C3-7616-45E3-9921-E80728A2E2E3}"/>
                </a:ext>
              </a:extLst>
            </p:cNvPr>
            <p:cNvSpPr/>
            <p:nvPr/>
          </p:nvSpPr>
          <p:spPr>
            <a:xfrm rot="5400000" flipV="1">
              <a:off x="6306965" y="4284371"/>
              <a:ext cx="1008032" cy="1782500"/>
            </a:xfrm>
            <a:prstGeom prst="parallelogram">
              <a:avLst>
                <a:gd name="adj" fmla="val 2917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30" name="Group 29">
            <a:extLst>
              <a:ext uri="{FF2B5EF4-FFF2-40B4-BE49-F238E27FC236}">
                <a16:creationId xmlns:a16="http://schemas.microsoft.com/office/drawing/2014/main" xmlns="" id="{FCADD52A-5E48-41AF-8C6F-BBE579259625}"/>
              </a:ext>
            </a:extLst>
          </p:cNvPr>
          <p:cNvGrpSpPr/>
          <p:nvPr/>
        </p:nvGrpSpPr>
        <p:grpSpPr>
          <a:xfrm>
            <a:off x="2426338" y="2208076"/>
            <a:ext cx="1862651" cy="680156"/>
            <a:chOff x="4137226" y="4377856"/>
            <a:chExt cx="3565005" cy="1301781"/>
          </a:xfrm>
        </p:grpSpPr>
        <p:sp>
          <p:nvSpPr>
            <p:cNvPr id="31" name="Flowchart: Decision 30">
              <a:extLst>
                <a:ext uri="{FF2B5EF4-FFF2-40B4-BE49-F238E27FC236}">
                  <a16:creationId xmlns:a16="http://schemas.microsoft.com/office/drawing/2014/main" xmlns="" id="{B08E9880-039A-40D3-AB88-0F3B7B9AE611}"/>
                </a:ext>
              </a:extLst>
            </p:cNvPr>
            <p:cNvSpPr/>
            <p:nvPr/>
          </p:nvSpPr>
          <p:spPr>
            <a:xfrm>
              <a:off x="4137226" y="4377856"/>
              <a:ext cx="3565002" cy="587495"/>
            </a:xfrm>
            <a:prstGeom prst="flowChartDecisi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Parallelogram 31">
              <a:extLst>
                <a:ext uri="{FF2B5EF4-FFF2-40B4-BE49-F238E27FC236}">
                  <a16:creationId xmlns:a16="http://schemas.microsoft.com/office/drawing/2014/main" xmlns="" id="{3C20715F-64C0-4FE4-8D05-2E338AA5471C}"/>
                </a:ext>
              </a:extLst>
            </p:cNvPr>
            <p:cNvSpPr/>
            <p:nvPr/>
          </p:nvSpPr>
          <p:spPr>
            <a:xfrm rot="5400000">
              <a:off x="4524461" y="4284371"/>
              <a:ext cx="1008031" cy="1782501"/>
            </a:xfrm>
            <a:prstGeom prst="parallelogram">
              <a:avLst>
                <a:gd name="adj" fmla="val 29132"/>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Parallelogram 32">
              <a:extLst>
                <a:ext uri="{FF2B5EF4-FFF2-40B4-BE49-F238E27FC236}">
                  <a16:creationId xmlns:a16="http://schemas.microsoft.com/office/drawing/2014/main" xmlns="" id="{6F8F47A8-C5DD-4AC0-9BB7-8167FDC6D44D}"/>
                </a:ext>
              </a:extLst>
            </p:cNvPr>
            <p:cNvSpPr/>
            <p:nvPr/>
          </p:nvSpPr>
          <p:spPr>
            <a:xfrm rot="5400000" flipV="1">
              <a:off x="6306965" y="4284371"/>
              <a:ext cx="1008032" cy="1782500"/>
            </a:xfrm>
            <a:prstGeom prst="parallelogram">
              <a:avLst>
                <a:gd name="adj" fmla="val 2917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34" name="Group 33">
            <a:extLst>
              <a:ext uri="{FF2B5EF4-FFF2-40B4-BE49-F238E27FC236}">
                <a16:creationId xmlns:a16="http://schemas.microsoft.com/office/drawing/2014/main" xmlns="" id="{379326D4-64CD-4799-9DBA-FE779A0305EF}"/>
              </a:ext>
            </a:extLst>
          </p:cNvPr>
          <p:cNvGrpSpPr/>
          <p:nvPr/>
        </p:nvGrpSpPr>
        <p:grpSpPr>
          <a:xfrm>
            <a:off x="2818338" y="1828525"/>
            <a:ext cx="1078651" cy="393875"/>
            <a:chOff x="4137226" y="4377856"/>
            <a:chExt cx="3565005" cy="1301781"/>
          </a:xfrm>
          <a:solidFill>
            <a:srgbClr val="0070C0"/>
          </a:solidFill>
        </p:grpSpPr>
        <p:sp>
          <p:nvSpPr>
            <p:cNvPr id="35" name="Flowchart: Decision 34">
              <a:extLst>
                <a:ext uri="{FF2B5EF4-FFF2-40B4-BE49-F238E27FC236}">
                  <a16:creationId xmlns:a16="http://schemas.microsoft.com/office/drawing/2014/main" xmlns="" id="{68F3E827-F77A-4474-81C6-016216AB5E33}"/>
                </a:ext>
              </a:extLst>
            </p:cNvPr>
            <p:cNvSpPr/>
            <p:nvPr/>
          </p:nvSpPr>
          <p:spPr>
            <a:xfrm>
              <a:off x="4137226" y="4377856"/>
              <a:ext cx="3565002" cy="587495"/>
            </a:xfrm>
            <a:prstGeom prst="flowChartDecis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8" name="Parallelogram 37">
              <a:extLst>
                <a:ext uri="{FF2B5EF4-FFF2-40B4-BE49-F238E27FC236}">
                  <a16:creationId xmlns:a16="http://schemas.microsoft.com/office/drawing/2014/main" xmlns="" id="{56ABD8CA-7CE2-40F8-9B0D-1A2FF9B3754C}"/>
                </a:ext>
              </a:extLst>
            </p:cNvPr>
            <p:cNvSpPr/>
            <p:nvPr/>
          </p:nvSpPr>
          <p:spPr>
            <a:xfrm rot="5400000">
              <a:off x="4524461" y="4284371"/>
              <a:ext cx="1008031" cy="1782501"/>
            </a:xfrm>
            <a:prstGeom prst="parallelogram">
              <a:avLst>
                <a:gd name="adj" fmla="val 291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9" name="Parallelogram 38">
              <a:extLst>
                <a:ext uri="{FF2B5EF4-FFF2-40B4-BE49-F238E27FC236}">
                  <a16:creationId xmlns:a16="http://schemas.microsoft.com/office/drawing/2014/main" xmlns="" id="{B575B6FD-0C22-4C2B-88BB-C245BF1B1830}"/>
                </a:ext>
              </a:extLst>
            </p:cNvPr>
            <p:cNvSpPr/>
            <p:nvPr/>
          </p:nvSpPr>
          <p:spPr>
            <a:xfrm rot="5400000" flipV="1">
              <a:off x="6306965" y="4284371"/>
              <a:ext cx="1008032" cy="1782500"/>
            </a:xfrm>
            <a:prstGeom prst="parallelogram">
              <a:avLst>
                <a:gd name="adj" fmla="val 291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40" name="TextBox 39">
            <a:extLst>
              <a:ext uri="{FF2B5EF4-FFF2-40B4-BE49-F238E27FC236}">
                <a16:creationId xmlns:a16="http://schemas.microsoft.com/office/drawing/2014/main" xmlns="" id="{F381B375-2743-4386-80B8-1FA1E80F7E9D}"/>
              </a:ext>
            </a:extLst>
          </p:cNvPr>
          <p:cNvSpPr txBox="1"/>
          <p:nvPr/>
        </p:nvSpPr>
        <p:spPr>
          <a:xfrm>
            <a:off x="5779858" y="1517293"/>
            <a:ext cx="3397727" cy="400110"/>
          </a:xfrm>
          <a:prstGeom prst="rect">
            <a:avLst/>
          </a:prstGeom>
          <a:noFill/>
        </p:spPr>
        <p:txBody>
          <a:bodyPr wrap="square" rtlCol="0">
            <a:spAutoFit/>
          </a:bodyPr>
          <a:lstStyle/>
          <a:p>
            <a:pPr lvl="0" algn="r" defTabSz="914400" rtl="1">
              <a:defRPr/>
            </a:pPr>
            <a:r>
              <a:rPr lang="ar-DZ" sz="2000" b="1">
                <a:latin typeface="Open Sans" panose="020B0606030504020204" pitchFamily="34" charset="0"/>
              </a:rPr>
              <a:t>مجلس الإدارة</a:t>
            </a:r>
            <a:endParaRPr lang="ar-DZ" sz="2000" b="1" dirty="0">
              <a:latin typeface="Open Sans" panose="020B0606030504020204" pitchFamily="34" charset="0"/>
            </a:endParaRPr>
          </a:p>
        </p:txBody>
      </p:sp>
      <p:sp>
        <p:nvSpPr>
          <p:cNvPr id="41" name="Oval 40">
            <a:extLst>
              <a:ext uri="{FF2B5EF4-FFF2-40B4-BE49-F238E27FC236}">
                <a16:creationId xmlns:a16="http://schemas.microsoft.com/office/drawing/2014/main" xmlns="" id="{7A83825E-1EE2-4E27-B7C1-4EF0FD2D4D4A}"/>
              </a:ext>
            </a:extLst>
          </p:cNvPr>
          <p:cNvSpPr/>
          <p:nvPr/>
        </p:nvSpPr>
        <p:spPr>
          <a:xfrm>
            <a:off x="9636227" y="1493130"/>
            <a:ext cx="506366" cy="50636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1</a:t>
            </a:r>
          </a:p>
        </p:txBody>
      </p:sp>
      <p:sp>
        <p:nvSpPr>
          <p:cNvPr id="42" name="Oval 41">
            <a:extLst>
              <a:ext uri="{FF2B5EF4-FFF2-40B4-BE49-F238E27FC236}">
                <a16:creationId xmlns:a16="http://schemas.microsoft.com/office/drawing/2014/main" xmlns="" id="{1DC9CB7D-F47F-41EA-B7FF-319D97A7F478}"/>
              </a:ext>
            </a:extLst>
          </p:cNvPr>
          <p:cNvSpPr/>
          <p:nvPr/>
        </p:nvSpPr>
        <p:spPr>
          <a:xfrm>
            <a:off x="9636227" y="2194376"/>
            <a:ext cx="506366" cy="50636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srgbClr val="FFFFFF"/>
                </a:solidFill>
                <a:latin typeface="Calibri" panose="020F0502020204030204"/>
              </a:rPr>
              <a:t>2</a:t>
            </a:r>
          </a:p>
        </p:txBody>
      </p:sp>
      <p:sp>
        <p:nvSpPr>
          <p:cNvPr id="43" name="Oval 42">
            <a:extLst>
              <a:ext uri="{FF2B5EF4-FFF2-40B4-BE49-F238E27FC236}">
                <a16:creationId xmlns:a16="http://schemas.microsoft.com/office/drawing/2014/main" xmlns="" id="{5CBEA206-30A3-4EC0-B498-D8EF0D8F27C0}"/>
              </a:ext>
            </a:extLst>
          </p:cNvPr>
          <p:cNvSpPr/>
          <p:nvPr/>
        </p:nvSpPr>
        <p:spPr>
          <a:xfrm>
            <a:off x="9636227" y="2982091"/>
            <a:ext cx="506366" cy="5063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srgbClr val="FFFFFF"/>
                </a:solidFill>
                <a:latin typeface="Calibri" panose="020F0502020204030204"/>
              </a:rPr>
              <a:t>3</a:t>
            </a:r>
          </a:p>
        </p:txBody>
      </p:sp>
      <p:sp>
        <p:nvSpPr>
          <p:cNvPr id="44" name="TextBox 43">
            <a:extLst>
              <a:ext uri="{FF2B5EF4-FFF2-40B4-BE49-F238E27FC236}">
                <a16:creationId xmlns:a16="http://schemas.microsoft.com/office/drawing/2014/main" xmlns="" id="{86F59546-50F5-4584-ACAB-55B35DAFCB48}"/>
              </a:ext>
            </a:extLst>
          </p:cNvPr>
          <p:cNvSpPr txBox="1"/>
          <p:nvPr/>
        </p:nvSpPr>
        <p:spPr>
          <a:xfrm>
            <a:off x="5824351" y="2231314"/>
            <a:ext cx="3397727" cy="400110"/>
          </a:xfrm>
          <a:prstGeom prst="rect">
            <a:avLst/>
          </a:prstGeom>
          <a:noFill/>
        </p:spPr>
        <p:txBody>
          <a:bodyPr wrap="square" rtlCol="0">
            <a:spAutoFit/>
          </a:bodyPr>
          <a:lstStyle>
            <a:defPPr>
              <a:defRPr lang="en-US"/>
            </a:defPPr>
            <a:lvl1pPr lvl="0" algn="r" defTabSz="914400" rtl="1">
              <a:defRPr sz="2000" b="1">
                <a:latin typeface="Open Sans" panose="020B0606030504020204" pitchFamily="34" charset="0"/>
              </a:defRPr>
            </a:lvl1pPr>
          </a:lstStyle>
          <a:p>
            <a:r>
              <a:rPr lang="ar-DZ"/>
              <a:t>هيئة الرقابة الشرعية</a:t>
            </a:r>
            <a:endParaRPr lang="en-GB" dirty="0"/>
          </a:p>
        </p:txBody>
      </p:sp>
      <p:sp>
        <p:nvSpPr>
          <p:cNvPr id="45" name="TextBox 44">
            <a:extLst>
              <a:ext uri="{FF2B5EF4-FFF2-40B4-BE49-F238E27FC236}">
                <a16:creationId xmlns:a16="http://schemas.microsoft.com/office/drawing/2014/main" xmlns="" id="{B94A5F2C-56AA-40D0-9AE7-3D587E057123}"/>
              </a:ext>
            </a:extLst>
          </p:cNvPr>
          <p:cNvSpPr txBox="1"/>
          <p:nvPr/>
        </p:nvSpPr>
        <p:spPr>
          <a:xfrm>
            <a:off x="5752469" y="3078706"/>
            <a:ext cx="3397727" cy="400110"/>
          </a:xfrm>
          <a:prstGeom prst="rect">
            <a:avLst/>
          </a:prstGeom>
          <a:noFill/>
        </p:spPr>
        <p:txBody>
          <a:bodyPr wrap="square" rtlCol="0">
            <a:spAutoFit/>
          </a:bodyPr>
          <a:lstStyle>
            <a:defPPr>
              <a:defRPr lang="en-US"/>
            </a:defPPr>
            <a:lvl1pPr lvl="0" algn="r" defTabSz="914400" rtl="1">
              <a:defRPr sz="2000" b="1">
                <a:latin typeface="Open Sans" panose="020B0606030504020204" pitchFamily="34" charset="0"/>
              </a:defRPr>
            </a:lvl1pPr>
          </a:lstStyle>
          <a:p>
            <a:r>
              <a:rPr lang="ar-DZ"/>
              <a:t>الإدارة التنفيذية</a:t>
            </a:r>
            <a:endParaRPr lang="en-GB" dirty="0"/>
          </a:p>
        </p:txBody>
      </p:sp>
      <p:sp>
        <p:nvSpPr>
          <p:cNvPr id="46" name="Oval 45">
            <a:extLst>
              <a:ext uri="{FF2B5EF4-FFF2-40B4-BE49-F238E27FC236}">
                <a16:creationId xmlns:a16="http://schemas.microsoft.com/office/drawing/2014/main" xmlns="" id="{65935268-297F-46AB-A09D-CDD5F6F2F7A5}"/>
              </a:ext>
            </a:extLst>
          </p:cNvPr>
          <p:cNvSpPr/>
          <p:nvPr/>
        </p:nvSpPr>
        <p:spPr>
          <a:xfrm>
            <a:off x="9636227" y="3862055"/>
            <a:ext cx="506366" cy="5063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ru-RU" dirty="0">
                <a:solidFill>
                  <a:srgbClr val="FFFFFF"/>
                </a:solidFill>
                <a:latin typeface="Calibri" panose="020F0502020204030204"/>
              </a:rPr>
              <a:t>4</a:t>
            </a:r>
            <a:endParaRPr lang="en-US" dirty="0">
              <a:solidFill>
                <a:srgbClr val="FFFFFF"/>
              </a:solidFill>
              <a:latin typeface="Calibri" panose="020F0502020204030204"/>
            </a:endParaRPr>
          </a:p>
        </p:txBody>
      </p:sp>
      <p:sp>
        <p:nvSpPr>
          <p:cNvPr id="47" name="TextBox 46">
            <a:extLst>
              <a:ext uri="{FF2B5EF4-FFF2-40B4-BE49-F238E27FC236}">
                <a16:creationId xmlns:a16="http://schemas.microsoft.com/office/drawing/2014/main" xmlns="" id="{7EC3E097-A0DB-4CE0-A60B-A7EC9A8A34C0}"/>
              </a:ext>
            </a:extLst>
          </p:cNvPr>
          <p:cNvSpPr txBox="1"/>
          <p:nvPr/>
        </p:nvSpPr>
        <p:spPr>
          <a:xfrm>
            <a:off x="5752468" y="3907485"/>
            <a:ext cx="3397727" cy="400110"/>
          </a:xfrm>
          <a:prstGeom prst="rect">
            <a:avLst/>
          </a:prstGeom>
          <a:noFill/>
        </p:spPr>
        <p:txBody>
          <a:bodyPr wrap="square" rtlCol="0">
            <a:spAutoFit/>
          </a:bodyPr>
          <a:lstStyle>
            <a:defPPr>
              <a:defRPr lang="en-US"/>
            </a:defPPr>
            <a:lvl1pPr lvl="0" algn="r" defTabSz="914400" rtl="1">
              <a:defRPr sz="2000" b="1">
                <a:latin typeface="Open Sans" panose="020B0606030504020204" pitchFamily="34" charset="0"/>
              </a:defRPr>
            </a:lvl1pPr>
          </a:lstStyle>
          <a:p>
            <a:r>
              <a:rPr lang="ar-DZ" smtClean="0"/>
              <a:t>إدارة المخاطر</a:t>
            </a:r>
            <a:endParaRPr lang="en-GB" dirty="0"/>
          </a:p>
        </p:txBody>
      </p:sp>
      <p:sp>
        <p:nvSpPr>
          <p:cNvPr id="48" name="Oval 47">
            <a:extLst>
              <a:ext uri="{FF2B5EF4-FFF2-40B4-BE49-F238E27FC236}">
                <a16:creationId xmlns:a16="http://schemas.microsoft.com/office/drawing/2014/main" xmlns="" id="{282F2B23-94CC-4073-BC84-B3F0BF4D1110}"/>
              </a:ext>
            </a:extLst>
          </p:cNvPr>
          <p:cNvSpPr/>
          <p:nvPr/>
        </p:nvSpPr>
        <p:spPr>
          <a:xfrm>
            <a:off x="9636227" y="4742019"/>
            <a:ext cx="506366" cy="50636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ru-RU" dirty="0">
                <a:solidFill>
                  <a:srgbClr val="FFFFFF"/>
                </a:solidFill>
                <a:latin typeface="Calibri" panose="020F0502020204030204"/>
              </a:rPr>
              <a:t>5</a:t>
            </a:r>
            <a:endParaRPr lang="en-US" dirty="0">
              <a:solidFill>
                <a:srgbClr val="FFFFFF"/>
              </a:solidFill>
              <a:latin typeface="Calibri" panose="020F0502020204030204"/>
            </a:endParaRPr>
          </a:p>
        </p:txBody>
      </p:sp>
      <p:sp>
        <p:nvSpPr>
          <p:cNvPr id="49" name="TextBox 48">
            <a:extLst>
              <a:ext uri="{FF2B5EF4-FFF2-40B4-BE49-F238E27FC236}">
                <a16:creationId xmlns:a16="http://schemas.microsoft.com/office/drawing/2014/main" xmlns="" id="{A30B8A6C-97BE-4A44-AA7D-66F2A443C897}"/>
              </a:ext>
            </a:extLst>
          </p:cNvPr>
          <p:cNvSpPr txBox="1"/>
          <p:nvPr/>
        </p:nvSpPr>
        <p:spPr>
          <a:xfrm>
            <a:off x="5824350" y="4795147"/>
            <a:ext cx="3397727" cy="400110"/>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DZ" sz="2000" b="1" smtClean="0">
                <a:latin typeface="Open Sans" panose="020B0606030504020204" pitchFamily="34" charset="0"/>
              </a:rPr>
              <a:t>تكنولوجيا</a:t>
            </a:r>
            <a:r>
              <a:rPr kumimoji="0" lang="ar-DZ" sz="1500" b="0" i="0" u="none" strike="noStrike" kern="1200" cap="none" spc="0" normalizeH="0" baseline="0" noProof="0" smtClean="0">
                <a:ln>
                  <a:noFill/>
                </a:ln>
                <a:effectLst/>
                <a:uLnTx/>
                <a:uFillTx/>
                <a:latin typeface="Open Sans" panose="020B0606030504020204" pitchFamily="34" charset="0"/>
              </a:rPr>
              <a:t> </a:t>
            </a:r>
            <a:r>
              <a:rPr lang="ar-DZ" sz="2000" b="1" smtClean="0">
                <a:latin typeface="Open Sans" panose="020B0606030504020204" pitchFamily="34" charset="0"/>
              </a:rPr>
              <a:t>المعلومات</a:t>
            </a:r>
            <a:endParaRPr lang="en-GB" sz="2000" b="1" dirty="0">
              <a:latin typeface="Open Sans" panose="020B0606030504020204" pitchFamily="34" charset="0"/>
            </a:endParaRPr>
          </a:p>
        </p:txBody>
      </p:sp>
    </p:spTree>
    <p:extLst>
      <p:ext uri="{BB962C8B-B14F-4D97-AF65-F5344CB8AC3E}">
        <p14:creationId xmlns:p14="http://schemas.microsoft.com/office/powerpoint/2010/main" val="2507420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6503349" y="0"/>
            <a:ext cx="5719648" cy="6858000"/>
            <a:chOff x="6472352" y="0"/>
            <a:chExt cx="5719648" cy="6858000"/>
          </a:xfrm>
        </p:grpSpPr>
        <p:sp>
          <p:nvSpPr>
            <p:cNvPr id="5" name="Rectangle 4"/>
            <p:cNvSpPr/>
            <p:nvPr/>
          </p:nvSpPr>
          <p:spPr>
            <a:xfrm>
              <a:off x="12006020" y="0"/>
              <a:ext cx="185980" cy="6858000"/>
            </a:xfrm>
            <a:prstGeom prst="rect">
              <a:avLst/>
            </a:prstGeom>
            <a:solidFill>
              <a:schemeClr val="tx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Pentagone 5"/>
            <p:cNvSpPr/>
            <p:nvPr/>
          </p:nvSpPr>
          <p:spPr>
            <a:xfrm rot="10800000">
              <a:off x="6472352" y="353962"/>
              <a:ext cx="5719647" cy="560565"/>
            </a:xfrm>
            <a:prstGeom prst="homePlate">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7" name="Rectangle 6"/>
          <p:cNvSpPr/>
          <p:nvPr/>
        </p:nvSpPr>
        <p:spPr>
          <a:xfrm>
            <a:off x="5686816" y="981138"/>
            <a:ext cx="6350201" cy="5189113"/>
          </a:xfrm>
          <a:prstGeom prst="rect">
            <a:avLst/>
          </a:prstGeom>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rtl="1">
              <a:lnSpc>
                <a:spcPct val="115000"/>
              </a:lnSpc>
            </a:pPr>
            <a:r>
              <a:rPr lang="ar-DZ" sz="2400">
                <a:latin typeface="Traditional Arabic" panose="02020603050405020304" pitchFamily="18" charset="-78"/>
                <a:cs typeface="Traditional Arabic" panose="02020603050405020304" pitchFamily="18" charset="-78"/>
              </a:rPr>
              <a:t>	</a:t>
            </a:r>
            <a:r>
              <a:rPr lang="ar-DZ" sz="2400">
                <a:latin typeface="Traditional Arabic" panose="02020603050405020304" pitchFamily="18" charset="-78"/>
                <a:cs typeface="Traditional Arabic" panose="02020603050405020304" pitchFamily="18" charset="-78"/>
              </a:rPr>
              <a:t>إن مجلس الإدارة هو المسؤول عن وضع استراتيجية عمل وأولويات المجموعة والإشراف عليها، وهو مسؤول كذلك عن وضع السياسات على أعلى مستوى وإدارة المجموعة بشكل عام، ويكون مسؤولا أمام المساهمين عن الاداء المالي والتشغيلي للمجموعة كما أنه مسؤول عن زيادة وتخصيص راس المال، ومراقبة الإدارة التنفيذية ومتابعة أدائها لعمليات المجموعة واتخاذ القرارات التي تخص الأعمال المهمة، وزيادة قيمة حقوق المساهمين على المدى الطويل. ويقوم المجلس بالتأكد من قيام المجموعة بإدارة المخاطر بشكل ّفعال من خلال الموافقة على ومتابعة مستوى المخاطر المقبولة للمجموعة والتهديدات الإستراتيجية طويلة المدى لأعمال المجموعة </a:t>
            </a:r>
            <a:r>
              <a:rPr lang="ar-DZ" sz="2400">
                <a:latin typeface="Traditional Arabic" panose="02020603050405020304" pitchFamily="18" charset="-78"/>
                <a:cs typeface="Traditional Arabic" panose="02020603050405020304" pitchFamily="18" charset="-78"/>
              </a:rPr>
              <a:t>وحمايتها </a:t>
            </a:r>
            <a:r>
              <a:rPr lang="ar-DZ" sz="2400" smtClean="0">
                <a:latin typeface="Traditional Arabic" panose="02020603050405020304" pitchFamily="18" charset="-78"/>
                <a:cs typeface="Traditional Arabic" panose="02020603050405020304" pitchFamily="18" charset="-78"/>
              </a:rPr>
              <a:t>منها</a:t>
            </a:r>
          </a:p>
          <a:p>
            <a:pPr algn="just" rtl="1">
              <a:lnSpc>
                <a:spcPct val="115000"/>
              </a:lnSpc>
            </a:pPr>
            <a:r>
              <a:rPr lang="ar-DZ" sz="2400" smtClean="0">
                <a:latin typeface="Traditional Arabic" panose="02020603050405020304" pitchFamily="18" charset="-78"/>
                <a:cs typeface="Traditional Arabic" panose="02020603050405020304" pitchFamily="18" charset="-78"/>
              </a:rPr>
              <a:t>يتكون مجلس الإدارة لبنك البركة من رئيس مجلس الإدارة ونائبه و  10أعضاء وسكرتير</a:t>
            </a:r>
            <a:endParaRPr lang="ar-DZ" dirty="0">
              <a:latin typeface="Traditional Arabic" panose="02020603050405020304" pitchFamily="18" charset="-78"/>
              <a:cs typeface="Traditional Arabic" panose="02020603050405020304" pitchFamily="18" charset="-78"/>
            </a:endParaRPr>
          </a:p>
          <a:p>
            <a:pPr algn="r" rtl="1">
              <a:lnSpc>
                <a:spcPct val="115000"/>
              </a:lnSpc>
              <a:spcAft>
                <a:spcPts val="0"/>
              </a:spcAft>
            </a:pPr>
            <a:endParaRPr lang="ar-DZ" sz="2400" dirty="0">
              <a:latin typeface="Traditional Arabic" panose="02020603050405020304" pitchFamily="18" charset="-78"/>
              <a:cs typeface="Traditional Arabic" panose="02020603050405020304" pitchFamily="18" charset="-78"/>
            </a:endParaRPr>
          </a:p>
        </p:txBody>
      </p:sp>
      <p:sp>
        <p:nvSpPr>
          <p:cNvPr id="9" name="Rectangle 8"/>
          <p:cNvSpPr/>
          <p:nvPr/>
        </p:nvSpPr>
        <p:spPr>
          <a:xfrm>
            <a:off x="8565302" y="349271"/>
            <a:ext cx="1425391" cy="587853"/>
          </a:xfrm>
          <a:prstGeom prst="rect">
            <a:avLst/>
          </a:prstGeom>
        </p:spPr>
        <p:txBody>
          <a:bodyPr wrap="none">
            <a:spAutoFit/>
          </a:bodyPr>
          <a:lstStyle/>
          <a:p>
            <a:pPr algn="just" rtl="1">
              <a:lnSpc>
                <a:spcPct val="115000"/>
              </a:lnSpc>
              <a:spcAft>
                <a:spcPts val="0"/>
              </a:spcAft>
            </a:pPr>
            <a:r>
              <a:rPr lang="ar-DZ" sz="2800" b="1" smtClean="0">
                <a:solidFill>
                  <a:schemeClr val="dk1"/>
                </a:solidFill>
                <a:latin typeface="Times New Roman" panose="02020603050405020304" pitchFamily="18" charset="0"/>
                <a:cs typeface="Traditional Arabic" panose="02020603050405020304" pitchFamily="18" charset="-78"/>
              </a:rPr>
              <a:t>مجلس الادارة</a:t>
            </a:r>
            <a:endParaRPr lang="ar-DZ" sz="2800" b="1" dirty="0">
              <a:solidFill>
                <a:schemeClr val="dk1"/>
              </a:solidFill>
              <a:latin typeface="Times New Roman" panose="02020603050405020304" pitchFamily="18" charset="0"/>
              <a:cs typeface="Traditional Arabic" panose="02020603050405020304" pitchFamily="18" charset="-78"/>
            </a:endParaRPr>
          </a:p>
        </p:txBody>
      </p:sp>
      <p:pic>
        <p:nvPicPr>
          <p:cNvPr id="3" name="Image 2"/>
          <p:cNvPicPr>
            <a:picLocks noChangeAspect="1"/>
          </p:cNvPicPr>
          <p:nvPr/>
        </p:nvPicPr>
        <p:blipFill>
          <a:blip r:embed="rId2"/>
          <a:stretch>
            <a:fillRect/>
          </a:stretch>
        </p:blipFill>
        <p:spPr>
          <a:xfrm>
            <a:off x="0" y="718195"/>
            <a:ext cx="5877951" cy="5715000"/>
          </a:xfrm>
          <a:prstGeom prst="rect">
            <a:avLst/>
          </a:prstGeom>
        </p:spPr>
      </p:pic>
    </p:spTree>
    <p:extLst>
      <p:ext uri="{BB962C8B-B14F-4D97-AF65-F5344CB8AC3E}">
        <p14:creationId xmlns:p14="http://schemas.microsoft.com/office/powerpoint/2010/main" val="2543419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xmlns="" id="{4DAFBC85-CAFD-4435-8A9D-A1525B2F29E7}"/>
              </a:ext>
            </a:extLst>
          </p:cNvPr>
          <p:cNvSpPr txBox="1"/>
          <p:nvPr/>
        </p:nvSpPr>
        <p:spPr>
          <a:xfrm>
            <a:off x="4223416" y="3135898"/>
            <a:ext cx="860329" cy="323165"/>
          </a:xfrm>
          <a:prstGeom prst="rect">
            <a:avLst/>
          </a:prstGeom>
          <a:noFill/>
        </p:spPr>
        <p:txBody>
          <a:bodyPr wrap="square" rtlCol="0">
            <a:spAutoFit/>
          </a:bodyPr>
          <a:lstStyle/>
          <a:p>
            <a:pPr algn="ctr" defTabSz="685800">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Option </a:t>
            </a:r>
            <a:endParaRPr lang="en-GB" sz="1500"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41" name="TextBox 40">
            <a:extLst>
              <a:ext uri="{FF2B5EF4-FFF2-40B4-BE49-F238E27FC236}">
                <a16:creationId xmlns:a16="http://schemas.microsoft.com/office/drawing/2014/main" xmlns="" id="{3B3B0A16-36AF-4723-8A53-D395AAC19B85}"/>
              </a:ext>
            </a:extLst>
          </p:cNvPr>
          <p:cNvSpPr txBox="1"/>
          <p:nvPr/>
        </p:nvSpPr>
        <p:spPr>
          <a:xfrm>
            <a:off x="11247439" y="649674"/>
            <a:ext cx="1079937" cy="584775"/>
          </a:xfrm>
          <a:prstGeom prst="rect">
            <a:avLst/>
          </a:prstGeom>
          <a:noFill/>
        </p:spPr>
        <p:txBody>
          <a:bodyPr wrap="square" rtlCol="0">
            <a:spAutoFit/>
          </a:bodyPr>
          <a:lstStyle/>
          <a:p>
            <a:pPr algn="ctr" defTabSz="685800">
              <a:defRPr/>
            </a:pPr>
            <a:r>
              <a:rPr lang="ru-RU" sz="3200" b="1" dirty="0">
                <a:solidFill>
                  <a:srgbClr val="C2C923"/>
                </a:solidFill>
                <a:latin typeface="Open Sans" panose="020B0606030504020204" pitchFamily="34" charset="0"/>
              </a:rPr>
              <a:t>01</a:t>
            </a:r>
            <a:endParaRPr lang="en-GB" sz="3200" b="1" dirty="0">
              <a:solidFill>
                <a:srgbClr val="C2C923"/>
              </a:solidFill>
              <a:latin typeface="Noto Sans" panose="020B0502040504020204" pitchFamily="34"/>
              <a:ea typeface="Noto Sans" panose="020B0502040504020204" pitchFamily="34"/>
              <a:cs typeface="Noto Sans" panose="020B0502040504020204" pitchFamily="34"/>
            </a:endParaRPr>
          </a:p>
        </p:txBody>
      </p:sp>
      <p:sp>
        <p:nvSpPr>
          <p:cNvPr id="42" name="TextBox 41">
            <a:extLst>
              <a:ext uri="{FF2B5EF4-FFF2-40B4-BE49-F238E27FC236}">
                <a16:creationId xmlns:a16="http://schemas.microsoft.com/office/drawing/2014/main" xmlns="" id="{32E8247B-1DE2-4321-B85F-3B8DE79D94BF}"/>
              </a:ext>
            </a:extLst>
          </p:cNvPr>
          <p:cNvSpPr txBox="1"/>
          <p:nvPr/>
        </p:nvSpPr>
        <p:spPr>
          <a:xfrm>
            <a:off x="11333777" y="2590815"/>
            <a:ext cx="1031787" cy="646331"/>
          </a:xfrm>
          <a:prstGeom prst="rect">
            <a:avLst/>
          </a:prstGeom>
          <a:noFill/>
        </p:spPr>
        <p:txBody>
          <a:bodyPr wrap="square" rtlCol="0">
            <a:spAutoFit/>
          </a:bodyPr>
          <a:lstStyle/>
          <a:p>
            <a:pPr algn="ctr" defTabSz="685800">
              <a:defRPr/>
            </a:pPr>
            <a:r>
              <a:rPr lang="ru-RU" sz="3600" b="1" dirty="0">
                <a:solidFill>
                  <a:srgbClr val="FCB414"/>
                </a:solidFill>
                <a:latin typeface="Open Sans" panose="020B0606030504020204" pitchFamily="34" charset="0"/>
              </a:rPr>
              <a:t>0</a:t>
            </a:r>
            <a:r>
              <a:rPr lang="en-US" sz="3600" b="1" dirty="0">
                <a:solidFill>
                  <a:srgbClr val="FCB414"/>
                </a:solidFill>
                <a:latin typeface="Open Sans" panose="020B0606030504020204" pitchFamily="34" charset="0"/>
              </a:rPr>
              <a:t>2</a:t>
            </a:r>
            <a:endParaRPr lang="en-GB" sz="3600" b="1" dirty="0">
              <a:solidFill>
                <a:srgbClr val="FCB414"/>
              </a:solidFill>
              <a:latin typeface="Noto Sans" panose="020B0502040504020204" pitchFamily="34"/>
              <a:ea typeface="Noto Sans" panose="020B0502040504020204" pitchFamily="34"/>
              <a:cs typeface="Noto Sans" panose="020B0502040504020204" pitchFamily="34"/>
            </a:endParaRPr>
          </a:p>
        </p:txBody>
      </p:sp>
      <p:sp>
        <p:nvSpPr>
          <p:cNvPr id="43" name="TextBox 42">
            <a:extLst>
              <a:ext uri="{FF2B5EF4-FFF2-40B4-BE49-F238E27FC236}">
                <a16:creationId xmlns:a16="http://schemas.microsoft.com/office/drawing/2014/main" xmlns="" id="{A4B25D45-8E92-44D8-93DB-B69C9E10C263}"/>
              </a:ext>
            </a:extLst>
          </p:cNvPr>
          <p:cNvSpPr txBox="1"/>
          <p:nvPr/>
        </p:nvSpPr>
        <p:spPr>
          <a:xfrm>
            <a:off x="7566746" y="700556"/>
            <a:ext cx="3968402" cy="1384995"/>
          </a:xfrm>
          <a:prstGeom prst="rect">
            <a:avLst/>
          </a:prstGeom>
          <a:noFill/>
        </p:spPr>
        <p:txBody>
          <a:bodyPr wrap="square" rtlCol="0">
            <a:spAutoFit/>
          </a:bodyPr>
          <a:lstStyle/>
          <a:p>
            <a:pPr algn="just" rtl="1"/>
            <a:r>
              <a:rPr lang="ar-DZ" sz="1400" b="1">
                <a:solidFill>
                  <a:srgbClr val="FF0000"/>
                </a:solidFill>
              </a:rPr>
              <a:t>لجنة </a:t>
            </a:r>
            <a:r>
              <a:rPr lang="ar-DZ" sz="1400" b="1">
                <a:solidFill>
                  <a:srgbClr val="FF0000"/>
                </a:solidFill>
              </a:rPr>
              <a:t>الالتزام </a:t>
            </a:r>
            <a:r>
              <a:rPr lang="ar-DZ" sz="1400" b="1" smtClean="0">
                <a:solidFill>
                  <a:srgbClr val="FF0000"/>
                </a:solidFill>
              </a:rPr>
              <a:t>والحوكمة: </a:t>
            </a:r>
            <a:r>
              <a:rPr lang="ar-DZ" sz="1400" b="1" smtClean="0"/>
              <a:t>يتمثل دورها بمراجعة  </a:t>
            </a:r>
            <a:r>
              <a:rPr lang="ar-DZ" sz="1400" b="1"/>
              <a:t>ضوابط  ونظم  الحوكمة للكشف عن أية نقاط ضعف لتتم معالجتها ان وجدت. نظرا لتواجد المجموعة في العديد من الدول، تقوم اللجنة بالتأكد من الالتزام التام بالتشريعات والقوانين والقواعد الرقابية </a:t>
            </a:r>
            <a:endParaRPr lang="en-GB" sz="1400" b="1" dirty="0"/>
          </a:p>
        </p:txBody>
      </p:sp>
      <p:sp>
        <p:nvSpPr>
          <p:cNvPr id="44" name="TextBox 43">
            <a:extLst>
              <a:ext uri="{FF2B5EF4-FFF2-40B4-BE49-F238E27FC236}">
                <a16:creationId xmlns:a16="http://schemas.microsoft.com/office/drawing/2014/main" xmlns="" id="{5EF3014C-4D61-416D-88AA-F37B8BFE7D16}"/>
              </a:ext>
            </a:extLst>
          </p:cNvPr>
          <p:cNvSpPr txBox="1"/>
          <p:nvPr/>
        </p:nvSpPr>
        <p:spPr>
          <a:xfrm>
            <a:off x="7138113" y="2735063"/>
            <a:ext cx="4402547" cy="1600438"/>
          </a:xfrm>
          <a:prstGeom prst="rect">
            <a:avLst/>
          </a:prstGeom>
          <a:noFill/>
        </p:spPr>
        <p:txBody>
          <a:bodyPr wrap="square" rtlCol="0">
            <a:spAutoFit/>
          </a:bodyPr>
          <a:lstStyle/>
          <a:p>
            <a:pPr algn="just" defTabSz="685800" rtl="1">
              <a:defRPr/>
            </a:pPr>
            <a:r>
              <a:rPr lang="ar-DZ" sz="1400" b="1">
                <a:solidFill>
                  <a:srgbClr val="FF0000"/>
                </a:solidFill>
              </a:rPr>
              <a:t>لجنة </a:t>
            </a:r>
            <a:r>
              <a:rPr lang="ar-DZ" sz="1400" b="1" smtClean="0">
                <a:solidFill>
                  <a:srgbClr val="FF0000"/>
                </a:solidFill>
              </a:rPr>
              <a:t>التدقيق:</a:t>
            </a:r>
            <a:endParaRPr lang="ar-DZ" sz="1400" b="1" smtClean="0"/>
          </a:p>
          <a:p>
            <a:pPr algn="just" defTabSz="685800" rtl="1">
              <a:defRPr/>
            </a:pPr>
            <a:r>
              <a:rPr lang="ar-DZ" sz="1400" b="1" smtClean="0">
                <a:latin typeface="Open Sans" panose="020B0606030504020204" pitchFamily="34" charset="0"/>
              </a:rPr>
              <a:t>يتمثل دورها في </a:t>
            </a:r>
            <a:r>
              <a:rPr lang="ar-DZ" sz="1400" b="1"/>
              <a:t>تأمين وجود نظام فعال </a:t>
            </a:r>
            <a:r>
              <a:rPr lang="ar-DZ" sz="1400" b="1"/>
              <a:t>للتدقيق </a:t>
            </a:r>
            <a:r>
              <a:rPr lang="ar-DZ" sz="1400" b="1" smtClean="0"/>
              <a:t>الداخلي ومراجعة </a:t>
            </a:r>
            <a:r>
              <a:rPr lang="ar-DZ" sz="1400" b="1"/>
              <a:t>منتظمة لتقارير التدقيق الداخلي وخطابات المدققين الخارجيين وتقارير زيارات التفتيش التي تقوم بها المصارف المركزية وكذلك للسياسات والممارسات المحاسبية والمالية والإبلاغ المالي وضوابط </a:t>
            </a:r>
            <a:r>
              <a:rPr lang="ar-DZ" sz="1400" b="1"/>
              <a:t>وإجراءات </a:t>
            </a:r>
            <a:r>
              <a:rPr lang="ar-DZ" sz="1400" b="1" smtClean="0"/>
              <a:t>الإفصاح العمول بها</a:t>
            </a:r>
            <a:endParaRPr lang="en-GB" sz="1400" b="1" dirty="0">
              <a:latin typeface="Open Sans" panose="020B0606030504020204" pitchFamily="34" charset="0"/>
            </a:endParaRPr>
          </a:p>
        </p:txBody>
      </p:sp>
      <p:sp>
        <p:nvSpPr>
          <p:cNvPr id="45" name="TextBox 44">
            <a:extLst>
              <a:ext uri="{FF2B5EF4-FFF2-40B4-BE49-F238E27FC236}">
                <a16:creationId xmlns:a16="http://schemas.microsoft.com/office/drawing/2014/main" xmlns="" id="{42C9EA9F-3793-45A3-8FCE-CE45896B96D8}"/>
              </a:ext>
            </a:extLst>
          </p:cNvPr>
          <p:cNvSpPr txBox="1"/>
          <p:nvPr/>
        </p:nvSpPr>
        <p:spPr>
          <a:xfrm>
            <a:off x="7061726" y="-985"/>
            <a:ext cx="1060712" cy="584775"/>
          </a:xfrm>
          <a:prstGeom prst="rect">
            <a:avLst/>
          </a:prstGeom>
          <a:noFill/>
        </p:spPr>
        <p:txBody>
          <a:bodyPr wrap="square" rtlCol="0">
            <a:spAutoFit/>
          </a:bodyPr>
          <a:lstStyle/>
          <a:p>
            <a:pPr algn="ctr" defTabSz="685800">
              <a:defRPr/>
            </a:pPr>
            <a:r>
              <a:rPr lang="ru-RU" sz="3200" b="1" dirty="0">
                <a:solidFill>
                  <a:srgbClr val="42AFB6"/>
                </a:solidFill>
                <a:latin typeface="Open Sans" panose="020B0606030504020204" pitchFamily="34" charset="0"/>
              </a:rPr>
              <a:t>0</a:t>
            </a:r>
            <a:r>
              <a:rPr lang="en-US" sz="3200" b="1" dirty="0">
                <a:solidFill>
                  <a:srgbClr val="42AFB6"/>
                </a:solidFill>
                <a:latin typeface="Open Sans" panose="020B0606030504020204" pitchFamily="34" charset="0"/>
              </a:rPr>
              <a:t>4</a:t>
            </a:r>
            <a:endParaRPr lang="en-GB" sz="3200" b="1" dirty="0">
              <a:solidFill>
                <a:srgbClr val="42AFB6"/>
              </a:solidFill>
              <a:latin typeface="Noto Sans" panose="020B0502040504020204" pitchFamily="34"/>
              <a:ea typeface="Noto Sans" panose="020B0502040504020204" pitchFamily="34"/>
              <a:cs typeface="Noto Sans" panose="020B0502040504020204" pitchFamily="34"/>
            </a:endParaRPr>
          </a:p>
        </p:txBody>
      </p:sp>
      <p:sp>
        <p:nvSpPr>
          <p:cNvPr id="46" name="TextBox 45">
            <a:extLst>
              <a:ext uri="{FF2B5EF4-FFF2-40B4-BE49-F238E27FC236}">
                <a16:creationId xmlns:a16="http://schemas.microsoft.com/office/drawing/2014/main" xmlns="" id="{E6706E68-B3DA-45A2-959D-9E805BD7B263}"/>
              </a:ext>
            </a:extLst>
          </p:cNvPr>
          <p:cNvSpPr txBox="1"/>
          <p:nvPr/>
        </p:nvSpPr>
        <p:spPr>
          <a:xfrm>
            <a:off x="4834863" y="5603138"/>
            <a:ext cx="6700285" cy="1169551"/>
          </a:xfrm>
          <a:prstGeom prst="rect">
            <a:avLst/>
          </a:prstGeom>
          <a:noFill/>
        </p:spPr>
        <p:txBody>
          <a:bodyPr wrap="square" rtlCol="0">
            <a:spAutoFit/>
          </a:bodyPr>
          <a:lstStyle/>
          <a:p>
            <a:pPr algn="r" rtl="1"/>
            <a:r>
              <a:rPr lang="ar-DZ" sz="1400" b="1">
                <a:solidFill>
                  <a:srgbClr val="FF0000"/>
                </a:solidFill>
              </a:rPr>
              <a:t>اللجنة </a:t>
            </a:r>
            <a:r>
              <a:rPr lang="ar-DZ" sz="1400" b="1">
                <a:solidFill>
                  <a:srgbClr val="FF0000"/>
                </a:solidFill>
              </a:rPr>
              <a:t>التنفيذية </a:t>
            </a:r>
            <a:r>
              <a:rPr lang="ar-DZ" sz="1400" b="1" smtClean="0">
                <a:solidFill>
                  <a:srgbClr val="FF0000"/>
                </a:solidFill>
              </a:rPr>
              <a:t>:</a:t>
            </a:r>
            <a:r>
              <a:rPr lang="ar-DZ" sz="1400" b="1" smtClean="0"/>
              <a:t> </a:t>
            </a:r>
            <a:r>
              <a:rPr lang="ar-DZ" sz="1400" b="1"/>
              <a:t>قام مجلس الإدارة بتفويض اللجنة التنفيذية بموجب نظام داخلي رسمي معتمد من قبلها بمسؤولية تقديم توصيات إلى المجلس، لغرض الحصول على موافقة المجلس،  فيما  يتعلق  بالاستراتيجيات  العامة  وخطة  العمل  للمجموعة، وفيما يتعلق بأي تغيير جوهري عليها، أو أي تغيير كبير في رأس مال المجموعة أو في هيكلها التنظيمي أو أصولها أو استثماراتها</a:t>
            </a:r>
            <a:r>
              <a:rPr lang="ar-DZ" sz="1400"/>
              <a:t>.</a:t>
            </a:r>
            <a:endParaRPr lang="fr-FR" sz="1400"/>
          </a:p>
        </p:txBody>
      </p:sp>
      <p:sp>
        <p:nvSpPr>
          <p:cNvPr id="49" name="TextBox 48">
            <a:extLst>
              <a:ext uri="{FF2B5EF4-FFF2-40B4-BE49-F238E27FC236}">
                <a16:creationId xmlns:a16="http://schemas.microsoft.com/office/drawing/2014/main" xmlns="" id="{3EAF0735-FEB8-48A6-8D1A-5E4777C6FF70}"/>
              </a:ext>
            </a:extLst>
          </p:cNvPr>
          <p:cNvSpPr txBox="1"/>
          <p:nvPr/>
        </p:nvSpPr>
        <p:spPr>
          <a:xfrm>
            <a:off x="3435314" y="130237"/>
            <a:ext cx="3939917" cy="2246769"/>
          </a:xfrm>
          <a:prstGeom prst="rect">
            <a:avLst/>
          </a:prstGeom>
          <a:noFill/>
        </p:spPr>
        <p:txBody>
          <a:bodyPr wrap="square" rtlCol="0">
            <a:spAutoFit/>
          </a:bodyPr>
          <a:lstStyle/>
          <a:p>
            <a:pPr algn="r" defTabSz="685800" rtl="1">
              <a:defRPr/>
            </a:pPr>
            <a:r>
              <a:rPr lang="ar-DZ" sz="1400" b="1">
                <a:solidFill>
                  <a:srgbClr val="FF0000"/>
                </a:solidFill>
              </a:rPr>
              <a:t>لجنة </a:t>
            </a:r>
            <a:r>
              <a:rPr lang="ar-DZ" sz="1400" b="1" smtClean="0">
                <a:solidFill>
                  <a:srgbClr val="FF0000"/>
                </a:solidFill>
              </a:rPr>
              <a:t>المخاطر: </a:t>
            </a:r>
            <a:r>
              <a:rPr lang="ar-SA" sz="1400" b="1" smtClean="0"/>
              <a:t>إن </a:t>
            </a:r>
            <a:r>
              <a:rPr lang="ar-SA" sz="1400" b="1"/>
              <a:t>هدف اللجنة هو الإشراف على نظم وممارسات واجراءات ادارة المخاطر في المجموعة، وكذلك ضمان التشخيص والإدارة الفعالة للمخاطر بالإضافة الى التحقق من الامتثال للمبادئ التوجيهية الداخلية والمتطلبات الخارجية. وتقوم اللجنة بمراجعة الأمور التي يتم تشخيصها من قبل إدارات التدقيق الداخلي والامتثال في مجموعة البركة و/او أي من وحداتها التابعة مثل نقاط الضعف او الخلل في نظم المراقبة</a:t>
            </a:r>
            <a:endParaRPr lang="en-GB" sz="1400" b="1" dirty="0">
              <a:latin typeface="Open Sans" panose="020B0606030504020204" pitchFamily="34" charset="0"/>
            </a:endParaRPr>
          </a:p>
        </p:txBody>
      </p:sp>
      <p:sp>
        <p:nvSpPr>
          <p:cNvPr id="50" name="TextBox 49">
            <a:extLst>
              <a:ext uri="{FF2B5EF4-FFF2-40B4-BE49-F238E27FC236}">
                <a16:creationId xmlns:a16="http://schemas.microsoft.com/office/drawing/2014/main" xmlns="" id="{82BF4038-B565-4CBF-808D-209F56D93A1B}"/>
              </a:ext>
            </a:extLst>
          </p:cNvPr>
          <p:cNvSpPr txBox="1"/>
          <p:nvPr/>
        </p:nvSpPr>
        <p:spPr>
          <a:xfrm>
            <a:off x="11307710" y="5445504"/>
            <a:ext cx="1031787" cy="584775"/>
          </a:xfrm>
          <a:prstGeom prst="rect">
            <a:avLst/>
          </a:prstGeom>
          <a:noFill/>
        </p:spPr>
        <p:txBody>
          <a:bodyPr wrap="square" rtlCol="0">
            <a:spAutoFit/>
          </a:bodyPr>
          <a:lstStyle/>
          <a:p>
            <a:pPr algn="ctr" defTabSz="685800">
              <a:defRPr/>
            </a:pPr>
            <a:r>
              <a:rPr lang="ru-RU" sz="3200" b="1" dirty="0">
                <a:solidFill>
                  <a:srgbClr val="CB1B4A"/>
                </a:solidFill>
                <a:latin typeface="Open Sans" panose="020B0606030504020204" pitchFamily="34" charset="0"/>
              </a:rPr>
              <a:t>0</a:t>
            </a:r>
            <a:r>
              <a:rPr lang="en-US" sz="3200" b="1" dirty="0">
                <a:solidFill>
                  <a:srgbClr val="CB1B4A"/>
                </a:solidFill>
                <a:latin typeface="Open Sans" panose="020B0606030504020204" pitchFamily="34" charset="0"/>
              </a:rPr>
              <a:t>3</a:t>
            </a:r>
            <a:endParaRPr lang="en-GB" sz="3200" b="1" dirty="0">
              <a:solidFill>
                <a:srgbClr val="CB1B4A"/>
              </a:solidFill>
              <a:latin typeface="Noto Sans" panose="020B0502040504020204" pitchFamily="34"/>
              <a:ea typeface="Noto Sans" panose="020B0502040504020204" pitchFamily="34"/>
              <a:cs typeface="Noto Sans" panose="020B0502040504020204" pitchFamily="34"/>
            </a:endParaRPr>
          </a:p>
        </p:txBody>
      </p:sp>
      <p:grpSp>
        <p:nvGrpSpPr>
          <p:cNvPr id="23" name="Groupe 22"/>
          <p:cNvGrpSpPr/>
          <p:nvPr/>
        </p:nvGrpSpPr>
        <p:grpSpPr>
          <a:xfrm>
            <a:off x="8052291" y="-31193"/>
            <a:ext cx="4245748" cy="6858000"/>
            <a:chOff x="7946252" y="0"/>
            <a:chExt cx="4245748" cy="6858000"/>
          </a:xfrm>
        </p:grpSpPr>
        <p:sp>
          <p:nvSpPr>
            <p:cNvPr id="25" name="Rectangle 24"/>
            <p:cNvSpPr/>
            <p:nvPr/>
          </p:nvSpPr>
          <p:spPr>
            <a:xfrm>
              <a:off x="12006020" y="0"/>
              <a:ext cx="185980" cy="6858000"/>
            </a:xfrm>
            <a:prstGeom prst="rect">
              <a:avLst/>
            </a:prstGeom>
            <a:solidFill>
              <a:schemeClr val="tx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Pentagone 25"/>
            <p:cNvSpPr/>
            <p:nvPr/>
          </p:nvSpPr>
          <p:spPr>
            <a:xfrm rot="10800000">
              <a:off x="7946252" y="86144"/>
              <a:ext cx="4237759" cy="560565"/>
            </a:xfrm>
            <a:prstGeom prst="homePlate">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 name="Rectangle 1"/>
          <p:cNvSpPr/>
          <p:nvPr/>
        </p:nvSpPr>
        <p:spPr>
          <a:xfrm>
            <a:off x="7780062" y="56768"/>
            <a:ext cx="2927170" cy="587853"/>
          </a:xfrm>
          <a:prstGeom prst="rect">
            <a:avLst/>
          </a:prstGeom>
        </p:spPr>
        <p:txBody>
          <a:bodyPr wrap="square">
            <a:spAutoFit/>
          </a:bodyPr>
          <a:lstStyle/>
          <a:p>
            <a:pPr algn="just" rtl="1">
              <a:lnSpc>
                <a:spcPct val="115000"/>
              </a:lnSpc>
              <a:spcAft>
                <a:spcPts val="0"/>
              </a:spcAft>
            </a:pPr>
            <a:r>
              <a:rPr lang="ar-DZ" sz="2800" b="1">
                <a:solidFill>
                  <a:schemeClr val="dk1"/>
                </a:solidFill>
                <a:latin typeface="Times New Roman" panose="02020603050405020304" pitchFamily="18" charset="0"/>
                <a:cs typeface="Traditional Arabic" panose="02020603050405020304" pitchFamily="18" charset="-78"/>
              </a:rPr>
              <a:t>لجان مجلس الادارة</a:t>
            </a:r>
            <a:endParaRPr lang="ar-DZ" sz="2800" b="1" dirty="0">
              <a:solidFill>
                <a:schemeClr val="dk1"/>
              </a:solidFill>
              <a:latin typeface="Times New Roman" panose="02020603050405020304" pitchFamily="18" charset="0"/>
              <a:cs typeface="Traditional Arabic" panose="02020603050405020304" pitchFamily="18" charset="-78"/>
            </a:endParaRPr>
          </a:p>
        </p:txBody>
      </p:sp>
      <p:grpSp>
        <p:nvGrpSpPr>
          <p:cNvPr id="4" name="Groupe 3"/>
          <p:cNvGrpSpPr/>
          <p:nvPr/>
        </p:nvGrpSpPr>
        <p:grpSpPr>
          <a:xfrm>
            <a:off x="134697" y="130237"/>
            <a:ext cx="2950588" cy="3908966"/>
            <a:chOff x="466315" y="350695"/>
            <a:chExt cx="2950588" cy="3908966"/>
          </a:xfrm>
        </p:grpSpPr>
        <p:sp>
          <p:nvSpPr>
            <p:cNvPr id="3" name="Rectangle: Rounded Corners 2">
              <a:extLst>
                <a:ext uri="{FF2B5EF4-FFF2-40B4-BE49-F238E27FC236}">
                  <a16:creationId xmlns:a16="http://schemas.microsoft.com/office/drawing/2014/main" xmlns="" id="{37AC41B4-D0D5-4658-B325-50DA512F94CD}"/>
                </a:ext>
              </a:extLst>
            </p:cNvPr>
            <p:cNvSpPr/>
            <p:nvPr/>
          </p:nvSpPr>
          <p:spPr>
            <a:xfrm>
              <a:off x="1860190" y="353961"/>
              <a:ext cx="117554" cy="380086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6" name="Arrow: Pentagon 5">
              <a:extLst>
                <a:ext uri="{FF2B5EF4-FFF2-40B4-BE49-F238E27FC236}">
                  <a16:creationId xmlns:a16="http://schemas.microsoft.com/office/drawing/2014/main" xmlns="" id="{8661A29B-7547-4199-A8C0-C2BF1C8D874F}"/>
                </a:ext>
              </a:extLst>
            </p:cNvPr>
            <p:cNvSpPr/>
            <p:nvPr/>
          </p:nvSpPr>
          <p:spPr>
            <a:xfrm>
              <a:off x="1986910" y="353961"/>
              <a:ext cx="1429993" cy="515219"/>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18" name="Arrow: Pentagon 17">
              <a:extLst>
                <a:ext uri="{FF2B5EF4-FFF2-40B4-BE49-F238E27FC236}">
                  <a16:creationId xmlns:a16="http://schemas.microsoft.com/office/drawing/2014/main" xmlns="" id="{8FE14B9B-29E6-40E5-B29D-40B473B87DC9}"/>
                </a:ext>
              </a:extLst>
            </p:cNvPr>
            <p:cNvSpPr/>
            <p:nvPr/>
          </p:nvSpPr>
          <p:spPr>
            <a:xfrm rot="10800000">
              <a:off x="480702" y="868905"/>
              <a:ext cx="1349078" cy="515219"/>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19" name="Arrow: Pentagon 18">
              <a:extLst>
                <a:ext uri="{FF2B5EF4-FFF2-40B4-BE49-F238E27FC236}">
                  <a16:creationId xmlns:a16="http://schemas.microsoft.com/office/drawing/2014/main" xmlns="" id="{3EE4A6CE-BD9F-4898-88AC-31794D482961}"/>
                </a:ext>
              </a:extLst>
            </p:cNvPr>
            <p:cNvSpPr/>
            <p:nvPr/>
          </p:nvSpPr>
          <p:spPr>
            <a:xfrm>
              <a:off x="2001239" y="1413985"/>
              <a:ext cx="1415664" cy="515219"/>
            </a:xfrm>
            <a:prstGeom prst="homePlate">
              <a:avLst/>
            </a:prstGeom>
            <a:solidFill>
              <a:srgbClr val="F33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20" name="Arrow: Pentagon 19">
              <a:extLst>
                <a:ext uri="{FF2B5EF4-FFF2-40B4-BE49-F238E27FC236}">
                  <a16:creationId xmlns:a16="http://schemas.microsoft.com/office/drawing/2014/main" xmlns="" id="{E55F1464-7C3B-4275-ADE6-46400E528524}"/>
                </a:ext>
              </a:extLst>
            </p:cNvPr>
            <p:cNvSpPr/>
            <p:nvPr/>
          </p:nvSpPr>
          <p:spPr>
            <a:xfrm rot="10800000">
              <a:off x="480701" y="1875158"/>
              <a:ext cx="1334692" cy="515219"/>
            </a:xfrm>
            <a:prstGeom prst="homePlate">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24" name="Rectangle: Rounded Corners 23">
              <a:extLst>
                <a:ext uri="{FF2B5EF4-FFF2-40B4-BE49-F238E27FC236}">
                  <a16:creationId xmlns:a16="http://schemas.microsoft.com/office/drawing/2014/main" xmlns="" id="{F4FB3D72-7AE6-4DB4-ABD5-7D102C48850C}"/>
                </a:ext>
              </a:extLst>
            </p:cNvPr>
            <p:cNvSpPr/>
            <p:nvPr/>
          </p:nvSpPr>
          <p:spPr>
            <a:xfrm rot="5400000">
              <a:off x="1895982" y="3738133"/>
              <a:ext cx="104831" cy="938226"/>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27" name="TextBox 26">
              <a:extLst>
                <a:ext uri="{FF2B5EF4-FFF2-40B4-BE49-F238E27FC236}">
                  <a16:creationId xmlns:a16="http://schemas.microsoft.com/office/drawing/2014/main" xmlns="" id="{6C36FF65-49D6-4EC1-BD1E-A25385C4F872}"/>
                </a:ext>
              </a:extLst>
            </p:cNvPr>
            <p:cNvSpPr txBox="1"/>
            <p:nvPr/>
          </p:nvSpPr>
          <p:spPr>
            <a:xfrm>
              <a:off x="2059515" y="350695"/>
              <a:ext cx="824203" cy="438582"/>
            </a:xfrm>
            <a:prstGeom prst="rect">
              <a:avLst/>
            </a:prstGeom>
            <a:noFill/>
          </p:spPr>
          <p:txBody>
            <a:bodyPr wrap="square" rtlCol="0">
              <a:spAutoFit/>
            </a:bodyPr>
            <a:lstStyle/>
            <a:p>
              <a:pPr algn="ctr" defTabSz="685800">
                <a:defRPr/>
              </a:pPr>
              <a:r>
                <a:rPr lang="ru-RU" sz="2250" b="1" dirty="0">
                  <a:solidFill>
                    <a:srgbClr val="FFFFFF"/>
                  </a:solidFill>
                  <a:latin typeface="Open Sans" panose="020B0606030504020204" pitchFamily="34" charset="0"/>
                </a:rPr>
                <a:t>01</a:t>
              </a:r>
              <a:endParaRPr lang="en-GB" sz="225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9" name="TextBox 28">
              <a:extLst>
                <a:ext uri="{FF2B5EF4-FFF2-40B4-BE49-F238E27FC236}">
                  <a16:creationId xmlns:a16="http://schemas.microsoft.com/office/drawing/2014/main" xmlns="" id="{6514EC58-BAEF-424A-8DDA-0FC2EC2C0875}"/>
                </a:ext>
              </a:extLst>
            </p:cNvPr>
            <p:cNvSpPr txBox="1"/>
            <p:nvPr/>
          </p:nvSpPr>
          <p:spPr>
            <a:xfrm>
              <a:off x="905706" y="893466"/>
              <a:ext cx="824203" cy="438582"/>
            </a:xfrm>
            <a:prstGeom prst="rect">
              <a:avLst/>
            </a:prstGeom>
            <a:noFill/>
          </p:spPr>
          <p:txBody>
            <a:bodyPr wrap="square" rtlCol="0">
              <a:spAutoFit/>
            </a:bodyPr>
            <a:lstStyle/>
            <a:p>
              <a:pPr algn="ctr" defTabSz="685800">
                <a:defRPr/>
              </a:pPr>
              <a:r>
                <a:rPr lang="ru-RU" sz="2250" b="1" dirty="0">
                  <a:solidFill>
                    <a:srgbClr val="FFFFFF"/>
                  </a:solidFill>
                  <a:latin typeface="Open Sans" panose="020B0606030504020204" pitchFamily="34" charset="0"/>
                </a:rPr>
                <a:t>0</a:t>
              </a:r>
              <a:r>
                <a:rPr lang="en-US" sz="2250" b="1" dirty="0">
                  <a:solidFill>
                    <a:srgbClr val="FFFFFF"/>
                  </a:solidFill>
                  <a:latin typeface="Open Sans" panose="020B0606030504020204" pitchFamily="34" charset="0"/>
                </a:rPr>
                <a:t>2</a:t>
              </a:r>
              <a:endParaRPr lang="en-GB" sz="225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33" name="TextBox 32">
              <a:extLst>
                <a:ext uri="{FF2B5EF4-FFF2-40B4-BE49-F238E27FC236}">
                  <a16:creationId xmlns:a16="http://schemas.microsoft.com/office/drawing/2014/main" xmlns="" id="{90CBE9F5-917F-4379-9AF6-F2CA50EB1F17}"/>
                </a:ext>
              </a:extLst>
            </p:cNvPr>
            <p:cNvSpPr txBox="1"/>
            <p:nvPr/>
          </p:nvSpPr>
          <p:spPr>
            <a:xfrm>
              <a:off x="2099166" y="1443999"/>
              <a:ext cx="824203" cy="438582"/>
            </a:xfrm>
            <a:prstGeom prst="rect">
              <a:avLst/>
            </a:prstGeom>
            <a:noFill/>
          </p:spPr>
          <p:txBody>
            <a:bodyPr wrap="square" rtlCol="0">
              <a:spAutoFit/>
            </a:bodyPr>
            <a:lstStyle/>
            <a:p>
              <a:pPr algn="ctr" defTabSz="685800">
                <a:defRPr/>
              </a:pPr>
              <a:r>
                <a:rPr lang="ru-RU" sz="2250" b="1" dirty="0">
                  <a:solidFill>
                    <a:srgbClr val="FFFFFF"/>
                  </a:solidFill>
                  <a:latin typeface="Open Sans" panose="020B0606030504020204" pitchFamily="34" charset="0"/>
                </a:rPr>
                <a:t>0</a:t>
              </a:r>
              <a:r>
                <a:rPr lang="en-US" sz="2250" b="1" dirty="0">
                  <a:solidFill>
                    <a:srgbClr val="FFFFFF"/>
                  </a:solidFill>
                  <a:latin typeface="Open Sans" panose="020B0606030504020204" pitchFamily="34" charset="0"/>
                </a:rPr>
                <a:t>3</a:t>
              </a:r>
              <a:endParaRPr lang="en-GB" sz="225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40" name="TextBox 39">
              <a:extLst>
                <a:ext uri="{FF2B5EF4-FFF2-40B4-BE49-F238E27FC236}">
                  <a16:creationId xmlns:a16="http://schemas.microsoft.com/office/drawing/2014/main" xmlns="" id="{F90DBE17-AAEB-42DD-A6FE-6223DF7E9B60}"/>
                </a:ext>
              </a:extLst>
            </p:cNvPr>
            <p:cNvSpPr txBox="1"/>
            <p:nvPr/>
          </p:nvSpPr>
          <p:spPr>
            <a:xfrm>
              <a:off x="889255" y="1909045"/>
              <a:ext cx="824203" cy="438582"/>
            </a:xfrm>
            <a:prstGeom prst="rect">
              <a:avLst/>
            </a:prstGeom>
            <a:noFill/>
          </p:spPr>
          <p:txBody>
            <a:bodyPr wrap="square" rtlCol="0">
              <a:spAutoFit/>
            </a:bodyPr>
            <a:lstStyle/>
            <a:p>
              <a:pPr algn="ctr" defTabSz="685800">
                <a:defRPr/>
              </a:pPr>
              <a:r>
                <a:rPr lang="ru-RU" sz="2250" b="1" dirty="0">
                  <a:solidFill>
                    <a:srgbClr val="FFFFFF"/>
                  </a:solidFill>
                  <a:latin typeface="Open Sans" panose="020B0606030504020204" pitchFamily="34" charset="0"/>
                </a:rPr>
                <a:t>0</a:t>
              </a:r>
              <a:r>
                <a:rPr lang="en-US" sz="2250" b="1" dirty="0">
                  <a:solidFill>
                    <a:srgbClr val="FFFFFF"/>
                  </a:solidFill>
                  <a:latin typeface="Open Sans" panose="020B0606030504020204" pitchFamily="34" charset="0"/>
                </a:rPr>
                <a:t>4</a:t>
              </a:r>
              <a:endParaRPr lang="en-GB" sz="225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8" name="Arrow: Pentagon 18">
              <a:extLst>
                <a:ext uri="{FF2B5EF4-FFF2-40B4-BE49-F238E27FC236}">
                  <a16:creationId xmlns:a16="http://schemas.microsoft.com/office/drawing/2014/main" xmlns="" id="{3EE4A6CE-BD9F-4898-88AC-31794D482961}"/>
                </a:ext>
              </a:extLst>
            </p:cNvPr>
            <p:cNvSpPr/>
            <p:nvPr/>
          </p:nvSpPr>
          <p:spPr>
            <a:xfrm>
              <a:off x="2001239" y="2480867"/>
              <a:ext cx="1415664" cy="515219"/>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ar-DZ" b="1" smtClean="0">
                  <a:solidFill>
                    <a:srgbClr val="FFFFFF"/>
                  </a:solidFill>
                  <a:latin typeface="Open Sans" panose="020B0606030504020204" pitchFamily="34" charset="0"/>
                </a:rPr>
                <a:t>05</a:t>
              </a:r>
              <a:endParaRPr lang="en-GB"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30" name="Arrow: Pentagon 17">
              <a:extLst>
                <a:ext uri="{FF2B5EF4-FFF2-40B4-BE49-F238E27FC236}">
                  <a16:creationId xmlns:a16="http://schemas.microsoft.com/office/drawing/2014/main" xmlns="" id="{8FE14B9B-29E6-40E5-B29D-40B473B87DC9}"/>
                </a:ext>
              </a:extLst>
            </p:cNvPr>
            <p:cNvSpPr/>
            <p:nvPr/>
          </p:nvSpPr>
          <p:spPr>
            <a:xfrm rot="10800000">
              <a:off x="466315" y="2972618"/>
              <a:ext cx="1349078" cy="515219"/>
            </a:xfrm>
            <a:prstGeom prst="homePlat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31" name="TextBox 28">
              <a:extLst>
                <a:ext uri="{FF2B5EF4-FFF2-40B4-BE49-F238E27FC236}">
                  <a16:creationId xmlns:a16="http://schemas.microsoft.com/office/drawing/2014/main" xmlns="" id="{6514EC58-BAEF-424A-8DDA-0FC2EC2C0875}"/>
                </a:ext>
              </a:extLst>
            </p:cNvPr>
            <p:cNvSpPr txBox="1"/>
            <p:nvPr/>
          </p:nvSpPr>
          <p:spPr>
            <a:xfrm>
              <a:off x="889255" y="2997697"/>
              <a:ext cx="824203" cy="400110"/>
            </a:xfrm>
            <a:prstGeom prst="rect">
              <a:avLst/>
            </a:prstGeom>
            <a:noFill/>
          </p:spPr>
          <p:txBody>
            <a:bodyPr wrap="square" rtlCol="0">
              <a:spAutoFit/>
            </a:bodyPr>
            <a:lstStyle/>
            <a:p>
              <a:pPr algn="ctr" defTabSz="685800">
                <a:defRPr/>
              </a:pPr>
              <a:r>
                <a:rPr lang="ru-RU" sz="2000" b="1">
                  <a:solidFill>
                    <a:srgbClr val="FFFFFF"/>
                  </a:solidFill>
                  <a:latin typeface="Open Sans" panose="020B0606030504020204" pitchFamily="34" charset="0"/>
                </a:rPr>
                <a:t>0</a:t>
              </a:r>
              <a:r>
                <a:rPr lang="ar-DZ" sz="2000" b="1">
                  <a:solidFill>
                    <a:srgbClr val="FFFFFF"/>
                  </a:solidFill>
                  <a:latin typeface="Open Sans" panose="020B0606030504020204" pitchFamily="34" charset="0"/>
                </a:rPr>
                <a:t>6</a:t>
              </a:r>
              <a:endParaRPr lang="en-GB" sz="2000" b="1" dirty="0">
                <a:solidFill>
                  <a:srgbClr val="FFFFFF"/>
                </a:solidFill>
                <a:latin typeface="Open Sans" panose="020B0606030504020204" pitchFamily="34" charset="0"/>
              </a:endParaRPr>
            </a:p>
          </p:txBody>
        </p:sp>
      </p:grpSp>
      <p:sp>
        <p:nvSpPr>
          <p:cNvPr id="34" name="TextBox 44">
            <a:extLst>
              <a:ext uri="{FF2B5EF4-FFF2-40B4-BE49-F238E27FC236}">
                <a16:creationId xmlns:a16="http://schemas.microsoft.com/office/drawing/2014/main" xmlns="" id="{42C9EA9F-3793-45A3-8FCE-CE45896B96D8}"/>
              </a:ext>
            </a:extLst>
          </p:cNvPr>
          <p:cNvSpPr txBox="1"/>
          <p:nvPr/>
        </p:nvSpPr>
        <p:spPr>
          <a:xfrm>
            <a:off x="6457089" y="2577994"/>
            <a:ext cx="1060712" cy="584775"/>
          </a:xfrm>
          <a:prstGeom prst="rect">
            <a:avLst/>
          </a:prstGeom>
          <a:noFill/>
        </p:spPr>
        <p:txBody>
          <a:bodyPr wrap="square" rtlCol="0">
            <a:spAutoFit/>
          </a:bodyPr>
          <a:lstStyle/>
          <a:p>
            <a:pPr algn="ctr" defTabSz="685800">
              <a:defRPr/>
            </a:pPr>
            <a:r>
              <a:rPr lang="ar-DZ" sz="3200" b="1" smtClean="0">
                <a:solidFill>
                  <a:schemeClr val="accent2">
                    <a:lumMod val="60000"/>
                    <a:lumOff val="40000"/>
                  </a:schemeClr>
                </a:solidFill>
                <a:latin typeface="Open Sans" panose="020B0606030504020204" pitchFamily="34" charset="0"/>
              </a:rPr>
              <a:t>05</a:t>
            </a:r>
            <a:endParaRPr lang="en-GB" sz="3200" b="1" dirty="0">
              <a:solidFill>
                <a:schemeClr val="accent2">
                  <a:lumMod val="60000"/>
                  <a:lumOff val="40000"/>
                </a:schemeClr>
              </a:solidFill>
              <a:latin typeface="Noto Sans" panose="020B0502040504020204" pitchFamily="34"/>
              <a:ea typeface="Noto Sans" panose="020B0502040504020204" pitchFamily="34"/>
              <a:cs typeface="Noto Sans" panose="020B0502040504020204" pitchFamily="34"/>
            </a:endParaRPr>
          </a:p>
        </p:txBody>
      </p:sp>
      <p:sp>
        <p:nvSpPr>
          <p:cNvPr id="36" name="TextBox 48">
            <a:extLst>
              <a:ext uri="{FF2B5EF4-FFF2-40B4-BE49-F238E27FC236}">
                <a16:creationId xmlns:a16="http://schemas.microsoft.com/office/drawing/2014/main" xmlns="" id="{3EAF0735-FEB8-48A6-8D1A-5E4777C6FF70}"/>
              </a:ext>
            </a:extLst>
          </p:cNvPr>
          <p:cNvSpPr txBox="1"/>
          <p:nvPr/>
        </p:nvSpPr>
        <p:spPr>
          <a:xfrm>
            <a:off x="2759072" y="2622464"/>
            <a:ext cx="3939917" cy="1169551"/>
          </a:xfrm>
          <a:prstGeom prst="rect">
            <a:avLst/>
          </a:prstGeom>
          <a:noFill/>
        </p:spPr>
        <p:txBody>
          <a:bodyPr wrap="square" rtlCol="0">
            <a:spAutoFit/>
          </a:bodyPr>
          <a:lstStyle/>
          <a:p>
            <a:pPr algn="r" defTabSz="685800" rtl="1">
              <a:defRPr/>
            </a:pPr>
            <a:r>
              <a:rPr lang="ar-SA" sz="1400" b="1">
                <a:solidFill>
                  <a:srgbClr val="FF0000"/>
                </a:solidFill>
              </a:rPr>
              <a:t>لجنة الترشيحات والمكافآة </a:t>
            </a:r>
            <a:r>
              <a:rPr lang="ar-DZ" sz="1400" b="1" smtClean="0">
                <a:solidFill>
                  <a:srgbClr val="FF0000"/>
                </a:solidFill>
              </a:rPr>
              <a:t>: </a:t>
            </a:r>
            <a:r>
              <a:rPr lang="ar-DZ" sz="1400" b="1" smtClean="0"/>
              <a:t>تنظر اللجنة في سياسات المكآفات </a:t>
            </a:r>
            <a:r>
              <a:rPr lang="ar-DZ" sz="1400" smtClean="0"/>
              <a:t>،</a:t>
            </a:r>
            <a:r>
              <a:rPr lang="ar-SA" sz="1400" smtClean="0"/>
              <a:t> </a:t>
            </a:r>
            <a:r>
              <a:rPr lang="ar-SA" sz="1400" b="1"/>
              <a:t>كما  توصي  لمجلس  الإدارة  بمستويات  المكافآت  لفريق  </a:t>
            </a:r>
            <a:r>
              <a:rPr lang="ar-SA" sz="1400" b="1"/>
              <a:t>الإدارة </a:t>
            </a:r>
            <a:r>
              <a:rPr lang="ar-SA" sz="1400" b="1" smtClean="0"/>
              <a:t>التنفيذية </a:t>
            </a:r>
            <a:r>
              <a:rPr lang="ar-SA" sz="1400" b="1"/>
              <a:t>والموظفين الآخرين في مجموعة البركة</a:t>
            </a:r>
            <a:r>
              <a:rPr lang="ar-SA" sz="1400"/>
              <a:t> </a:t>
            </a:r>
            <a:endParaRPr lang="en-GB" sz="1400" b="1" dirty="0">
              <a:latin typeface="Open Sans" panose="020B0606030504020204" pitchFamily="34" charset="0"/>
            </a:endParaRPr>
          </a:p>
        </p:txBody>
      </p:sp>
      <p:sp>
        <p:nvSpPr>
          <p:cNvPr id="38" name="TextBox 48">
            <a:extLst>
              <a:ext uri="{FF2B5EF4-FFF2-40B4-BE49-F238E27FC236}">
                <a16:creationId xmlns:a16="http://schemas.microsoft.com/office/drawing/2014/main" xmlns="" id="{3EAF0735-FEB8-48A6-8D1A-5E4777C6FF70}"/>
              </a:ext>
            </a:extLst>
          </p:cNvPr>
          <p:cNvSpPr txBox="1"/>
          <p:nvPr/>
        </p:nvSpPr>
        <p:spPr>
          <a:xfrm>
            <a:off x="1381840" y="3949452"/>
            <a:ext cx="5184874" cy="1600438"/>
          </a:xfrm>
          <a:prstGeom prst="rect">
            <a:avLst/>
          </a:prstGeom>
          <a:noFill/>
        </p:spPr>
        <p:txBody>
          <a:bodyPr wrap="square" rtlCol="0">
            <a:spAutoFit/>
          </a:bodyPr>
          <a:lstStyle/>
          <a:p>
            <a:pPr algn="r" defTabSz="685800" rtl="1">
              <a:defRPr/>
            </a:pPr>
            <a:r>
              <a:rPr lang="ar-SA" sz="1400" b="1">
                <a:solidFill>
                  <a:srgbClr val="FF0000"/>
                </a:solidFill>
              </a:rPr>
              <a:t>لجنة مجلس الإدارة لتمويلات الإستدامة </a:t>
            </a:r>
            <a:r>
              <a:rPr lang="ar-SA" sz="1400" b="1">
                <a:solidFill>
                  <a:srgbClr val="FF0000"/>
                </a:solidFill>
              </a:rPr>
              <a:t>والمسؤولية </a:t>
            </a:r>
            <a:r>
              <a:rPr lang="ar-SA" sz="1400" b="1" smtClean="0">
                <a:solidFill>
                  <a:srgbClr val="FF0000"/>
                </a:solidFill>
              </a:rPr>
              <a:t>الاجتماعية</a:t>
            </a:r>
            <a:r>
              <a:rPr lang="ar-DZ" sz="1400" b="1" smtClean="0">
                <a:solidFill>
                  <a:srgbClr val="FF0000"/>
                </a:solidFill>
              </a:rPr>
              <a:t> :</a:t>
            </a:r>
            <a:r>
              <a:rPr lang="ar-SA" sz="1400" b="1" smtClean="0">
                <a:solidFill>
                  <a:srgbClr val="FF0000"/>
                </a:solidFill>
              </a:rPr>
              <a:t> </a:t>
            </a:r>
            <a:r>
              <a:rPr lang="ar-DZ" sz="1400" b="1" smtClean="0"/>
              <a:t>تهدف  </a:t>
            </a:r>
            <a:r>
              <a:rPr lang="ar-DZ" sz="1400" b="1"/>
              <a:t>اللجنة  إلى  التمسك  بروح  التمويل  الإسلامي  الذي  يفرض المسؤولية الاجتماعية والاستدامة كسمة رئيسية للصيرفة والتمويل الإسلاميين،    وتنفذ    اللجنة    التزامها    بروح    المسؤولية    الاجتماعية والاستدامة المتأصلة في التمويل الإسلامي  عن طريق وضع أهداف فصلية وسنوية متنوعة للإدارة التنفيذية</a:t>
            </a:r>
            <a:endParaRPr lang="en-GB" sz="1400" b="1" dirty="0">
              <a:latin typeface="Open Sans" panose="020B0606030504020204" pitchFamily="34" charset="0"/>
            </a:endParaRPr>
          </a:p>
        </p:txBody>
      </p:sp>
      <p:sp>
        <p:nvSpPr>
          <p:cNvPr id="39" name="TextBox 44">
            <a:extLst>
              <a:ext uri="{FF2B5EF4-FFF2-40B4-BE49-F238E27FC236}">
                <a16:creationId xmlns:a16="http://schemas.microsoft.com/office/drawing/2014/main" xmlns="" id="{42C9EA9F-3793-45A3-8FCE-CE45896B96D8}"/>
              </a:ext>
            </a:extLst>
          </p:cNvPr>
          <p:cNvSpPr txBox="1"/>
          <p:nvPr/>
        </p:nvSpPr>
        <p:spPr>
          <a:xfrm>
            <a:off x="6310206" y="3836485"/>
            <a:ext cx="1060712" cy="584775"/>
          </a:xfrm>
          <a:prstGeom prst="rect">
            <a:avLst/>
          </a:prstGeom>
          <a:noFill/>
        </p:spPr>
        <p:txBody>
          <a:bodyPr wrap="square" rtlCol="0">
            <a:spAutoFit/>
          </a:bodyPr>
          <a:lstStyle/>
          <a:p>
            <a:pPr algn="ctr" defTabSz="685800">
              <a:defRPr/>
            </a:pPr>
            <a:r>
              <a:rPr lang="ar-DZ" sz="3200" b="1" smtClean="0">
                <a:solidFill>
                  <a:srgbClr val="7030A0"/>
                </a:solidFill>
                <a:latin typeface="Open Sans" panose="020B0606030504020204" pitchFamily="34" charset="0"/>
              </a:rPr>
              <a:t>06</a:t>
            </a:r>
            <a:endParaRPr lang="en-GB" sz="3200" b="1" dirty="0">
              <a:solidFill>
                <a:srgbClr val="7030A0"/>
              </a:solidFill>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2536943837"/>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n">
  <a:themeElements>
    <a:clrScheme name="Brin">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7229</TotalTime>
  <Words>1075</Words>
  <Application>Microsoft Office PowerPoint</Application>
  <PresentationFormat>Grand écran</PresentationFormat>
  <Paragraphs>147</Paragraphs>
  <Slides>18</Slides>
  <Notes>3</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18</vt:i4>
      </vt:variant>
    </vt:vector>
  </HeadingPairs>
  <TitlesOfParts>
    <vt:vector size="30" baseType="lpstr">
      <vt:lpstr>Arial</vt:lpstr>
      <vt:lpstr>Calibri</vt:lpstr>
      <vt:lpstr>Century Gothic</vt:lpstr>
      <vt:lpstr>Noto Sans</vt:lpstr>
      <vt:lpstr>Open Sans</vt:lpstr>
      <vt:lpstr>Sakkal Majalla</vt:lpstr>
      <vt:lpstr>Tahoma</vt:lpstr>
      <vt:lpstr>Times New Roman</vt:lpstr>
      <vt:lpstr>Traditional Arabic</vt:lpstr>
      <vt:lpstr>TraditionalArabic</vt:lpstr>
      <vt:lpstr>Wingdings 3</vt:lpstr>
      <vt:lpstr>Brin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Dahlab</dc:creator>
  <cp:lastModifiedBy>bml</cp:lastModifiedBy>
  <cp:revision>242</cp:revision>
  <dcterms:created xsi:type="dcterms:W3CDTF">2022-03-20T21:28:48Z</dcterms:created>
  <dcterms:modified xsi:type="dcterms:W3CDTF">2024-12-03T10:58:22Z</dcterms:modified>
</cp:coreProperties>
</file>