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6" r:id="rId3"/>
    <p:sldId id="273" r:id="rId4"/>
    <p:sldId id="259" r:id="rId5"/>
    <p:sldId id="274" r:id="rId6"/>
    <p:sldId id="276" r:id="rId7"/>
    <p:sldId id="272" r:id="rId8"/>
    <p:sldId id="264" r:id="rId9"/>
    <p:sldId id="267" r:id="rId10"/>
    <p:sldId id="260" r:id="rId11"/>
    <p:sldId id="261" r:id="rId12"/>
    <p:sldId id="262" r:id="rId13"/>
    <p:sldId id="278" r:id="rId14"/>
    <p:sldId id="277" r:id="rId15"/>
    <p:sldId id="279" r:id="rId16"/>
    <p:sldId id="280"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8CF33FB-5E28-4C70-86C6-82423D6EE877}">
          <p14:sldIdLst>
            <p14:sldId id="281"/>
            <p14:sldId id="256"/>
          </p14:sldIdLst>
        </p14:section>
        <p14:section name="Section sans titre" id="{7828E72A-EC8A-4635-9C79-61D0DB6D7AA2}">
          <p14:sldIdLst>
            <p14:sldId id="273"/>
            <p14:sldId id="259"/>
            <p14:sldId id="274"/>
            <p14:sldId id="276"/>
            <p14:sldId id="272"/>
            <p14:sldId id="264"/>
            <p14:sldId id="267"/>
            <p14:sldId id="260"/>
            <p14:sldId id="261"/>
            <p14:sldId id="262"/>
            <p14:sldId id="278"/>
            <p14:sldId id="277"/>
            <p14:sldId id="279"/>
            <p14:sldId id="2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62" autoAdjust="0"/>
    <p:restoredTop sz="94660"/>
  </p:normalViewPr>
  <p:slideViewPr>
    <p:cSldViewPr>
      <p:cViewPr varScale="1">
        <p:scale>
          <a:sx n="74" d="100"/>
          <a:sy n="74" d="100"/>
        </p:scale>
        <p:origin x="-156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A0E5B-09E2-4CAD-87FD-838390709872}"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4DA6D95E-1255-49EB-80C4-C794824613F3}">
      <dgm:prSet phldrT="[Texte]"/>
      <dgm:spPr>
        <a:solidFill>
          <a:schemeClr val="accent2"/>
        </a:solidFill>
      </dgm:spPr>
      <dgm:t>
        <a:bodyPr/>
        <a:lstStyle/>
        <a:p>
          <a:r>
            <a:rPr lang="ar-DZ" dirty="0" smtClean="0"/>
            <a:t>انظمة الحوكمة المؤسساتية</a:t>
          </a:r>
          <a:endParaRPr lang="en-US" dirty="0"/>
        </a:p>
      </dgm:t>
    </dgm:pt>
    <dgm:pt modelId="{4670A09C-6DC7-4ACF-83AA-52DF22951B90}" type="parTrans" cxnId="{792AF9EB-EF9A-4FD0-A37C-7E529102F123}">
      <dgm:prSet/>
      <dgm:spPr/>
      <dgm:t>
        <a:bodyPr/>
        <a:lstStyle/>
        <a:p>
          <a:endParaRPr lang="en-US"/>
        </a:p>
      </dgm:t>
    </dgm:pt>
    <dgm:pt modelId="{C88084AC-6226-454D-9E46-4017D1D2ED84}" type="sibTrans" cxnId="{792AF9EB-EF9A-4FD0-A37C-7E529102F123}">
      <dgm:prSet/>
      <dgm:spPr/>
      <dgm:t>
        <a:bodyPr/>
        <a:lstStyle/>
        <a:p>
          <a:endParaRPr lang="en-US"/>
        </a:p>
      </dgm:t>
    </dgm:pt>
    <dgm:pt modelId="{0CC9600B-ECE6-4E5E-9786-78A64A212765}">
      <dgm:prSet phldrT="[Texte]"/>
      <dgm:spPr>
        <a:solidFill>
          <a:srgbClr val="7030A0"/>
        </a:solidFill>
      </dgm:spPr>
      <dgm:t>
        <a:bodyPr/>
        <a:lstStyle/>
        <a:p>
          <a:pPr rtl="1"/>
          <a:r>
            <a:rPr lang="ar-DZ" b="1" dirty="0" smtClean="0"/>
            <a:t>1</a:t>
          </a:r>
          <a:r>
            <a:rPr lang="fr-FR" b="1" dirty="0" smtClean="0"/>
            <a:t>. </a:t>
          </a:r>
          <a:r>
            <a:rPr lang="ar-SA" b="1" dirty="0" smtClean="0"/>
            <a:t>نظام الحوكمة القائم على القوانين</a:t>
          </a:r>
          <a:r>
            <a:rPr lang="fr-FR" b="1" dirty="0" smtClean="0"/>
            <a:t> (</a:t>
          </a:r>
          <a:r>
            <a:rPr lang="fr-FR" b="1" dirty="0" err="1" smtClean="0"/>
            <a:t>Legal-Based</a:t>
          </a:r>
          <a:r>
            <a:rPr lang="fr-FR" b="1" dirty="0" smtClean="0"/>
            <a:t> </a:t>
          </a:r>
          <a:r>
            <a:rPr lang="fr-FR" b="1" dirty="0" err="1" smtClean="0"/>
            <a:t>Governance</a:t>
          </a:r>
          <a:r>
            <a:rPr lang="fr-FR" b="1" dirty="0" smtClean="0"/>
            <a:t>)</a:t>
          </a:r>
          <a:endParaRPr lang="en-US" dirty="0"/>
        </a:p>
      </dgm:t>
    </dgm:pt>
    <dgm:pt modelId="{9510D44A-A9BA-417F-9E3D-6E87B372ACD8}" type="parTrans" cxnId="{7CF6FE9A-925C-4BD1-A837-12AE4AD0440F}">
      <dgm:prSet/>
      <dgm:spPr/>
      <dgm:t>
        <a:bodyPr/>
        <a:lstStyle/>
        <a:p>
          <a:endParaRPr lang="en-US" dirty="0"/>
        </a:p>
      </dgm:t>
    </dgm:pt>
    <dgm:pt modelId="{BB37738F-6D2D-4072-8038-DF7C22CDB186}" type="sibTrans" cxnId="{7CF6FE9A-925C-4BD1-A837-12AE4AD0440F}">
      <dgm:prSet/>
      <dgm:spPr/>
      <dgm:t>
        <a:bodyPr/>
        <a:lstStyle/>
        <a:p>
          <a:endParaRPr lang="en-US"/>
        </a:p>
      </dgm:t>
    </dgm:pt>
    <dgm:pt modelId="{40856437-F3E5-4F90-9E19-1752116D30E2}">
      <dgm:prSet phldrT="[Texte]"/>
      <dgm:spPr>
        <a:solidFill>
          <a:schemeClr val="accent3"/>
        </a:solidFill>
      </dgm:spPr>
      <dgm:t>
        <a:bodyPr/>
        <a:lstStyle/>
        <a:p>
          <a:pPr rtl="1"/>
          <a:r>
            <a:rPr lang="ar-DZ" b="1" dirty="0" smtClean="0"/>
            <a:t>4</a:t>
          </a:r>
          <a:r>
            <a:rPr lang="fr-FR" b="1" dirty="0" smtClean="0"/>
            <a:t>. </a:t>
          </a:r>
          <a:r>
            <a:rPr lang="ar-SA" b="1" dirty="0" smtClean="0"/>
            <a:t>نظام الحوكمة التعاونية</a:t>
          </a:r>
          <a:r>
            <a:rPr lang="fr-FR" b="1" dirty="0" smtClean="0"/>
            <a:t> (</a:t>
          </a:r>
          <a:r>
            <a:rPr lang="fr-FR" b="1" dirty="0" err="1" smtClean="0"/>
            <a:t>Cooperative</a:t>
          </a:r>
          <a:r>
            <a:rPr lang="fr-FR" b="1" dirty="0" smtClean="0"/>
            <a:t> </a:t>
          </a:r>
          <a:r>
            <a:rPr lang="fr-FR" b="1" dirty="0" err="1" smtClean="0"/>
            <a:t>Governance</a:t>
          </a:r>
          <a:r>
            <a:rPr lang="fr-FR" b="1" dirty="0" smtClean="0"/>
            <a:t>)</a:t>
          </a:r>
          <a:endParaRPr lang="en-US" dirty="0"/>
        </a:p>
      </dgm:t>
    </dgm:pt>
    <dgm:pt modelId="{91EDE26F-A414-471F-8E2F-FC1F647C4D53}" type="parTrans" cxnId="{9FDC3F4C-9CFC-4A8C-A193-F74A967EBBBC}">
      <dgm:prSet/>
      <dgm:spPr/>
      <dgm:t>
        <a:bodyPr/>
        <a:lstStyle/>
        <a:p>
          <a:endParaRPr lang="en-US"/>
        </a:p>
      </dgm:t>
    </dgm:pt>
    <dgm:pt modelId="{9BD53051-A2A0-4D08-A1C8-8D52C5F7FD03}" type="sibTrans" cxnId="{9FDC3F4C-9CFC-4A8C-A193-F74A967EBBBC}">
      <dgm:prSet/>
      <dgm:spPr/>
      <dgm:t>
        <a:bodyPr/>
        <a:lstStyle/>
        <a:p>
          <a:endParaRPr lang="en-US"/>
        </a:p>
      </dgm:t>
    </dgm:pt>
    <dgm:pt modelId="{6277460F-451D-4B9F-8E07-ABB89256C25D}">
      <dgm:prSet phldrT="[Texte]"/>
      <dgm:spPr>
        <a:solidFill>
          <a:srgbClr val="00B050"/>
        </a:solidFill>
      </dgm:spPr>
      <dgm:t>
        <a:bodyPr/>
        <a:lstStyle/>
        <a:p>
          <a:pPr rtl="1"/>
          <a:r>
            <a:rPr lang="ar-DZ" b="1" dirty="0" smtClean="0"/>
            <a:t>6</a:t>
          </a:r>
          <a:r>
            <a:rPr lang="fr-FR" b="1" dirty="0" smtClean="0"/>
            <a:t>. </a:t>
          </a:r>
          <a:r>
            <a:rPr lang="ar-SA" b="1" dirty="0" smtClean="0"/>
            <a:t>نظام الحوكمة الشفافة</a:t>
          </a:r>
          <a:r>
            <a:rPr lang="fr-FR" b="1" dirty="0" smtClean="0"/>
            <a:t> (Transparent </a:t>
          </a:r>
          <a:r>
            <a:rPr lang="fr-FR" b="1" dirty="0" err="1" smtClean="0"/>
            <a:t>Governance</a:t>
          </a:r>
          <a:r>
            <a:rPr lang="fr-FR" b="1" dirty="0" smtClean="0"/>
            <a:t>)</a:t>
          </a:r>
          <a:endParaRPr lang="ar-DZ" b="1" dirty="0" smtClean="0"/>
        </a:p>
      </dgm:t>
    </dgm:pt>
    <dgm:pt modelId="{75675763-E940-40B6-B257-05D441BC49C7}" type="parTrans" cxnId="{7CAAC283-B435-49B0-8CC8-5A02D3052EE9}">
      <dgm:prSet/>
      <dgm:spPr/>
      <dgm:t>
        <a:bodyPr/>
        <a:lstStyle/>
        <a:p>
          <a:endParaRPr lang="en-US"/>
        </a:p>
      </dgm:t>
    </dgm:pt>
    <dgm:pt modelId="{E017C62A-B209-42B9-B721-EB69DF43F8D7}" type="sibTrans" cxnId="{7CAAC283-B435-49B0-8CC8-5A02D3052EE9}">
      <dgm:prSet/>
      <dgm:spPr/>
      <dgm:t>
        <a:bodyPr/>
        <a:lstStyle/>
        <a:p>
          <a:endParaRPr lang="en-US"/>
        </a:p>
      </dgm:t>
    </dgm:pt>
    <dgm:pt modelId="{EE43F988-29DE-4B5E-88AB-25391182CA7C}">
      <dgm:prSet/>
      <dgm:spPr>
        <a:solidFill>
          <a:srgbClr val="FF0000"/>
        </a:solidFill>
      </dgm:spPr>
      <dgm:t>
        <a:bodyPr/>
        <a:lstStyle/>
        <a:p>
          <a:r>
            <a:rPr lang="ar-DZ" dirty="0" smtClean="0"/>
            <a:t>8.</a:t>
          </a:r>
          <a:r>
            <a:rPr lang="ar-SA" dirty="0" smtClean="0"/>
            <a:t>نظام الحوكمة المؤسسية القائم على السوق</a:t>
          </a:r>
          <a:endParaRPr lang="en-US" dirty="0"/>
        </a:p>
      </dgm:t>
    </dgm:pt>
    <dgm:pt modelId="{B510FEB6-6B09-47CA-8F01-B9C2BFAE9C29}" type="parTrans" cxnId="{EBADDA93-A7D9-4606-ADA2-DDFDA78F79DC}">
      <dgm:prSet/>
      <dgm:spPr/>
      <dgm:t>
        <a:bodyPr/>
        <a:lstStyle/>
        <a:p>
          <a:endParaRPr lang="en-US"/>
        </a:p>
      </dgm:t>
    </dgm:pt>
    <dgm:pt modelId="{CA47016C-58AD-4333-94DC-28FFCEAC876A}" type="sibTrans" cxnId="{EBADDA93-A7D9-4606-ADA2-DDFDA78F79DC}">
      <dgm:prSet/>
      <dgm:spPr/>
      <dgm:t>
        <a:bodyPr/>
        <a:lstStyle/>
        <a:p>
          <a:endParaRPr lang="en-US"/>
        </a:p>
      </dgm:t>
    </dgm:pt>
    <dgm:pt modelId="{A4782F7E-8295-4B6A-999B-74EE518C8B4D}">
      <dgm:prSet/>
      <dgm:spPr>
        <a:solidFill>
          <a:srgbClr val="002060"/>
        </a:solidFill>
      </dgm:spPr>
      <dgm:t>
        <a:bodyPr/>
        <a:lstStyle/>
        <a:p>
          <a:pPr rtl="1"/>
          <a:r>
            <a:rPr lang="ar-DZ" b="1" dirty="0" smtClean="0"/>
            <a:t>2</a:t>
          </a:r>
          <a:r>
            <a:rPr lang="fr-FR" b="1" dirty="0" smtClean="0"/>
            <a:t>. </a:t>
          </a:r>
          <a:r>
            <a:rPr lang="ar-SA" b="1" dirty="0" smtClean="0"/>
            <a:t>نظام الحوكمة القائم على أصحاب المصلحة</a:t>
          </a:r>
          <a:r>
            <a:rPr lang="fr-FR" b="1" dirty="0" smtClean="0"/>
            <a:t> (</a:t>
          </a:r>
          <a:r>
            <a:rPr lang="fr-FR" b="1" dirty="0" err="1" smtClean="0"/>
            <a:t>Stakeholder</a:t>
          </a:r>
          <a:r>
            <a:rPr lang="fr-FR" b="1" dirty="0" smtClean="0"/>
            <a:t> </a:t>
          </a:r>
          <a:r>
            <a:rPr lang="fr-FR" b="1" dirty="0" err="1" smtClean="0"/>
            <a:t>Governance</a:t>
          </a:r>
          <a:r>
            <a:rPr lang="fr-FR" b="1" dirty="0" smtClean="0"/>
            <a:t>)</a:t>
          </a:r>
          <a:endParaRPr lang="en-US" dirty="0"/>
        </a:p>
      </dgm:t>
    </dgm:pt>
    <dgm:pt modelId="{CE66F680-D4A6-4416-A0E0-0222C158B222}" type="parTrans" cxnId="{5467DCB0-09C5-4C36-BFC0-53827502C3AA}">
      <dgm:prSet/>
      <dgm:spPr/>
      <dgm:t>
        <a:bodyPr/>
        <a:lstStyle/>
        <a:p>
          <a:endParaRPr lang="en-US"/>
        </a:p>
      </dgm:t>
    </dgm:pt>
    <dgm:pt modelId="{6B290AD5-9729-4585-8790-6D82F3079AA5}" type="sibTrans" cxnId="{5467DCB0-09C5-4C36-BFC0-53827502C3AA}">
      <dgm:prSet/>
      <dgm:spPr/>
      <dgm:t>
        <a:bodyPr/>
        <a:lstStyle/>
        <a:p>
          <a:endParaRPr lang="en-US"/>
        </a:p>
      </dgm:t>
    </dgm:pt>
    <dgm:pt modelId="{526E844B-30D3-4C26-A1FC-280BE94CA57C}">
      <dgm:prSet/>
      <dgm:spPr>
        <a:solidFill>
          <a:srgbClr val="FFC000"/>
        </a:solidFill>
      </dgm:spPr>
      <dgm:t>
        <a:bodyPr/>
        <a:lstStyle/>
        <a:p>
          <a:pPr rtl="1"/>
          <a:r>
            <a:rPr lang="ar-DZ" b="1" dirty="0" smtClean="0"/>
            <a:t>3</a:t>
          </a:r>
          <a:r>
            <a:rPr lang="fr-FR" b="1" dirty="0" smtClean="0"/>
            <a:t>. </a:t>
          </a:r>
          <a:r>
            <a:rPr lang="ar-SA" b="1" dirty="0" smtClean="0"/>
            <a:t>نظام الحوكمة الرئاسية</a:t>
          </a:r>
          <a:r>
            <a:rPr lang="fr-FR" b="1" dirty="0" smtClean="0"/>
            <a:t> (</a:t>
          </a:r>
          <a:r>
            <a:rPr lang="fr-FR" b="1" dirty="0" err="1" smtClean="0"/>
            <a:t>Presidential</a:t>
          </a:r>
          <a:r>
            <a:rPr lang="fr-FR" b="1" dirty="0" smtClean="0"/>
            <a:t> </a:t>
          </a:r>
          <a:r>
            <a:rPr lang="fr-FR" b="1" dirty="0" err="1" smtClean="0"/>
            <a:t>Governance</a:t>
          </a:r>
          <a:r>
            <a:rPr lang="fr-FR" b="1" dirty="0" smtClean="0"/>
            <a:t>)</a:t>
          </a:r>
          <a:endParaRPr lang="en-US" dirty="0"/>
        </a:p>
      </dgm:t>
    </dgm:pt>
    <dgm:pt modelId="{BAEF21AC-8BB9-45BB-8028-EA946D459096}" type="parTrans" cxnId="{9676D32F-6D19-4D7E-8BBC-3AA0CF8E6B8F}">
      <dgm:prSet/>
      <dgm:spPr/>
      <dgm:t>
        <a:bodyPr/>
        <a:lstStyle/>
        <a:p>
          <a:endParaRPr lang="en-US"/>
        </a:p>
      </dgm:t>
    </dgm:pt>
    <dgm:pt modelId="{EFFFA421-1D2A-428E-82A2-CACD3BFCDBAB}" type="sibTrans" cxnId="{9676D32F-6D19-4D7E-8BBC-3AA0CF8E6B8F}">
      <dgm:prSet/>
      <dgm:spPr/>
      <dgm:t>
        <a:bodyPr/>
        <a:lstStyle/>
        <a:p>
          <a:endParaRPr lang="en-US"/>
        </a:p>
      </dgm:t>
    </dgm:pt>
    <dgm:pt modelId="{3DCA012B-E9BE-4320-81D0-BB7BEF4D0F3E}">
      <dgm:prSet/>
      <dgm:spPr>
        <a:solidFill>
          <a:srgbClr val="00B0F0"/>
        </a:solidFill>
      </dgm:spPr>
      <dgm:t>
        <a:bodyPr/>
        <a:lstStyle/>
        <a:p>
          <a:pPr rtl="1"/>
          <a:r>
            <a:rPr lang="ar-DZ" b="1" dirty="0" smtClean="0"/>
            <a:t>5</a:t>
          </a:r>
          <a:r>
            <a:rPr lang="fr-FR" b="1" dirty="0" smtClean="0"/>
            <a:t>. </a:t>
          </a:r>
          <a:r>
            <a:rPr lang="ar-SA" b="1" dirty="0" smtClean="0"/>
            <a:t>نظام الحوكمة التشاركية</a:t>
          </a:r>
          <a:r>
            <a:rPr lang="fr-FR" b="1" dirty="0" smtClean="0"/>
            <a:t> (</a:t>
          </a:r>
          <a:r>
            <a:rPr lang="fr-FR" b="1" dirty="0" err="1" smtClean="0"/>
            <a:t>Participatory</a:t>
          </a:r>
          <a:r>
            <a:rPr lang="fr-FR" b="1" dirty="0" smtClean="0"/>
            <a:t> </a:t>
          </a:r>
          <a:r>
            <a:rPr lang="fr-FR" b="1" dirty="0" err="1" smtClean="0"/>
            <a:t>Governance</a:t>
          </a:r>
          <a:r>
            <a:rPr lang="fr-FR" b="1" dirty="0" smtClean="0"/>
            <a:t>)</a:t>
          </a:r>
          <a:endParaRPr lang="en-US" dirty="0"/>
        </a:p>
      </dgm:t>
    </dgm:pt>
    <dgm:pt modelId="{0F73C832-510C-489F-9775-244E778E7079}" type="parTrans" cxnId="{839D196C-BD7C-4735-8AF7-75C632E41F58}">
      <dgm:prSet/>
      <dgm:spPr/>
      <dgm:t>
        <a:bodyPr/>
        <a:lstStyle/>
        <a:p>
          <a:endParaRPr lang="en-US"/>
        </a:p>
      </dgm:t>
    </dgm:pt>
    <dgm:pt modelId="{135333A8-0143-470E-8BC5-DB261E08B352}" type="sibTrans" cxnId="{839D196C-BD7C-4735-8AF7-75C632E41F58}">
      <dgm:prSet/>
      <dgm:spPr/>
      <dgm:t>
        <a:bodyPr/>
        <a:lstStyle/>
        <a:p>
          <a:endParaRPr lang="en-US"/>
        </a:p>
      </dgm:t>
    </dgm:pt>
    <dgm:pt modelId="{B36F7C65-40FD-4F47-AAA0-FEB2D5F27D3A}">
      <dgm:prSet/>
      <dgm:spPr>
        <a:solidFill>
          <a:srgbClr val="0070C0"/>
        </a:solidFill>
      </dgm:spPr>
      <dgm:t>
        <a:bodyPr/>
        <a:lstStyle/>
        <a:p>
          <a:pPr rtl="1"/>
          <a:r>
            <a:rPr lang="ar-DZ" b="1" smtClean="0"/>
            <a:t>7</a:t>
          </a:r>
          <a:r>
            <a:rPr lang="fr-FR" b="1" smtClean="0"/>
            <a:t>. </a:t>
          </a:r>
          <a:r>
            <a:rPr lang="ar-SA" b="1" smtClean="0"/>
            <a:t>نظام الحوكمة الثقافية</a:t>
          </a:r>
          <a:r>
            <a:rPr lang="fr-FR" b="1" smtClean="0"/>
            <a:t> (Cultural Governance)</a:t>
          </a:r>
          <a:endParaRPr lang="en-US" dirty="0"/>
        </a:p>
      </dgm:t>
    </dgm:pt>
    <dgm:pt modelId="{60B42F99-2085-4616-AB1A-B57754AC056E}" type="parTrans" cxnId="{A91ECD27-7438-4BEB-987A-69850662648D}">
      <dgm:prSet/>
      <dgm:spPr/>
      <dgm:t>
        <a:bodyPr/>
        <a:lstStyle/>
        <a:p>
          <a:endParaRPr lang="en-US"/>
        </a:p>
      </dgm:t>
    </dgm:pt>
    <dgm:pt modelId="{053272DA-B938-4941-8439-7E744DB0BB47}" type="sibTrans" cxnId="{A91ECD27-7438-4BEB-987A-69850662648D}">
      <dgm:prSet/>
      <dgm:spPr/>
      <dgm:t>
        <a:bodyPr/>
        <a:lstStyle/>
        <a:p>
          <a:endParaRPr lang="en-US"/>
        </a:p>
      </dgm:t>
    </dgm:pt>
    <dgm:pt modelId="{F71787C9-D0A7-420B-8099-5A95A34F5A03}" type="pres">
      <dgm:prSet presAssocID="{0C3A0E5B-09E2-4CAD-87FD-838390709872}" presName="cycle" presStyleCnt="0">
        <dgm:presLayoutVars>
          <dgm:chMax val="1"/>
          <dgm:dir/>
          <dgm:animLvl val="ctr"/>
          <dgm:resizeHandles val="exact"/>
        </dgm:presLayoutVars>
      </dgm:prSet>
      <dgm:spPr/>
      <dgm:t>
        <a:bodyPr/>
        <a:lstStyle/>
        <a:p>
          <a:endParaRPr lang="en-US"/>
        </a:p>
      </dgm:t>
    </dgm:pt>
    <dgm:pt modelId="{D9DB66B7-04C9-405D-B17D-85D09A039EEE}" type="pres">
      <dgm:prSet presAssocID="{4DA6D95E-1255-49EB-80C4-C794824613F3}" presName="centerShape" presStyleLbl="node0" presStyleIdx="0" presStyleCnt="1"/>
      <dgm:spPr/>
      <dgm:t>
        <a:bodyPr/>
        <a:lstStyle/>
        <a:p>
          <a:endParaRPr lang="en-US"/>
        </a:p>
      </dgm:t>
    </dgm:pt>
    <dgm:pt modelId="{586D1B63-8DBA-49BB-8B84-1F5A7CF8AB35}" type="pres">
      <dgm:prSet presAssocID="{9510D44A-A9BA-417F-9E3D-6E87B372ACD8}" presName="Name9" presStyleLbl="parChTrans1D2" presStyleIdx="0" presStyleCnt="8"/>
      <dgm:spPr/>
      <dgm:t>
        <a:bodyPr/>
        <a:lstStyle/>
        <a:p>
          <a:endParaRPr lang="en-US"/>
        </a:p>
      </dgm:t>
    </dgm:pt>
    <dgm:pt modelId="{A51C38B9-DAAF-47D1-B8CE-E5FDEC0BA584}" type="pres">
      <dgm:prSet presAssocID="{9510D44A-A9BA-417F-9E3D-6E87B372ACD8}" presName="connTx" presStyleLbl="parChTrans1D2" presStyleIdx="0" presStyleCnt="8"/>
      <dgm:spPr/>
      <dgm:t>
        <a:bodyPr/>
        <a:lstStyle/>
        <a:p>
          <a:endParaRPr lang="en-US"/>
        </a:p>
      </dgm:t>
    </dgm:pt>
    <dgm:pt modelId="{90BF2F6E-31FC-4ABF-B714-EE328C17C73B}" type="pres">
      <dgm:prSet presAssocID="{0CC9600B-ECE6-4E5E-9786-78A64A212765}" presName="node" presStyleLbl="node1" presStyleIdx="0" presStyleCnt="8">
        <dgm:presLayoutVars>
          <dgm:bulletEnabled val="1"/>
        </dgm:presLayoutVars>
      </dgm:prSet>
      <dgm:spPr/>
      <dgm:t>
        <a:bodyPr/>
        <a:lstStyle/>
        <a:p>
          <a:endParaRPr lang="en-US"/>
        </a:p>
      </dgm:t>
    </dgm:pt>
    <dgm:pt modelId="{F43012BD-332F-4E4B-ABEF-F213633EEFDE}" type="pres">
      <dgm:prSet presAssocID="{91EDE26F-A414-471F-8E2F-FC1F647C4D53}" presName="Name9" presStyleLbl="parChTrans1D2" presStyleIdx="1" presStyleCnt="8"/>
      <dgm:spPr/>
      <dgm:t>
        <a:bodyPr/>
        <a:lstStyle/>
        <a:p>
          <a:endParaRPr lang="en-US"/>
        </a:p>
      </dgm:t>
    </dgm:pt>
    <dgm:pt modelId="{5AC4B9B9-1C31-435D-AAE5-2CE1210CB095}" type="pres">
      <dgm:prSet presAssocID="{91EDE26F-A414-471F-8E2F-FC1F647C4D53}" presName="connTx" presStyleLbl="parChTrans1D2" presStyleIdx="1" presStyleCnt="8"/>
      <dgm:spPr/>
      <dgm:t>
        <a:bodyPr/>
        <a:lstStyle/>
        <a:p>
          <a:endParaRPr lang="en-US"/>
        </a:p>
      </dgm:t>
    </dgm:pt>
    <dgm:pt modelId="{8DA39EF4-3C6F-464F-AE26-C72FD9A0D856}" type="pres">
      <dgm:prSet presAssocID="{40856437-F3E5-4F90-9E19-1752116D30E2}" presName="node" presStyleLbl="node1" presStyleIdx="1" presStyleCnt="8">
        <dgm:presLayoutVars>
          <dgm:bulletEnabled val="1"/>
        </dgm:presLayoutVars>
      </dgm:prSet>
      <dgm:spPr/>
      <dgm:t>
        <a:bodyPr/>
        <a:lstStyle/>
        <a:p>
          <a:endParaRPr lang="en-US"/>
        </a:p>
      </dgm:t>
    </dgm:pt>
    <dgm:pt modelId="{62AF1AC8-473B-4204-A555-017DB3D4C702}" type="pres">
      <dgm:prSet presAssocID="{BAEF21AC-8BB9-45BB-8028-EA946D459096}" presName="Name9" presStyleLbl="parChTrans1D2" presStyleIdx="2" presStyleCnt="8"/>
      <dgm:spPr/>
      <dgm:t>
        <a:bodyPr/>
        <a:lstStyle/>
        <a:p>
          <a:endParaRPr lang="en-US"/>
        </a:p>
      </dgm:t>
    </dgm:pt>
    <dgm:pt modelId="{1B910AFC-B8BF-4919-9B9F-3A171C75A6E0}" type="pres">
      <dgm:prSet presAssocID="{BAEF21AC-8BB9-45BB-8028-EA946D459096}" presName="connTx" presStyleLbl="parChTrans1D2" presStyleIdx="2" presStyleCnt="8"/>
      <dgm:spPr/>
      <dgm:t>
        <a:bodyPr/>
        <a:lstStyle/>
        <a:p>
          <a:endParaRPr lang="en-US"/>
        </a:p>
      </dgm:t>
    </dgm:pt>
    <dgm:pt modelId="{190AD677-A2BC-484B-BC46-A11218C6FF66}" type="pres">
      <dgm:prSet presAssocID="{526E844B-30D3-4C26-A1FC-280BE94CA57C}" presName="node" presStyleLbl="node1" presStyleIdx="2" presStyleCnt="8">
        <dgm:presLayoutVars>
          <dgm:bulletEnabled val="1"/>
        </dgm:presLayoutVars>
      </dgm:prSet>
      <dgm:spPr/>
      <dgm:t>
        <a:bodyPr/>
        <a:lstStyle/>
        <a:p>
          <a:endParaRPr lang="en-US"/>
        </a:p>
      </dgm:t>
    </dgm:pt>
    <dgm:pt modelId="{D0368FB2-6FF4-4937-B79C-056FD5284ADC}" type="pres">
      <dgm:prSet presAssocID="{75675763-E940-40B6-B257-05D441BC49C7}" presName="Name9" presStyleLbl="parChTrans1D2" presStyleIdx="3" presStyleCnt="8"/>
      <dgm:spPr/>
      <dgm:t>
        <a:bodyPr/>
        <a:lstStyle/>
        <a:p>
          <a:endParaRPr lang="en-US"/>
        </a:p>
      </dgm:t>
    </dgm:pt>
    <dgm:pt modelId="{FDA5BF25-1101-4BF0-8731-DD21FA507F7D}" type="pres">
      <dgm:prSet presAssocID="{75675763-E940-40B6-B257-05D441BC49C7}" presName="connTx" presStyleLbl="parChTrans1D2" presStyleIdx="3" presStyleCnt="8"/>
      <dgm:spPr/>
      <dgm:t>
        <a:bodyPr/>
        <a:lstStyle/>
        <a:p>
          <a:endParaRPr lang="en-US"/>
        </a:p>
      </dgm:t>
    </dgm:pt>
    <dgm:pt modelId="{45F55E6E-414F-4E6F-8444-6062D13EDCFE}" type="pres">
      <dgm:prSet presAssocID="{6277460F-451D-4B9F-8E07-ABB89256C25D}" presName="node" presStyleLbl="node1" presStyleIdx="3" presStyleCnt="8">
        <dgm:presLayoutVars>
          <dgm:bulletEnabled val="1"/>
        </dgm:presLayoutVars>
      </dgm:prSet>
      <dgm:spPr/>
      <dgm:t>
        <a:bodyPr/>
        <a:lstStyle/>
        <a:p>
          <a:endParaRPr lang="en-US"/>
        </a:p>
      </dgm:t>
    </dgm:pt>
    <dgm:pt modelId="{596F83DA-C09E-49D9-BCE4-AC853CB786F2}" type="pres">
      <dgm:prSet presAssocID="{B510FEB6-6B09-47CA-8F01-B9C2BFAE9C29}" presName="Name9" presStyleLbl="parChTrans1D2" presStyleIdx="4" presStyleCnt="8"/>
      <dgm:spPr/>
      <dgm:t>
        <a:bodyPr/>
        <a:lstStyle/>
        <a:p>
          <a:endParaRPr lang="en-US"/>
        </a:p>
      </dgm:t>
    </dgm:pt>
    <dgm:pt modelId="{38B56B91-C9C6-4C29-8D5E-BD0F4CBB305F}" type="pres">
      <dgm:prSet presAssocID="{B510FEB6-6B09-47CA-8F01-B9C2BFAE9C29}" presName="connTx" presStyleLbl="parChTrans1D2" presStyleIdx="4" presStyleCnt="8"/>
      <dgm:spPr/>
      <dgm:t>
        <a:bodyPr/>
        <a:lstStyle/>
        <a:p>
          <a:endParaRPr lang="en-US"/>
        </a:p>
      </dgm:t>
    </dgm:pt>
    <dgm:pt modelId="{D137DBAE-7B82-4097-AC39-535EECD5764A}" type="pres">
      <dgm:prSet presAssocID="{EE43F988-29DE-4B5E-88AB-25391182CA7C}" presName="node" presStyleLbl="node1" presStyleIdx="4" presStyleCnt="8">
        <dgm:presLayoutVars>
          <dgm:bulletEnabled val="1"/>
        </dgm:presLayoutVars>
      </dgm:prSet>
      <dgm:spPr/>
      <dgm:t>
        <a:bodyPr/>
        <a:lstStyle/>
        <a:p>
          <a:endParaRPr lang="en-US"/>
        </a:p>
      </dgm:t>
    </dgm:pt>
    <dgm:pt modelId="{77DAE956-1264-4772-AE14-9F99B396B4A6}" type="pres">
      <dgm:prSet presAssocID="{60B42F99-2085-4616-AB1A-B57754AC056E}" presName="Name9" presStyleLbl="parChTrans1D2" presStyleIdx="5" presStyleCnt="8"/>
      <dgm:spPr/>
      <dgm:t>
        <a:bodyPr/>
        <a:lstStyle/>
        <a:p>
          <a:endParaRPr lang="en-US"/>
        </a:p>
      </dgm:t>
    </dgm:pt>
    <dgm:pt modelId="{15C52286-9046-4F60-B306-49B7409F61A9}" type="pres">
      <dgm:prSet presAssocID="{60B42F99-2085-4616-AB1A-B57754AC056E}" presName="connTx" presStyleLbl="parChTrans1D2" presStyleIdx="5" presStyleCnt="8"/>
      <dgm:spPr/>
      <dgm:t>
        <a:bodyPr/>
        <a:lstStyle/>
        <a:p>
          <a:endParaRPr lang="en-US"/>
        </a:p>
      </dgm:t>
    </dgm:pt>
    <dgm:pt modelId="{511F6865-235A-4720-9385-0E368B521FBA}" type="pres">
      <dgm:prSet presAssocID="{B36F7C65-40FD-4F47-AAA0-FEB2D5F27D3A}" presName="node" presStyleLbl="node1" presStyleIdx="5" presStyleCnt="8">
        <dgm:presLayoutVars>
          <dgm:bulletEnabled val="1"/>
        </dgm:presLayoutVars>
      </dgm:prSet>
      <dgm:spPr/>
      <dgm:t>
        <a:bodyPr/>
        <a:lstStyle/>
        <a:p>
          <a:endParaRPr lang="en-US"/>
        </a:p>
      </dgm:t>
    </dgm:pt>
    <dgm:pt modelId="{C911A1D1-5479-4ED5-AB85-EA9F3C9653E1}" type="pres">
      <dgm:prSet presAssocID="{0F73C832-510C-489F-9775-244E778E7079}" presName="Name9" presStyleLbl="parChTrans1D2" presStyleIdx="6" presStyleCnt="8"/>
      <dgm:spPr/>
      <dgm:t>
        <a:bodyPr/>
        <a:lstStyle/>
        <a:p>
          <a:endParaRPr lang="en-US"/>
        </a:p>
      </dgm:t>
    </dgm:pt>
    <dgm:pt modelId="{58D46DB3-4FC2-47AD-A086-2A2270F45CFF}" type="pres">
      <dgm:prSet presAssocID="{0F73C832-510C-489F-9775-244E778E7079}" presName="connTx" presStyleLbl="parChTrans1D2" presStyleIdx="6" presStyleCnt="8"/>
      <dgm:spPr/>
      <dgm:t>
        <a:bodyPr/>
        <a:lstStyle/>
        <a:p>
          <a:endParaRPr lang="en-US"/>
        </a:p>
      </dgm:t>
    </dgm:pt>
    <dgm:pt modelId="{B0D4A205-0120-4AC0-9A58-9DFF93E5C7A7}" type="pres">
      <dgm:prSet presAssocID="{3DCA012B-E9BE-4320-81D0-BB7BEF4D0F3E}" presName="node" presStyleLbl="node1" presStyleIdx="6" presStyleCnt="8">
        <dgm:presLayoutVars>
          <dgm:bulletEnabled val="1"/>
        </dgm:presLayoutVars>
      </dgm:prSet>
      <dgm:spPr/>
      <dgm:t>
        <a:bodyPr/>
        <a:lstStyle/>
        <a:p>
          <a:endParaRPr lang="en-US"/>
        </a:p>
      </dgm:t>
    </dgm:pt>
    <dgm:pt modelId="{C1CF221C-CD0B-4F02-ACDF-461EEC85858F}" type="pres">
      <dgm:prSet presAssocID="{CE66F680-D4A6-4416-A0E0-0222C158B222}" presName="Name9" presStyleLbl="parChTrans1D2" presStyleIdx="7" presStyleCnt="8"/>
      <dgm:spPr/>
      <dgm:t>
        <a:bodyPr/>
        <a:lstStyle/>
        <a:p>
          <a:endParaRPr lang="en-US"/>
        </a:p>
      </dgm:t>
    </dgm:pt>
    <dgm:pt modelId="{1D57E22E-8A69-4D97-855D-5A3805707729}" type="pres">
      <dgm:prSet presAssocID="{CE66F680-D4A6-4416-A0E0-0222C158B222}" presName="connTx" presStyleLbl="parChTrans1D2" presStyleIdx="7" presStyleCnt="8"/>
      <dgm:spPr/>
      <dgm:t>
        <a:bodyPr/>
        <a:lstStyle/>
        <a:p>
          <a:endParaRPr lang="en-US"/>
        </a:p>
      </dgm:t>
    </dgm:pt>
    <dgm:pt modelId="{47AEBC83-8EB3-4565-8EEE-F30E67F6E1EF}" type="pres">
      <dgm:prSet presAssocID="{A4782F7E-8295-4B6A-999B-74EE518C8B4D}" presName="node" presStyleLbl="node1" presStyleIdx="7" presStyleCnt="8">
        <dgm:presLayoutVars>
          <dgm:bulletEnabled val="1"/>
        </dgm:presLayoutVars>
      </dgm:prSet>
      <dgm:spPr/>
      <dgm:t>
        <a:bodyPr/>
        <a:lstStyle/>
        <a:p>
          <a:endParaRPr lang="en-US"/>
        </a:p>
      </dgm:t>
    </dgm:pt>
  </dgm:ptLst>
  <dgm:cxnLst>
    <dgm:cxn modelId="{010DAEE9-AD13-4180-8C42-ADF206310611}" type="presOf" srcId="{0F73C832-510C-489F-9775-244E778E7079}" destId="{58D46DB3-4FC2-47AD-A086-2A2270F45CFF}" srcOrd="1" destOrd="0" presId="urn:microsoft.com/office/officeart/2005/8/layout/radial1"/>
    <dgm:cxn modelId="{A91ECD27-7438-4BEB-987A-69850662648D}" srcId="{4DA6D95E-1255-49EB-80C4-C794824613F3}" destId="{B36F7C65-40FD-4F47-AAA0-FEB2D5F27D3A}" srcOrd="5" destOrd="0" parTransId="{60B42F99-2085-4616-AB1A-B57754AC056E}" sibTransId="{053272DA-B938-4941-8439-7E744DB0BB47}"/>
    <dgm:cxn modelId="{A42B0B77-37D9-469A-9A56-8508969E097E}" type="presOf" srcId="{6277460F-451D-4B9F-8E07-ABB89256C25D}" destId="{45F55E6E-414F-4E6F-8444-6062D13EDCFE}" srcOrd="0" destOrd="0" presId="urn:microsoft.com/office/officeart/2005/8/layout/radial1"/>
    <dgm:cxn modelId="{D8543C80-5080-4219-B4A9-443BD588DDF5}" type="presOf" srcId="{0CC9600B-ECE6-4E5E-9786-78A64A212765}" destId="{90BF2F6E-31FC-4ABF-B714-EE328C17C73B}" srcOrd="0" destOrd="0" presId="urn:microsoft.com/office/officeart/2005/8/layout/radial1"/>
    <dgm:cxn modelId="{81A16273-6D73-490E-B7F4-356401CDAF53}" type="presOf" srcId="{B510FEB6-6B09-47CA-8F01-B9C2BFAE9C29}" destId="{38B56B91-C9C6-4C29-8D5E-BD0F4CBB305F}" srcOrd="1" destOrd="0" presId="urn:microsoft.com/office/officeart/2005/8/layout/radial1"/>
    <dgm:cxn modelId="{90FABA5E-8813-40CC-BCCA-FDB23E5811DC}" type="presOf" srcId="{4DA6D95E-1255-49EB-80C4-C794824613F3}" destId="{D9DB66B7-04C9-405D-B17D-85D09A039EEE}" srcOrd="0" destOrd="0" presId="urn:microsoft.com/office/officeart/2005/8/layout/radial1"/>
    <dgm:cxn modelId="{283095E5-250D-4954-8090-48B74E2DAA4C}" type="presOf" srcId="{BAEF21AC-8BB9-45BB-8028-EA946D459096}" destId="{1B910AFC-B8BF-4919-9B9F-3A171C75A6E0}" srcOrd="1" destOrd="0" presId="urn:microsoft.com/office/officeart/2005/8/layout/radial1"/>
    <dgm:cxn modelId="{EAD225C4-648D-4FED-A228-6D70291CE4FA}" type="presOf" srcId="{75675763-E940-40B6-B257-05D441BC49C7}" destId="{FDA5BF25-1101-4BF0-8731-DD21FA507F7D}" srcOrd="1" destOrd="0" presId="urn:microsoft.com/office/officeart/2005/8/layout/radial1"/>
    <dgm:cxn modelId="{DA0B20A2-1414-4341-9BAD-A8FE10A9318D}" type="presOf" srcId="{60B42F99-2085-4616-AB1A-B57754AC056E}" destId="{15C52286-9046-4F60-B306-49B7409F61A9}" srcOrd="1" destOrd="0" presId="urn:microsoft.com/office/officeart/2005/8/layout/radial1"/>
    <dgm:cxn modelId="{E47A3C6B-AFE0-4091-B25B-47776310D210}" type="presOf" srcId="{EE43F988-29DE-4B5E-88AB-25391182CA7C}" destId="{D137DBAE-7B82-4097-AC39-535EECD5764A}" srcOrd="0" destOrd="0" presId="urn:microsoft.com/office/officeart/2005/8/layout/radial1"/>
    <dgm:cxn modelId="{839D196C-BD7C-4735-8AF7-75C632E41F58}" srcId="{4DA6D95E-1255-49EB-80C4-C794824613F3}" destId="{3DCA012B-E9BE-4320-81D0-BB7BEF4D0F3E}" srcOrd="6" destOrd="0" parTransId="{0F73C832-510C-489F-9775-244E778E7079}" sibTransId="{135333A8-0143-470E-8BC5-DB261E08B352}"/>
    <dgm:cxn modelId="{EBADDA93-A7D9-4606-ADA2-DDFDA78F79DC}" srcId="{4DA6D95E-1255-49EB-80C4-C794824613F3}" destId="{EE43F988-29DE-4B5E-88AB-25391182CA7C}" srcOrd="4" destOrd="0" parTransId="{B510FEB6-6B09-47CA-8F01-B9C2BFAE9C29}" sibTransId="{CA47016C-58AD-4333-94DC-28FFCEAC876A}"/>
    <dgm:cxn modelId="{F709D8AC-1FD9-4A3A-95E8-A576370A6A2F}" type="presOf" srcId="{91EDE26F-A414-471F-8E2F-FC1F647C4D53}" destId="{5AC4B9B9-1C31-435D-AAE5-2CE1210CB095}" srcOrd="1" destOrd="0" presId="urn:microsoft.com/office/officeart/2005/8/layout/radial1"/>
    <dgm:cxn modelId="{9FDC3F4C-9CFC-4A8C-A193-F74A967EBBBC}" srcId="{4DA6D95E-1255-49EB-80C4-C794824613F3}" destId="{40856437-F3E5-4F90-9E19-1752116D30E2}" srcOrd="1" destOrd="0" parTransId="{91EDE26F-A414-471F-8E2F-FC1F647C4D53}" sibTransId="{9BD53051-A2A0-4D08-A1C8-8D52C5F7FD03}"/>
    <dgm:cxn modelId="{5D767266-02C4-4F82-A114-A9E600F84B17}" type="presOf" srcId="{CE66F680-D4A6-4416-A0E0-0222C158B222}" destId="{1D57E22E-8A69-4D97-855D-5A3805707729}" srcOrd="1" destOrd="0" presId="urn:microsoft.com/office/officeart/2005/8/layout/radial1"/>
    <dgm:cxn modelId="{7266136A-1C14-4823-BF77-129EA39F347B}" type="presOf" srcId="{0F73C832-510C-489F-9775-244E778E7079}" destId="{C911A1D1-5479-4ED5-AB85-EA9F3C9653E1}" srcOrd="0" destOrd="0" presId="urn:microsoft.com/office/officeart/2005/8/layout/radial1"/>
    <dgm:cxn modelId="{36F8F7F4-8718-448F-BAC5-C14F6843FCEB}" type="presOf" srcId="{0C3A0E5B-09E2-4CAD-87FD-838390709872}" destId="{F71787C9-D0A7-420B-8099-5A95A34F5A03}" srcOrd="0" destOrd="0" presId="urn:microsoft.com/office/officeart/2005/8/layout/radial1"/>
    <dgm:cxn modelId="{F9552747-2443-476F-8A85-9D9B623068C3}" type="presOf" srcId="{CE66F680-D4A6-4416-A0E0-0222C158B222}" destId="{C1CF221C-CD0B-4F02-ACDF-461EEC85858F}" srcOrd="0" destOrd="0" presId="urn:microsoft.com/office/officeart/2005/8/layout/radial1"/>
    <dgm:cxn modelId="{5761F6B1-6F75-4E94-A922-A8238F0205AC}" type="presOf" srcId="{60B42F99-2085-4616-AB1A-B57754AC056E}" destId="{77DAE956-1264-4772-AE14-9F99B396B4A6}" srcOrd="0" destOrd="0" presId="urn:microsoft.com/office/officeart/2005/8/layout/radial1"/>
    <dgm:cxn modelId="{60092E01-67B4-4F76-82CE-9F73B5362FE0}" type="presOf" srcId="{A4782F7E-8295-4B6A-999B-74EE518C8B4D}" destId="{47AEBC83-8EB3-4565-8EEE-F30E67F6E1EF}" srcOrd="0" destOrd="0" presId="urn:microsoft.com/office/officeart/2005/8/layout/radial1"/>
    <dgm:cxn modelId="{7CF6FE9A-925C-4BD1-A837-12AE4AD0440F}" srcId="{4DA6D95E-1255-49EB-80C4-C794824613F3}" destId="{0CC9600B-ECE6-4E5E-9786-78A64A212765}" srcOrd="0" destOrd="0" parTransId="{9510D44A-A9BA-417F-9E3D-6E87B372ACD8}" sibTransId="{BB37738F-6D2D-4072-8038-DF7C22CDB186}"/>
    <dgm:cxn modelId="{5467DCB0-09C5-4C36-BFC0-53827502C3AA}" srcId="{4DA6D95E-1255-49EB-80C4-C794824613F3}" destId="{A4782F7E-8295-4B6A-999B-74EE518C8B4D}" srcOrd="7" destOrd="0" parTransId="{CE66F680-D4A6-4416-A0E0-0222C158B222}" sibTransId="{6B290AD5-9729-4585-8790-6D82F3079AA5}"/>
    <dgm:cxn modelId="{792AF9EB-EF9A-4FD0-A37C-7E529102F123}" srcId="{0C3A0E5B-09E2-4CAD-87FD-838390709872}" destId="{4DA6D95E-1255-49EB-80C4-C794824613F3}" srcOrd="0" destOrd="0" parTransId="{4670A09C-6DC7-4ACF-83AA-52DF22951B90}" sibTransId="{C88084AC-6226-454D-9E46-4017D1D2ED84}"/>
    <dgm:cxn modelId="{405501E8-EAA0-40DE-8F33-C4C02AA749FD}" type="presOf" srcId="{B510FEB6-6B09-47CA-8F01-B9C2BFAE9C29}" destId="{596F83DA-C09E-49D9-BCE4-AC853CB786F2}" srcOrd="0" destOrd="0" presId="urn:microsoft.com/office/officeart/2005/8/layout/radial1"/>
    <dgm:cxn modelId="{1972C939-9A39-4CFE-BE38-9EABD97D810F}" type="presOf" srcId="{3DCA012B-E9BE-4320-81D0-BB7BEF4D0F3E}" destId="{B0D4A205-0120-4AC0-9A58-9DFF93E5C7A7}" srcOrd="0" destOrd="0" presId="urn:microsoft.com/office/officeart/2005/8/layout/radial1"/>
    <dgm:cxn modelId="{5284F22F-27C5-476D-9550-F1806541423C}" type="presOf" srcId="{91EDE26F-A414-471F-8E2F-FC1F647C4D53}" destId="{F43012BD-332F-4E4B-ABEF-F213633EEFDE}" srcOrd="0" destOrd="0" presId="urn:microsoft.com/office/officeart/2005/8/layout/radial1"/>
    <dgm:cxn modelId="{7CAAC283-B435-49B0-8CC8-5A02D3052EE9}" srcId="{4DA6D95E-1255-49EB-80C4-C794824613F3}" destId="{6277460F-451D-4B9F-8E07-ABB89256C25D}" srcOrd="3" destOrd="0" parTransId="{75675763-E940-40B6-B257-05D441BC49C7}" sibTransId="{E017C62A-B209-42B9-B721-EB69DF43F8D7}"/>
    <dgm:cxn modelId="{0E994437-25BB-4655-BE32-4B58BB06E1FD}" type="presOf" srcId="{BAEF21AC-8BB9-45BB-8028-EA946D459096}" destId="{62AF1AC8-473B-4204-A555-017DB3D4C702}" srcOrd="0" destOrd="0" presId="urn:microsoft.com/office/officeart/2005/8/layout/radial1"/>
    <dgm:cxn modelId="{B5B2B731-E2B8-43CD-B9E9-034EE4F2467E}" type="presOf" srcId="{75675763-E940-40B6-B257-05D441BC49C7}" destId="{D0368FB2-6FF4-4937-B79C-056FD5284ADC}" srcOrd="0" destOrd="0" presId="urn:microsoft.com/office/officeart/2005/8/layout/radial1"/>
    <dgm:cxn modelId="{05864B35-09AB-4F5C-A48F-871AC38CC096}" type="presOf" srcId="{9510D44A-A9BA-417F-9E3D-6E87B372ACD8}" destId="{A51C38B9-DAAF-47D1-B8CE-E5FDEC0BA584}" srcOrd="1" destOrd="0" presId="urn:microsoft.com/office/officeart/2005/8/layout/radial1"/>
    <dgm:cxn modelId="{5E3A11F1-68E2-4A16-B7B2-C3271AAA4021}" type="presOf" srcId="{526E844B-30D3-4C26-A1FC-280BE94CA57C}" destId="{190AD677-A2BC-484B-BC46-A11218C6FF66}" srcOrd="0" destOrd="0" presId="urn:microsoft.com/office/officeart/2005/8/layout/radial1"/>
    <dgm:cxn modelId="{E95D2B2D-8203-45D7-B6F6-7BB8DD7DBF31}" type="presOf" srcId="{40856437-F3E5-4F90-9E19-1752116D30E2}" destId="{8DA39EF4-3C6F-464F-AE26-C72FD9A0D856}" srcOrd="0" destOrd="0" presId="urn:microsoft.com/office/officeart/2005/8/layout/radial1"/>
    <dgm:cxn modelId="{1A34C3AB-2BF2-4C8F-BF2C-65C4D2EBB352}" type="presOf" srcId="{9510D44A-A9BA-417F-9E3D-6E87B372ACD8}" destId="{586D1B63-8DBA-49BB-8B84-1F5A7CF8AB35}" srcOrd="0" destOrd="0" presId="urn:microsoft.com/office/officeart/2005/8/layout/radial1"/>
    <dgm:cxn modelId="{9676D32F-6D19-4D7E-8BBC-3AA0CF8E6B8F}" srcId="{4DA6D95E-1255-49EB-80C4-C794824613F3}" destId="{526E844B-30D3-4C26-A1FC-280BE94CA57C}" srcOrd="2" destOrd="0" parTransId="{BAEF21AC-8BB9-45BB-8028-EA946D459096}" sibTransId="{EFFFA421-1D2A-428E-82A2-CACD3BFCDBAB}"/>
    <dgm:cxn modelId="{69421579-4FBE-483A-9C54-5E1A22A4F71D}" type="presOf" srcId="{B36F7C65-40FD-4F47-AAA0-FEB2D5F27D3A}" destId="{511F6865-235A-4720-9385-0E368B521FBA}" srcOrd="0" destOrd="0" presId="urn:microsoft.com/office/officeart/2005/8/layout/radial1"/>
    <dgm:cxn modelId="{55EA21FE-6115-46DC-BFEF-CC0E606DDFA2}" type="presParOf" srcId="{F71787C9-D0A7-420B-8099-5A95A34F5A03}" destId="{D9DB66B7-04C9-405D-B17D-85D09A039EEE}" srcOrd="0" destOrd="0" presId="urn:microsoft.com/office/officeart/2005/8/layout/radial1"/>
    <dgm:cxn modelId="{71D213A2-9498-4C20-AF20-2AF5D50F63B9}" type="presParOf" srcId="{F71787C9-D0A7-420B-8099-5A95A34F5A03}" destId="{586D1B63-8DBA-49BB-8B84-1F5A7CF8AB35}" srcOrd="1" destOrd="0" presId="urn:microsoft.com/office/officeart/2005/8/layout/radial1"/>
    <dgm:cxn modelId="{5A4CB10A-2BD5-4420-9782-0C69FC6FC993}" type="presParOf" srcId="{586D1B63-8DBA-49BB-8B84-1F5A7CF8AB35}" destId="{A51C38B9-DAAF-47D1-B8CE-E5FDEC0BA584}" srcOrd="0" destOrd="0" presId="urn:microsoft.com/office/officeart/2005/8/layout/radial1"/>
    <dgm:cxn modelId="{854C3EFE-094A-422A-8BD6-A934CEDD6843}" type="presParOf" srcId="{F71787C9-D0A7-420B-8099-5A95A34F5A03}" destId="{90BF2F6E-31FC-4ABF-B714-EE328C17C73B}" srcOrd="2" destOrd="0" presId="urn:microsoft.com/office/officeart/2005/8/layout/radial1"/>
    <dgm:cxn modelId="{88D5E8C6-A1EA-4649-B2BC-4106DCEBC90D}" type="presParOf" srcId="{F71787C9-D0A7-420B-8099-5A95A34F5A03}" destId="{F43012BD-332F-4E4B-ABEF-F213633EEFDE}" srcOrd="3" destOrd="0" presId="urn:microsoft.com/office/officeart/2005/8/layout/radial1"/>
    <dgm:cxn modelId="{9562C725-518D-4844-9E56-803057FEE4BC}" type="presParOf" srcId="{F43012BD-332F-4E4B-ABEF-F213633EEFDE}" destId="{5AC4B9B9-1C31-435D-AAE5-2CE1210CB095}" srcOrd="0" destOrd="0" presId="urn:microsoft.com/office/officeart/2005/8/layout/radial1"/>
    <dgm:cxn modelId="{6AD779B5-A876-439E-B401-346ED1507855}" type="presParOf" srcId="{F71787C9-D0A7-420B-8099-5A95A34F5A03}" destId="{8DA39EF4-3C6F-464F-AE26-C72FD9A0D856}" srcOrd="4" destOrd="0" presId="urn:microsoft.com/office/officeart/2005/8/layout/radial1"/>
    <dgm:cxn modelId="{11A29333-E2C4-414F-A9DE-239BB73D6596}" type="presParOf" srcId="{F71787C9-D0A7-420B-8099-5A95A34F5A03}" destId="{62AF1AC8-473B-4204-A555-017DB3D4C702}" srcOrd="5" destOrd="0" presId="urn:microsoft.com/office/officeart/2005/8/layout/radial1"/>
    <dgm:cxn modelId="{AB7C9D51-8965-4311-BC8F-F5BC4E20C617}" type="presParOf" srcId="{62AF1AC8-473B-4204-A555-017DB3D4C702}" destId="{1B910AFC-B8BF-4919-9B9F-3A171C75A6E0}" srcOrd="0" destOrd="0" presId="urn:microsoft.com/office/officeart/2005/8/layout/radial1"/>
    <dgm:cxn modelId="{160279AD-845B-4D52-9454-6079BA16DD80}" type="presParOf" srcId="{F71787C9-D0A7-420B-8099-5A95A34F5A03}" destId="{190AD677-A2BC-484B-BC46-A11218C6FF66}" srcOrd="6" destOrd="0" presId="urn:microsoft.com/office/officeart/2005/8/layout/radial1"/>
    <dgm:cxn modelId="{45C023CF-FDFE-4079-99C8-B51E3AFD1DE2}" type="presParOf" srcId="{F71787C9-D0A7-420B-8099-5A95A34F5A03}" destId="{D0368FB2-6FF4-4937-B79C-056FD5284ADC}" srcOrd="7" destOrd="0" presId="urn:microsoft.com/office/officeart/2005/8/layout/radial1"/>
    <dgm:cxn modelId="{40D3A1E0-D953-4B25-8CA5-2AE9D554DE0E}" type="presParOf" srcId="{D0368FB2-6FF4-4937-B79C-056FD5284ADC}" destId="{FDA5BF25-1101-4BF0-8731-DD21FA507F7D}" srcOrd="0" destOrd="0" presId="urn:microsoft.com/office/officeart/2005/8/layout/radial1"/>
    <dgm:cxn modelId="{D8536677-2C62-4A4B-84B9-1FED12BE4A45}" type="presParOf" srcId="{F71787C9-D0A7-420B-8099-5A95A34F5A03}" destId="{45F55E6E-414F-4E6F-8444-6062D13EDCFE}" srcOrd="8" destOrd="0" presId="urn:microsoft.com/office/officeart/2005/8/layout/radial1"/>
    <dgm:cxn modelId="{DD8778FC-756E-4917-8AE0-D9761D080898}" type="presParOf" srcId="{F71787C9-D0A7-420B-8099-5A95A34F5A03}" destId="{596F83DA-C09E-49D9-BCE4-AC853CB786F2}" srcOrd="9" destOrd="0" presId="urn:microsoft.com/office/officeart/2005/8/layout/radial1"/>
    <dgm:cxn modelId="{F286D27A-4300-4ACD-B6BB-D56D60EAFA1B}" type="presParOf" srcId="{596F83DA-C09E-49D9-BCE4-AC853CB786F2}" destId="{38B56B91-C9C6-4C29-8D5E-BD0F4CBB305F}" srcOrd="0" destOrd="0" presId="urn:microsoft.com/office/officeart/2005/8/layout/radial1"/>
    <dgm:cxn modelId="{E0A630E7-F1A3-446A-988A-6D01DF880577}" type="presParOf" srcId="{F71787C9-D0A7-420B-8099-5A95A34F5A03}" destId="{D137DBAE-7B82-4097-AC39-535EECD5764A}" srcOrd="10" destOrd="0" presId="urn:microsoft.com/office/officeart/2005/8/layout/radial1"/>
    <dgm:cxn modelId="{D18FA99B-968D-41F6-BF50-C444B040BC8D}" type="presParOf" srcId="{F71787C9-D0A7-420B-8099-5A95A34F5A03}" destId="{77DAE956-1264-4772-AE14-9F99B396B4A6}" srcOrd="11" destOrd="0" presId="urn:microsoft.com/office/officeart/2005/8/layout/radial1"/>
    <dgm:cxn modelId="{A2C7A5A9-A32F-49F0-9BE1-268D083749FA}" type="presParOf" srcId="{77DAE956-1264-4772-AE14-9F99B396B4A6}" destId="{15C52286-9046-4F60-B306-49B7409F61A9}" srcOrd="0" destOrd="0" presId="urn:microsoft.com/office/officeart/2005/8/layout/radial1"/>
    <dgm:cxn modelId="{9852EB32-1FA3-402D-8D1D-196F8CDC0413}" type="presParOf" srcId="{F71787C9-D0A7-420B-8099-5A95A34F5A03}" destId="{511F6865-235A-4720-9385-0E368B521FBA}" srcOrd="12" destOrd="0" presId="urn:microsoft.com/office/officeart/2005/8/layout/radial1"/>
    <dgm:cxn modelId="{B6C07484-C386-4054-BB59-3A447E228FB3}" type="presParOf" srcId="{F71787C9-D0A7-420B-8099-5A95A34F5A03}" destId="{C911A1D1-5479-4ED5-AB85-EA9F3C9653E1}" srcOrd="13" destOrd="0" presId="urn:microsoft.com/office/officeart/2005/8/layout/radial1"/>
    <dgm:cxn modelId="{7F5393DD-44BE-4A76-B67B-389CCB5CD7AF}" type="presParOf" srcId="{C911A1D1-5479-4ED5-AB85-EA9F3C9653E1}" destId="{58D46DB3-4FC2-47AD-A086-2A2270F45CFF}" srcOrd="0" destOrd="0" presId="urn:microsoft.com/office/officeart/2005/8/layout/radial1"/>
    <dgm:cxn modelId="{950EF808-390B-4D03-AA6A-FDE90FFDFA69}" type="presParOf" srcId="{F71787C9-D0A7-420B-8099-5A95A34F5A03}" destId="{B0D4A205-0120-4AC0-9A58-9DFF93E5C7A7}" srcOrd="14" destOrd="0" presId="urn:microsoft.com/office/officeart/2005/8/layout/radial1"/>
    <dgm:cxn modelId="{0EFEC5D1-2706-4462-9EA4-6DBFF6943526}" type="presParOf" srcId="{F71787C9-D0A7-420B-8099-5A95A34F5A03}" destId="{C1CF221C-CD0B-4F02-ACDF-461EEC85858F}" srcOrd="15" destOrd="0" presId="urn:microsoft.com/office/officeart/2005/8/layout/radial1"/>
    <dgm:cxn modelId="{674F4EFE-2480-40A0-90A6-3F29EF19D84E}" type="presParOf" srcId="{C1CF221C-CD0B-4F02-ACDF-461EEC85858F}" destId="{1D57E22E-8A69-4D97-855D-5A3805707729}" srcOrd="0" destOrd="0" presId="urn:microsoft.com/office/officeart/2005/8/layout/radial1"/>
    <dgm:cxn modelId="{51507F5F-A945-4819-9385-2538CA1F3DCB}" type="presParOf" srcId="{F71787C9-D0A7-420B-8099-5A95A34F5A03}" destId="{47AEBC83-8EB3-4565-8EEE-F30E67F6E1EF}" srcOrd="16" destOrd="0" presId="urn:microsoft.com/office/officeart/2005/8/layout/radial1"/>
  </dgm:cxnLst>
  <dgm:bg>
    <a:noFill/>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B7A020-2EF7-440A-B856-6F448782C6D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7181DCF-2041-4917-BED0-33F960D88762}">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ar-DZ" sz="2200" dirty="0" smtClean="0"/>
            <a:t>-تأثير المستثمرين: </a:t>
          </a:r>
          <a:endParaRPr lang="en-US" sz="2200" dirty="0"/>
        </a:p>
      </dgm:t>
    </dgm:pt>
    <dgm:pt modelId="{BCF3B791-F76C-42A7-A0B6-E43B33771CE6}" type="parTrans" cxnId="{B22DE2AD-CD5C-4815-B44F-FE31BC7565E7}">
      <dgm:prSet/>
      <dgm:spPr/>
      <dgm:t>
        <a:bodyPr/>
        <a:lstStyle/>
        <a:p>
          <a:endParaRPr lang="en-US"/>
        </a:p>
      </dgm:t>
    </dgm:pt>
    <dgm:pt modelId="{BC89A53D-3973-4C4F-AD3D-892B2E0F985E}" type="sibTrans" cxnId="{B22DE2AD-CD5C-4815-B44F-FE31BC7565E7}">
      <dgm:prSet/>
      <dgm:spPr/>
      <dgm:t>
        <a:bodyPr/>
        <a:lstStyle/>
        <a:p>
          <a:endParaRPr lang="en-US"/>
        </a:p>
      </dgm:t>
    </dgm:pt>
    <dgm:pt modelId="{34A9E5D9-09DC-41DE-B839-12216B9E3604}">
      <dgm:prSet custT="1"/>
      <dgm:spPr/>
      <dgm:t>
        <a:bodyPr anchor="ct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800" dirty="0" smtClean="0"/>
            <a:t>يلعب المستثمرون دورًا حاسمًا في تشكيل السياسات الإدارية وقرارات الإدارة. يعتمد هذا النظام على قوة المساهمين في محاسبة الإدارة من خلال خياراتهم الاستثمارية وحقوق التصويت.</a:t>
          </a:r>
        </a:p>
      </dgm:t>
    </dgm:pt>
    <dgm:pt modelId="{E19C5249-D29E-4EF3-AE7B-62F5BB321A7A}" type="parTrans" cxnId="{1B1ED2F8-B56E-4D63-BAEA-691D52385CAB}">
      <dgm:prSet/>
      <dgm:spPr/>
      <dgm:t>
        <a:bodyPr/>
        <a:lstStyle/>
        <a:p>
          <a:endParaRPr lang="en-US"/>
        </a:p>
      </dgm:t>
    </dgm:pt>
    <dgm:pt modelId="{6BEFCF39-73AE-4C01-AB02-7FA9A82C565C}" type="sibTrans" cxnId="{1B1ED2F8-B56E-4D63-BAEA-691D52385CAB}">
      <dgm:prSet/>
      <dgm:spPr/>
      <dgm:t>
        <a:bodyPr/>
        <a:lstStyle/>
        <a:p>
          <a:endParaRPr lang="en-US"/>
        </a:p>
      </dgm:t>
    </dgm:pt>
    <dgm:pt modelId="{9A6DDFD1-6F25-4368-B4FD-4F0AD5275264}">
      <dgm:prSet/>
      <dgm:spPr/>
      <dgm:t>
        <a:bodyPr anchor="ctr"/>
        <a:lstStyle/>
        <a:p>
          <a:pPr algn="r" rtl="1"/>
          <a:r>
            <a:rPr lang="ar-DZ" dirty="0" smtClean="0"/>
            <a:t>يجب أن تكون الشركات مرنة في استجابتها للتغيرات السوقية، حيث تعكس أسعار الأسهم مشاعر المستثمرين ويمكن أن تؤثر على تصرفات الإدارة. عادةً ما يدفع انخفاض سعر السهم الإدارة إلى معالجة القضايا الأساسية بسرعة.</a:t>
          </a:r>
          <a:endParaRPr lang="en-US" dirty="0"/>
        </a:p>
      </dgm:t>
    </dgm:pt>
    <dgm:pt modelId="{DE42DD4A-879C-4BAC-986C-8DE2C0C0F5AA}" type="parTrans" cxnId="{30496BB5-D59C-40BC-919D-41DB55782972}">
      <dgm:prSet/>
      <dgm:spPr/>
      <dgm:t>
        <a:bodyPr/>
        <a:lstStyle/>
        <a:p>
          <a:endParaRPr lang="en-US"/>
        </a:p>
      </dgm:t>
    </dgm:pt>
    <dgm:pt modelId="{2CC3EDB9-68B0-4820-9D41-4167046189D0}" type="sibTrans" cxnId="{30496BB5-D59C-40BC-919D-41DB55782972}">
      <dgm:prSet/>
      <dgm:spPr/>
      <dgm:t>
        <a:bodyPr/>
        <a:lstStyle/>
        <a:p>
          <a:endParaRPr lang="en-US"/>
        </a:p>
      </dgm:t>
    </dgm:pt>
    <dgm:pt modelId="{3A68456E-8EDD-4B9E-8004-66EE6C0E9BDF}">
      <dgm:prSet>
        <dgm:style>
          <a:lnRef idx="0">
            <a:schemeClr val="accent2"/>
          </a:lnRef>
          <a:fillRef idx="3">
            <a:schemeClr val="accent2"/>
          </a:fillRef>
          <a:effectRef idx="3">
            <a:schemeClr val="accent2"/>
          </a:effectRef>
          <a:fontRef idx="minor">
            <a:schemeClr val="lt1"/>
          </a:fontRef>
        </dgm:style>
      </dgm:prSet>
      <dgm:spPr/>
      <dgm:t>
        <a:bodyPr/>
        <a:lstStyle/>
        <a:p>
          <a:r>
            <a:rPr lang="ar-DZ" dirty="0" smtClean="0"/>
            <a:t>-استجابة ديناميكية: </a:t>
          </a:r>
          <a:endParaRPr lang="en-US" dirty="0"/>
        </a:p>
      </dgm:t>
    </dgm:pt>
    <dgm:pt modelId="{0FF9FDB7-9F6E-468D-9FF9-07A649B558D4}" type="sibTrans" cxnId="{2E9F2529-202C-4120-BF51-FDD45106ED2F}">
      <dgm:prSet/>
      <dgm:spPr/>
      <dgm:t>
        <a:bodyPr/>
        <a:lstStyle/>
        <a:p>
          <a:endParaRPr lang="en-US"/>
        </a:p>
      </dgm:t>
    </dgm:pt>
    <dgm:pt modelId="{2C6725DD-4B26-41A4-A547-C925FAF89EB4}" type="parTrans" cxnId="{2E9F2529-202C-4120-BF51-FDD45106ED2F}">
      <dgm:prSet/>
      <dgm:spPr/>
      <dgm:t>
        <a:bodyPr/>
        <a:lstStyle/>
        <a:p>
          <a:endParaRPr lang="en-US"/>
        </a:p>
      </dgm:t>
    </dgm:pt>
    <dgm:pt modelId="{3F95B92E-1E6D-4748-805A-2B61CAA983A7}">
      <dgm:prSet>
        <dgm:style>
          <a:lnRef idx="0">
            <a:schemeClr val="accent2"/>
          </a:lnRef>
          <a:fillRef idx="3">
            <a:schemeClr val="accent2"/>
          </a:fillRef>
          <a:effectRef idx="3">
            <a:schemeClr val="accent2"/>
          </a:effectRef>
          <a:fontRef idx="minor">
            <a:schemeClr val="lt1"/>
          </a:fontRef>
        </dgm:style>
      </dgm:prSet>
      <dgm:spPr/>
      <dgm:t>
        <a:bodyPr/>
        <a:lstStyle/>
        <a:p>
          <a:r>
            <a:rPr lang="ar-DZ" smtClean="0"/>
            <a:t>-الشفافية والإفصاح: </a:t>
          </a:r>
          <a:endParaRPr lang="en-US"/>
        </a:p>
      </dgm:t>
    </dgm:pt>
    <dgm:pt modelId="{AABE16AB-15FE-4761-90FA-29CDA27807FB}" type="parTrans" cxnId="{28975AEF-7470-4FD0-9274-C6915041E62D}">
      <dgm:prSet/>
      <dgm:spPr/>
      <dgm:t>
        <a:bodyPr/>
        <a:lstStyle/>
        <a:p>
          <a:endParaRPr lang="en-US"/>
        </a:p>
      </dgm:t>
    </dgm:pt>
    <dgm:pt modelId="{C3C91E9D-6E78-42C9-88B7-280E19FE96C9}" type="sibTrans" cxnId="{28975AEF-7470-4FD0-9274-C6915041E62D}">
      <dgm:prSet/>
      <dgm:spPr/>
      <dgm:t>
        <a:bodyPr/>
        <a:lstStyle/>
        <a:p>
          <a:endParaRPr lang="en-US"/>
        </a:p>
      </dgm:t>
    </dgm:pt>
    <dgm:pt modelId="{2771C3B6-B626-4D45-98CE-255EE675E4AF}">
      <dgm:prSet/>
      <dgm:spPr/>
      <dgm:t>
        <a:bodyPr anchor="ctr"/>
        <a:lstStyle/>
        <a:p>
          <a:pPr rtl="1"/>
          <a:r>
            <a:rPr lang="ar-DZ" dirty="0" smtClean="0"/>
            <a:t>تتطلب الحوكمة الفعالة التواصل الشفاف للمعلومات ذات الصلة مع المساهمين، مما يعزز الثقة ويمكن من اتخاذ قرارات مستنيرة.</a:t>
          </a:r>
          <a:endParaRPr lang="en-US" dirty="0"/>
        </a:p>
      </dgm:t>
    </dgm:pt>
    <dgm:pt modelId="{8E2FFA42-50D7-4C94-8167-5D0AB3C7E594}" type="parTrans" cxnId="{0D3CD9D1-BC38-460B-86F6-6EBF75E4EDF2}">
      <dgm:prSet/>
      <dgm:spPr/>
      <dgm:t>
        <a:bodyPr/>
        <a:lstStyle/>
        <a:p>
          <a:endParaRPr lang="en-US"/>
        </a:p>
      </dgm:t>
    </dgm:pt>
    <dgm:pt modelId="{D5F4033C-144C-4386-B8D5-F616A32C66C3}" type="sibTrans" cxnId="{0D3CD9D1-BC38-460B-86F6-6EBF75E4EDF2}">
      <dgm:prSet/>
      <dgm:spPr/>
      <dgm:t>
        <a:bodyPr/>
        <a:lstStyle/>
        <a:p>
          <a:endParaRPr lang="en-US"/>
        </a:p>
      </dgm:t>
    </dgm:pt>
    <dgm:pt modelId="{9F66D470-0D1B-4B3D-9642-617D917459FD}" type="pres">
      <dgm:prSet presAssocID="{C1B7A020-2EF7-440A-B856-6F448782C6DC}" presName="linear" presStyleCnt="0">
        <dgm:presLayoutVars>
          <dgm:dir/>
          <dgm:animLvl val="lvl"/>
          <dgm:resizeHandles val="exact"/>
        </dgm:presLayoutVars>
      </dgm:prSet>
      <dgm:spPr/>
      <dgm:t>
        <a:bodyPr/>
        <a:lstStyle/>
        <a:p>
          <a:endParaRPr lang="en-US"/>
        </a:p>
      </dgm:t>
    </dgm:pt>
    <dgm:pt modelId="{93917AE9-9A7E-470B-B34A-B45DD489C859}" type="pres">
      <dgm:prSet presAssocID="{77181DCF-2041-4917-BED0-33F960D88762}" presName="parentLin" presStyleCnt="0"/>
      <dgm:spPr/>
    </dgm:pt>
    <dgm:pt modelId="{19E29101-C1F4-4B4E-82B2-42891B7B9B12}" type="pres">
      <dgm:prSet presAssocID="{77181DCF-2041-4917-BED0-33F960D88762}" presName="parentLeftMargin" presStyleLbl="node1" presStyleIdx="0" presStyleCnt="3"/>
      <dgm:spPr/>
      <dgm:t>
        <a:bodyPr/>
        <a:lstStyle/>
        <a:p>
          <a:endParaRPr lang="en-US"/>
        </a:p>
      </dgm:t>
    </dgm:pt>
    <dgm:pt modelId="{B23228A3-F79E-46B0-989A-7243053455BB}" type="pres">
      <dgm:prSet presAssocID="{77181DCF-2041-4917-BED0-33F960D88762}" presName="parentText" presStyleLbl="node1" presStyleIdx="0" presStyleCnt="3" custScaleX="38587" custLinFactX="86789" custLinFactNeighborX="100000" custLinFactNeighborY="-17633">
        <dgm:presLayoutVars>
          <dgm:chMax val="0"/>
          <dgm:bulletEnabled val="1"/>
        </dgm:presLayoutVars>
      </dgm:prSet>
      <dgm:spPr/>
      <dgm:t>
        <a:bodyPr/>
        <a:lstStyle/>
        <a:p>
          <a:endParaRPr lang="en-US"/>
        </a:p>
      </dgm:t>
    </dgm:pt>
    <dgm:pt modelId="{B8AD4408-8BDC-493A-A130-040A1DD16F2C}" type="pres">
      <dgm:prSet presAssocID="{77181DCF-2041-4917-BED0-33F960D88762}" presName="negativeSpace" presStyleCnt="0"/>
      <dgm:spPr/>
    </dgm:pt>
    <dgm:pt modelId="{9D4B0DB4-4761-4D0F-B2A4-EA6A687F8336}" type="pres">
      <dgm:prSet presAssocID="{77181DCF-2041-4917-BED0-33F960D88762}" presName="childText" presStyleLbl="conFgAcc1" presStyleIdx="0" presStyleCnt="3">
        <dgm:presLayoutVars>
          <dgm:bulletEnabled val="1"/>
        </dgm:presLayoutVars>
      </dgm:prSet>
      <dgm:spPr/>
      <dgm:t>
        <a:bodyPr/>
        <a:lstStyle/>
        <a:p>
          <a:endParaRPr lang="en-US"/>
        </a:p>
      </dgm:t>
    </dgm:pt>
    <dgm:pt modelId="{C8ABCC23-308C-4289-BCBC-42EBD68E5CD7}" type="pres">
      <dgm:prSet presAssocID="{BC89A53D-3973-4C4F-AD3D-892B2E0F985E}" presName="spaceBetweenRectangles" presStyleCnt="0"/>
      <dgm:spPr/>
    </dgm:pt>
    <dgm:pt modelId="{5C1B3FC1-C58F-4474-B4BD-C57FE5657889}" type="pres">
      <dgm:prSet presAssocID="{3A68456E-8EDD-4B9E-8004-66EE6C0E9BDF}" presName="parentLin" presStyleCnt="0"/>
      <dgm:spPr/>
    </dgm:pt>
    <dgm:pt modelId="{0806B9A5-C281-484D-8F05-C63D2E73F214}" type="pres">
      <dgm:prSet presAssocID="{3A68456E-8EDD-4B9E-8004-66EE6C0E9BDF}" presName="parentLeftMargin" presStyleLbl="node1" presStyleIdx="0" presStyleCnt="3"/>
      <dgm:spPr/>
      <dgm:t>
        <a:bodyPr/>
        <a:lstStyle/>
        <a:p>
          <a:endParaRPr lang="en-US"/>
        </a:p>
      </dgm:t>
    </dgm:pt>
    <dgm:pt modelId="{4805BFFB-14B9-45B1-AFB0-EF952ECBF05A}" type="pres">
      <dgm:prSet presAssocID="{3A68456E-8EDD-4B9E-8004-66EE6C0E9BDF}" presName="parentText" presStyleLbl="node1" presStyleIdx="1" presStyleCnt="3" custScaleX="41078" custLinFactX="38171" custLinFactNeighborX="100000" custLinFactNeighborY="-18824">
        <dgm:presLayoutVars>
          <dgm:chMax val="0"/>
          <dgm:bulletEnabled val="1"/>
        </dgm:presLayoutVars>
      </dgm:prSet>
      <dgm:spPr/>
      <dgm:t>
        <a:bodyPr/>
        <a:lstStyle/>
        <a:p>
          <a:endParaRPr lang="en-US"/>
        </a:p>
      </dgm:t>
    </dgm:pt>
    <dgm:pt modelId="{6CAB3120-DA00-4D26-B803-04C6FCC4A787}" type="pres">
      <dgm:prSet presAssocID="{3A68456E-8EDD-4B9E-8004-66EE6C0E9BDF}" presName="negativeSpace" presStyleCnt="0"/>
      <dgm:spPr/>
    </dgm:pt>
    <dgm:pt modelId="{09ED0DC1-AAF0-405A-9857-10D23BADA6E0}" type="pres">
      <dgm:prSet presAssocID="{3A68456E-8EDD-4B9E-8004-66EE6C0E9BDF}" presName="childText" presStyleLbl="conFgAcc1" presStyleIdx="1" presStyleCnt="3">
        <dgm:presLayoutVars>
          <dgm:bulletEnabled val="1"/>
        </dgm:presLayoutVars>
      </dgm:prSet>
      <dgm:spPr/>
      <dgm:t>
        <a:bodyPr/>
        <a:lstStyle/>
        <a:p>
          <a:endParaRPr lang="en-US"/>
        </a:p>
      </dgm:t>
    </dgm:pt>
    <dgm:pt modelId="{6C2656B7-0760-489A-93A0-1084E0344282}" type="pres">
      <dgm:prSet presAssocID="{0FF9FDB7-9F6E-468D-9FF9-07A649B558D4}" presName="spaceBetweenRectangles" presStyleCnt="0"/>
      <dgm:spPr/>
    </dgm:pt>
    <dgm:pt modelId="{E8706343-9464-436C-957B-EE551D117603}" type="pres">
      <dgm:prSet presAssocID="{3F95B92E-1E6D-4748-805A-2B61CAA983A7}" presName="parentLin" presStyleCnt="0"/>
      <dgm:spPr/>
    </dgm:pt>
    <dgm:pt modelId="{571F0251-1439-49B1-9612-4427A5F4FAB4}" type="pres">
      <dgm:prSet presAssocID="{3F95B92E-1E6D-4748-805A-2B61CAA983A7}" presName="parentLeftMargin" presStyleLbl="node1" presStyleIdx="1" presStyleCnt="3"/>
      <dgm:spPr/>
      <dgm:t>
        <a:bodyPr/>
        <a:lstStyle/>
        <a:p>
          <a:endParaRPr lang="en-US"/>
        </a:p>
      </dgm:t>
    </dgm:pt>
    <dgm:pt modelId="{A473D224-9714-44BD-9F36-B85CA4D21828}" type="pres">
      <dgm:prSet presAssocID="{3F95B92E-1E6D-4748-805A-2B61CAA983A7}" presName="parentText" presStyleLbl="node1" presStyleIdx="2" presStyleCnt="3" custScaleX="39245" custLinFactNeighborY="-8249">
        <dgm:presLayoutVars>
          <dgm:chMax val="0"/>
          <dgm:bulletEnabled val="1"/>
        </dgm:presLayoutVars>
      </dgm:prSet>
      <dgm:spPr/>
      <dgm:t>
        <a:bodyPr/>
        <a:lstStyle/>
        <a:p>
          <a:endParaRPr lang="en-US"/>
        </a:p>
      </dgm:t>
    </dgm:pt>
    <dgm:pt modelId="{188AA48F-39BB-4EAC-B3EB-EC3A2237BEC5}" type="pres">
      <dgm:prSet presAssocID="{3F95B92E-1E6D-4748-805A-2B61CAA983A7}" presName="negativeSpace" presStyleCnt="0"/>
      <dgm:spPr/>
    </dgm:pt>
    <dgm:pt modelId="{BE0C4A31-A885-47CD-81D9-B05DB5CD9066}" type="pres">
      <dgm:prSet presAssocID="{3F95B92E-1E6D-4748-805A-2B61CAA983A7}" presName="childText" presStyleLbl="conFgAcc1" presStyleIdx="2" presStyleCnt="3">
        <dgm:presLayoutVars>
          <dgm:bulletEnabled val="1"/>
        </dgm:presLayoutVars>
      </dgm:prSet>
      <dgm:spPr/>
      <dgm:t>
        <a:bodyPr/>
        <a:lstStyle/>
        <a:p>
          <a:endParaRPr lang="en-US"/>
        </a:p>
      </dgm:t>
    </dgm:pt>
  </dgm:ptLst>
  <dgm:cxnLst>
    <dgm:cxn modelId="{32629255-DB77-4134-B24A-0AB556976336}" type="presOf" srcId="{C1B7A020-2EF7-440A-B856-6F448782C6DC}" destId="{9F66D470-0D1B-4B3D-9642-617D917459FD}" srcOrd="0" destOrd="0" presId="urn:microsoft.com/office/officeart/2005/8/layout/list1"/>
    <dgm:cxn modelId="{30496BB5-D59C-40BC-919D-41DB55782972}" srcId="{3A68456E-8EDD-4B9E-8004-66EE6C0E9BDF}" destId="{9A6DDFD1-6F25-4368-B4FD-4F0AD5275264}" srcOrd="0" destOrd="0" parTransId="{DE42DD4A-879C-4BAC-986C-8DE2C0C0F5AA}" sibTransId="{2CC3EDB9-68B0-4820-9D41-4167046189D0}"/>
    <dgm:cxn modelId="{9CB1BBBC-CC15-49D9-97F1-8CF545423331}" type="presOf" srcId="{2771C3B6-B626-4D45-98CE-255EE675E4AF}" destId="{BE0C4A31-A885-47CD-81D9-B05DB5CD9066}" srcOrd="0" destOrd="0" presId="urn:microsoft.com/office/officeart/2005/8/layout/list1"/>
    <dgm:cxn modelId="{CEC8FE4B-98DD-40DD-AF48-56DF400AD40A}" type="presOf" srcId="{34A9E5D9-09DC-41DE-B839-12216B9E3604}" destId="{9D4B0DB4-4761-4D0F-B2A4-EA6A687F8336}" srcOrd="0" destOrd="0" presId="urn:microsoft.com/office/officeart/2005/8/layout/list1"/>
    <dgm:cxn modelId="{D11DE102-340D-44B8-BBFF-9E4F8452A315}" type="presOf" srcId="{77181DCF-2041-4917-BED0-33F960D88762}" destId="{19E29101-C1F4-4B4E-82B2-42891B7B9B12}" srcOrd="0" destOrd="0" presId="urn:microsoft.com/office/officeart/2005/8/layout/list1"/>
    <dgm:cxn modelId="{2E9F2529-202C-4120-BF51-FDD45106ED2F}" srcId="{C1B7A020-2EF7-440A-B856-6F448782C6DC}" destId="{3A68456E-8EDD-4B9E-8004-66EE6C0E9BDF}" srcOrd="1" destOrd="0" parTransId="{2C6725DD-4B26-41A4-A547-C925FAF89EB4}" sibTransId="{0FF9FDB7-9F6E-468D-9FF9-07A649B558D4}"/>
    <dgm:cxn modelId="{B22DE2AD-CD5C-4815-B44F-FE31BC7565E7}" srcId="{C1B7A020-2EF7-440A-B856-6F448782C6DC}" destId="{77181DCF-2041-4917-BED0-33F960D88762}" srcOrd="0" destOrd="0" parTransId="{BCF3B791-F76C-42A7-A0B6-E43B33771CE6}" sibTransId="{BC89A53D-3973-4C4F-AD3D-892B2E0F985E}"/>
    <dgm:cxn modelId="{7614C524-9DA6-4903-A368-A991003C1BC8}" type="presOf" srcId="{77181DCF-2041-4917-BED0-33F960D88762}" destId="{B23228A3-F79E-46B0-989A-7243053455BB}" srcOrd="1" destOrd="0" presId="urn:microsoft.com/office/officeart/2005/8/layout/list1"/>
    <dgm:cxn modelId="{86E1F581-5031-4122-BEE7-00508F2991E1}" type="presOf" srcId="{3A68456E-8EDD-4B9E-8004-66EE6C0E9BDF}" destId="{4805BFFB-14B9-45B1-AFB0-EF952ECBF05A}" srcOrd="1" destOrd="0" presId="urn:microsoft.com/office/officeart/2005/8/layout/list1"/>
    <dgm:cxn modelId="{886AC02C-1FEA-42CE-B581-406DEA789490}" type="presOf" srcId="{3A68456E-8EDD-4B9E-8004-66EE6C0E9BDF}" destId="{0806B9A5-C281-484D-8F05-C63D2E73F214}" srcOrd="0" destOrd="0" presId="urn:microsoft.com/office/officeart/2005/8/layout/list1"/>
    <dgm:cxn modelId="{9EFE3B09-27A7-41B0-8CE9-1992DE1ED929}" type="presOf" srcId="{9A6DDFD1-6F25-4368-B4FD-4F0AD5275264}" destId="{09ED0DC1-AAF0-405A-9857-10D23BADA6E0}" srcOrd="0" destOrd="0" presId="urn:microsoft.com/office/officeart/2005/8/layout/list1"/>
    <dgm:cxn modelId="{0A971C7A-A64C-49BD-8F9D-4ABA7612C82D}" type="presOf" srcId="{3F95B92E-1E6D-4748-805A-2B61CAA983A7}" destId="{A473D224-9714-44BD-9F36-B85CA4D21828}" srcOrd="1" destOrd="0" presId="urn:microsoft.com/office/officeart/2005/8/layout/list1"/>
    <dgm:cxn modelId="{0806C01B-5E8D-4876-8439-3D4F64A758FC}" type="presOf" srcId="{3F95B92E-1E6D-4748-805A-2B61CAA983A7}" destId="{571F0251-1439-49B1-9612-4427A5F4FAB4}" srcOrd="0" destOrd="0" presId="urn:microsoft.com/office/officeart/2005/8/layout/list1"/>
    <dgm:cxn modelId="{1B1ED2F8-B56E-4D63-BAEA-691D52385CAB}" srcId="{77181DCF-2041-4917-BED0-33F960D88762}" destId="{34A9E5D9-09DC-41DE-B839-12216B9E3604}" srcOrd="0" destOrd="0" parTransId="{E19C5249-D29E-4EF3-AE7B-62F5BB321A7A}" sibTransId="{6BEFCF39-73AE-4C01-AB02-7FA9A82C565C}"/>
    <dgm:cxn modelId="{0D3CD9D1-BC38-460B-86F6-6EBF75E4EDF2}" srcId="{3F95B92E-1E6D-4748-805A-2B61CAA983A7}" destId="{2771C3B6-B626-4D45-98CE-255EE675E4AF}" srcOrd="0" destOrd="0" parTransId="{8E2FFA42-50D7-4C94-8167-5D0AB3C7E594}" sibTransId="{D5F4033C-144C-4386-B8D5-F616A32C66C3}"/>
    <dgm:cxn modelId="{28975AEF-7470-4FD0-9274-C6915041E62D}" srcId="{C1B7A020-2EF7-440A-B856-6F448782C6DC}" destId="{3F95B92E-1E6D-4748-805A-2B61CAA983A7}" srcOrd="2" destOrd="0" parTransId="{AABE16AB-15FE-4761-90FA-29CDA27807FB}" sibTransId="{C3C91E9D-6E78-42C9-88B7-280E19FE96C9}"/>
    <dgm:cxn modelId="{BB11D87F-6F2E-46DA-8BA5-F07295290989}" type="presParOf" srcId="{9F66D470-0D1B-4B3D-9642-617D917459FD}" destId="{93917AE9-9A7E-470B-B34A-B45DD489C859}" srcOrd="0" destOrd="0" presId="urn:microsoft.com/office/officeart/2005/8/layout/list1"/>
    <dgm:cxn modelId="{42F35BA9-718F-4292-B5D9-6A0DC0BC035F}" type="presParOf" srcId="{93917AE9-9A7E-470B-B34A-B45DD489C859}" destId="{19E29101-C1F4-4B4E-82B2-42891B7B9B12}" srcOrd="0" destOrd="0" presId="urn:microsoft.com/office/officeart/2005/8/layout/list1"/>
    <dgm:cxn modelId="{C85C39A5-3D79-4B13-8E40-5C3546C209BB}" type="presParOf" srcId="{93917AE9-9A7E-470B-B34A-B45DD489C859}" destId="{B23228A3-F79E-46B0-989A-7243053455BB}" srcOrd="1" destOrd="0" presId="urn:microsoft.com/office/officeart/2005/8/layout/list1"/>
    <dgm:cxn modelId="{31ED6469-EC92-4E1F-8B53-548F58A0A100}" type="presParOf" srcId="{9F66D470-0D1B-4B3D-9642-617D917459FD}" destId="{B8AD4408-8BDC-493A-A130-040A1DD16F2C}" srcOrd="1" destOrd="0" presId="urn:microsoft.com/office/officeart/2005/8/layout/list1"/>
    <dgm:cxn modelId="{62FB54D2-5328-4331-B1C9-1C1023697592}" type="presParOf" srcId="{9F66D470-0D1B-4B3D-9642-617D917459FD}" destId="{9D4B0DB4-4761-4D0F-B2A4-EA6A687F8336}" srcOrd="2" destOrd="0" presId="urn:microsoft.com/office/officeart/2005/8/layout/list1"/>
    <dgm:cxn modelId="{86E3169E-C798-4966-B77A-F3E53BA3A827}" type="presParOf" srcId="{9F66D470-0D1B-4B3D-9642-617D917459FD}" destId="{C8ABCC23-308C-4289-BCBC-42EBD68E5CD7}" srcOrd="3" destOrd="0" presId="urn:microsoft.com/office/officeart/2005/8/layout/list1"/>
    <dgm:cxn modelId="{6E3C20C4-C80E-446C-8197-D3FD7499889A}" type="presParOf" srcId="{9F66D470-0D1B-4B3D-9642-617D917459FD}" destId="{5C1B3FC1-C58F-4474-B4BD-C57FE5657889}" srcOrd="4" destOrd="0" presId="urn:microsoft.com/office/officeart/2005/8/layout/list1"/>
    <dgm:cxn modelId="{EF079D21-1961-40D1-BB6F-875EE41E4974}" type="presParOf" srcId="{5C1B3FC1-C58F-4474-B4BD-C57FE5657889}" destId="{0806B9A5-C281-484D-8F05-C63D2E73F214}" srcOrd="0" destOrd="0" presId="urn:microsoft.com/office/officeart/2005/8/layout/list1"/>
    <dgm:cxn modelId="{6869348A-2ED3-4AAC-9D9E-43F762447637}" type="presParOf" srcId="{5C1B3FC1-C58F-4474-B4BD-C57FE5657889}" destId="{4805BFFB-14B9-45B1-AFB0-EF952ECBF05A}" srcOrd="1" destOrd="0" presId="urn:microsoft.com/office/officeart/2005/8/layout/list1"/>
    <dgm:cxn modelId="{99E3D752-8B2F-4692-86DF-48512A20BD75}" type="presParOf" srcId="{9F66D470-0D1B-4B3D-9642-617D917459FD}" destId="{6CAB3120-DA00-4D26-B803-04C6FCC4A787}" srcOrd="5" destOrd="0" presId="urn:microsoft.com/office/officeart/2005/8/layout/list1"/>
    <dgm:cxn modelId="{6530EE5D-C02F-46BA-84EC-BE866DF6CD62}" type="presParOf" srcId="{9F66D470-0D1B-4B3D-9642-617D917459FD}" destId="{09ED0DC1-AAF0-405A-9857-10D23BADA6E0}" srcOrd="6" destOrd="0" presId="urn:microsoft.com/office/officeart/2005/8/layout/list1"/>
    <dgm:cxn modelId="{7CC0FDC8-19B7-4FE8-B90E-069A1B56224B}" type="presParOf" srcId="{9F66D470-0D1B-4B3D-9642-617D917459FD}" destId="{6C2656B7-0760-489A-93A0-1084E0344282}" srcOrd="7" destOrd="0" presId="urn:microsoft.com/office/officeart/2005/8/layout/list1"/>
    <dgm:cxn modelId="{3A86BE11-045D-4988-AA45-A49B1A4D121D}" type="presParOf" srcId="{9F66D470-0D1B-4B3D-9642-617D917459FD}" destId="{E8706343-9464-436C-957B-EE551D117603}" srcOrd="8" destOrd="0" presId="urn:microsoft.com/office/officeart/2005/8/layout/list1"/>
    <dgm:cxn modelId="{33AD3F3D-A443-454F-9AA7-83E4607763E8}" type="presParOf" srcId="{E8706343-9464-436C-957B-EE551D117603}" destId="{571F0251-1439-49B1-9612-4427A5F4FAB4}" srcOrd="0" destOrd="0" presId="urn:microsoft.com/office/officeart/2005/8/layout/list1"/>
    <dgm:cxn modelId="{C3D08647-904F-4CDD-A556-9554FBD1AFA9}" type="presParOf" srcId="{E8706343-9464-436C-957B-EE551D117603}" destId="{A473D224-9714-44BD-9F36-B85CA4D21828}" srcOrd="1" destOrd="0" presId="urn:microsoft.com/office/officeart/2005/8/layout/list1"/>
    <dgm:cxn modelId="{0DC406C2-FD79-475A-8C5C-60A9F13F34D4}" type="presParOf" srcId="{9F66D470-0D1B-4B3D-9642-617D917459FD}" destId="{188AA48F-39BB-4EAC-B3EB-EC3A2237BEC5}" srcOrd="9" destOrd="0" presId="urn:microsoft.com/office/officeart/2005/8/layout/list1"/>
    <dgm:cxn modelId="{707CD056-C8BA-4ED6-AF7A-DE08A1802CAD}" type="presParOf" srcId="{9F66D470-0D1B-4B3D-9642-617D917459FD}" destId="{BE0C4A31-A885-47CD-81D9-B05DB5CD906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A83969-88B5-4D32-86E3-C5CE657BFA4F}" type="doc">
      <dgm:prSet loTypeId="urn:microsoft.com/office/officeart/2005/8/layout/chevron2" loCatId="process"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n-US"/>
        </a:p>
      </dgm:t>
    </dgm:pt>
    <dgm:pt modelId="{53738AD3-8B64-4395-9459-D9CF0BBBDABC}">
      <dgm:prSet phldrT="[Texte]" custT="1"/>
      <dgm:spPr>
        <a:ln>
          <a:noFill/>
        </a:ln>
        <a:effectLst>
          <a:outerShdw blurRad="44450" dist="27940" dir="5400000" algn="ctr">
            <a:srgbClr val="000000">
              <a:alpha val="32000"/>
            </a:srgbClr>
          </a:outerShdw>
        </a:effectLst>
        <a:sp3d>
          <a:bevelT w="190500" h="38100"/>
        </a:sp3d>
      </dgm:spPr>
      <dgm: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1800" b="1" kern="1200" dirty="0" smtClean="0"/>
            <a:t>1- إنشاء إطار حوكمة واضح:</a:t>
          </a:r>
        </a:p>
        <a:p>
          <a:endParaRPr lang="en-US" dirty="0"/>
        </a:p>
      </dgm:t>
    </dgm:pt>
    <dgm:pt modelId="{12BC7102-C6C3-44A8-871D-A988A7F0D9B8}" type="parTrans" cxnId="{4EF13FEA-2321-4801-A1F8-C6F504D2F0D8}">
      <dgm:prSet/>
      <dgm:spPr/>
      <dgm:t>
        <a:bodyPr/>
        <a:lstStyle/>
        <a:p>
          <a:endParaRPr lang="en-US"/>
        </a:p>
      </dgm:t>
    </dgm:pt>
    <dgm:pt modelId="{5DE3EE27-5987-42B7-91CB-26E4C4FB477E}" type="sibTrans" cxnId="{4EF13FEA-2321-4801-A1F8-C6F504D2F0D8}">
      <dgm:prSet/>
      <dgm:spPr/>
      <dgm:t>
        <a:bodyPr/>
        <a:lstStyle/>
        <a:p>
          <a:endParaRPr lang="en-US"/>
        </a:p>
      </dgm:t>
    </dgm:pt>
    <dgm:pt modelId="{CCF06B30-3DD3-473C-A4B3-ECF39BA46B01}">
      <dgm:prSet phldrT="[Texte]" custT="1"/>
      <dgm:spPr>
        <a:ln>
          <a:noFill/>
        </a:ln>
        <a:effectLst>
          <a:outerShdw blurRad="149987" dist="250190" dir="8460000" algn="ctr">
            <a:srgbClr val="000000">
              <a:alpha val="28000"/>
            </a:srgbClr>
          </a:outerShdw>
        </a:effectLst>
        <a:sp3d prstMaterial="metal">
          <a:bevelT w="88900" h="88900"/>
        </a:sp3d>
      </dgm:spPr>
      <dgm:t>
        <a:bodyPr/>
        <a:lstStyle/>
        <a:p>
          <a:endParaRPr lang="en-US" sz="1800" dirty="0"/>
        </a:p>
      </dgm:t>
    </dgm:pt>
    <dgm:pt modelId="{8D1C60DC-AE63-42BC-A0DE-113082325AC6}" type="parTrans" cxnId="{28FA730C-6C47-43B8-8B89-3014B353FC54}">
      <dgm:prSet/>
      <dgm:spPr/>
      <dgm:t>
        <a:bodyPr/>
        <a:lstStyle/>
        <a:p>
          <a:endParaRPr lang="en-US"/>
        </a:p>
      </dgm:t>
    </dgm:pt>
    <dgm:pt modelId="{01D54057-2C88-43A6-92B9-1132F2C7F35D}" type="sibTrans" cxnId="{28FA730C-6C47-43B8-8B89-3014B353FC54}">
      <dgm:prSet/>
      <dgm:spPr/>
      <dgm:t>
        <a:bodyPr/>
        <a:lstStyle/>
        <a:p>
          <a:endParaRPr lang="en-US"/>
        </a:p>
      </dgm:t>
    </dgm:pt>
    <dgm:pt modelId="{0E6EDD04-4BA5-453F-B0ED-0597156FAF79}">
      <dgm:prSet phldrT="[Texte]" custT="1"/>
      <dgm:spPr>
        <a:ln>
          <a:noFill/>
        </a:ln>
        <a:effectLst>
          <a:outerShdw blurRad="149987" dist="250190" dir="8460000" algn="ctr">
            <a:srgbClr val="000000">
              <a:alpha val="28000"/>
            </a:srgbClr>
          </a:outerShdw>
        </a:effectLst>
        <a:sp3d prstMaterial="metal">
          <a:bevelT w="88900" h="88900"/>
        </a:sp3d>
      </dgm:spPr>
      <dgm:t>
        <a:bodyPr/>
        <a:lstStyle/>
        <a:p>
          <a:pPr marL="0" lvl="1" indent="0" algn="r" defTabSz="800100" rtl="1">
            <a:lnSpc>
              <a:spcPct val="90000"/>
            </a:lnSpc>
            <a:spcBef>
              <a:spcPct val="0"/>
            </a:spcBef>
            <a:spcAft>
              <a:spcPct val="15000"/>
            </a:spcAft>
            <a:buChar char="••"/>
          </a:pPr>
          <a:r>
            <a:rPr lang="ar-DZ" sz="1800" kern="1200" dirty="0" smtClean="0"/>
            <a:t>-تحديد الأدوار والمسؤوليات للمساهمين وأعضاء مجلس الإدارة والإدارة.</a:t>
          </a:r>
        </a:p>
        <a:p>
          <a:pPr marL="0" lvl="1" indent="0" algn="r" defTabSz="800100" rtl="1">
            <a:lnSpc>
              <a:spcPct val="90000"/>
            </a:lnSpc>
            <a:spcBef>
              <a:spcPct val="0"/>
            </a:spcBef>
            <a:spcAft>
              <a:spcPct val="15000"/>
            </a:spcAft>
            <a:buChar char="••"/>
          </a:pPr>
          <a:r>
            <a:rPr lang="ar-DZ" sz="1800" kern="1200" dirty="0" smtClean="0"/>
            <a:t>	-إنشاء إطار قانوني وتنظيمي يدعم نزاهة السوق وتخصيص الموارد بشكل فعال.</a:t>
          </a:r>
        </a:p>
        <a:p>
          <a:endParaRPr lang="en-US" sz="1800" dirty="0"/>
        </a:p>
      </dgm:t>
    </dgm:pt>
    <dgm:pt modelId="{0BA9F703-7082-4C0B-9BC4-CE2F82F9D2D2}" type="parTrans" cxnId="{0691B8AB-53BB-4F9F-9788-42599CC9A5C2}">
      <dgm:prSet/>
      <dgm:spPr/>
      <dgm:t>
        <a:bodyPr/>
        <a:lstStyle/>
        <a:p>
          <a:endParaRPr lang="en-US"/>
        </a:p>
      </dgm:t>
    </dgm:pt>
    <dgm:pt modelId="{83B627F7-F6FD-46C3-A22D-03C15DD27C55}" type="sibTrans" cxnId="{0691B8AB-53BB-4F9F-9788-42599CC9A5C2}">
      <dgm:prSet/>
      <dgm:spPr/>
      <dgm:t>
        <a:bodyPr/>
        <a:lstStyle/>
        <a:p>
          <a:endParaRPr lang="en-US"/>
        </a:p>
      </dgm:t>
    </dgm:pt>
    <dgm:pt modelId="{2F41D66A-528D-4AF6-A5C5-100281B646CF}">
      <dgm:prSet phldrT="[Texte]" custT="1"/>
      <dgm:spPr>
        <a:ln>
          <a:noFill/>
        </a:ln>
        <a:effectLst>
          <a:outerShdw blurRad="44450" dist="27940" dir="5400000" algn="ctr">
            <a:srgbClr val="000000">
              <a:alpha val="32000"/>
            </a:srgbClr>
          </a:outerShdw>
        </a:effectLst>
        <a:sp3d>
          <a:bevelT w="190500" h="38100"/>
        </a:sp3d>
      </dgm:spPr>
      <dgm: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1800" b="1" kern="1200" dirty="0" smtClean="0"/>
            <a:t>	2-تعزيز مشاركة المستثمرين:</a:t>
          </a:r>
        </a:p>
        <a:p>
          <a:endParaRPr lang="en-US" dirty="0"/>
        </a:p>
      </dgm:t>
    </dgm:pt>
    <dgm:pt modelId="{B594E5B9-DE12-4872-8D88-5FC3D313E81A}" type="parTrans" cxnId="{E59C2DC1-33CC-4770-A786-FA8332124F56}">
      <dgm:prSet/>
      <dgm:spPr/>
      <dgm:t>
        <a:bodyPr/>
        <a:lstStyle/>
        <a:p>
          <a:endParaRPr lang="en-US"/>
        </a:p>
      </dgm:t>
    </dgm:pt>
    <dgm:pt modelId="{4F9506FE-7FA8-47BE-8138-F05759CCE911}" type="sibTrans" cxnId="{E59C2DC1-33CC-4770-A786-FA8332124F56}">
      <dgm:prSet/>
      <dgm:spPr/>
      <dgm:t>
        <a:bodyPr/>
        <a:lstStyle/>
        <a:p>
          <a:endParaRPr lang="en-US"/>
        </a:p>
      </dgm:t>
    </dgm:pt>
    <dgm:pt modelId="{8F051040-9470-4966-8974-47E47A9D1D44}">
      <dgm:prSet phldrT="[Texte]"/>
      <dgm:spPr>
        <a:ln>
          <a:noFill/>
        </a:ln>
        <a:effectLst>
          <a:outerShdw blurRad="149987" dist="250190" dir="8460000" algn="ctr">
            <a:srgbClr val="000000">
              <a:alpha val="28000"/>
            </a:srgbClr>
          </a:outerShdw>
        </a:effectLst>
        <a:sp3d prstMaterial="metal">
          <a:bevelT w="88900" h="88900"/>
        </a:sp3d>
      </dgm:spPr>
      <dgm:t>
        <a:bodyPr/>
        <a:lstStyle/>
        <a:p>
          <a:endParaRPr lang="en-US" sz="1400" dirty="0"/>
        </a:p>
      </dgm:t>
    </dgm:pt>
    <dgm:pt modelId="{4DF28F6C-61B8-4A3E-8CB3-629CD089980E}" type="parTrans" cxnId="{232F387F-EE33-4F42-994E-16D3F344C09A}">
      <dgm:prSet/>
      <dgm:spPr/>
      <dgm:t>
        <a:bodyPr/>
        <a:lstStyle/>
        <a:p>
          <a:endParaRPr lang="en-US"/>
        </a:p>
      </dgm:t>
    </dgm:pt>
    <dgm:pt modelId="{53813B7F-04DC-4122-9719-993E22AB42E0}" type="sibTrans" cxnId="{232F387F-EE33-4F42-994E-16D3F344C09A}">
      <dgm:prSet/>
      <dgm:spPr/>
      <dgm:t>
        <a:bodyPr/>
        <a:lstStyle/>
        <a:p>
          <a:endParaRPr lang="en-US"/>
        </a:p>
      </dgm:t>
    </dgm:pt>
    <dgm:pt modelId="{479A48F8-CF79-4295-B8D3-297C466E86EF}">
      <dgm:prSet phldrT="[Texte]" custT="1"/>
      <dgm:spPr>
        <a:ln>
          <a:noFill/>
        </a:ln>
        <a:effectLst>
          <a:outerShdw blurRad="149987" dist="250190" dir="8460000" algn="ctr">
            <a:srgbClr val="000000">
              <a:alpha val="28000"/>
            </a:srgbClr>
          </a:outerShdw>
        </a:effectLst>
        <a:sp3d prstMaterial="metal">
          <a:bevelT w="88900" h="88900"/>
        </a:sp3d>
      </dgm:spPr>
      <dgm:t>
        <a:bodyPr/>
        <a:lstStyle/>
        <a:p>
          <a:pPr marL="0" lvl="1" indent="0" algn="r" defTabSz="800100" rtl="1">
            <a:lnSpc>
              <a:spcPct val="90000"/>
            </a:lnSpc>
            <a:spcBef>
              <a:spcPct val="0"/>
            </a:spcBef>
            <a:spcAft>
              <a:spcPct val="15000"/>
            </a:spcAft>
            <a:buChar char="••"/>
          </a:pPr>
          <a:r>
            <a:rPr lang="ar-DZ" sz="1800" kern="1200" dirty="0" smtClean="0"/>
            <a:t>-تسهيل التواصل المنتظم بين الإدارة والمستثمرين لمناقشة أداء الشركة واستراتيجيتها وممارسات الحوكمة.</a:t>
          </a:r>
        </a:p>
        <a:p>
          <a:pPr marL="0" lvl="1" indent="0" algn="r" defTabSz="800100" rtl="1">
            <a:lnSpc>
              <a:spcPct val="90000"/>
            </a:lnSpc>
            <a:spcBef>
              <a:spcPct val="0"/>
            </a:spcBef>
            <a:spcAft>
              <a:spcPct val="15000"/>
            </a:spcAft>
            <a:buChar char="••"/>
          </a:pPr>
          <a:r>
            <a:rPr lang="ar-DZ" sz="1800" kern="1200" dirty="0" smtClean="0"/>
            <a:t>	-تشجيع مشاركة المستثمرين المؤسسيين النشطة في المناقشات </a:t>
          </a:r>
          <a:r>
            <a:rPr lang="ar-DZ" sz="1800" kern="1200" dirty="0" err="1" smtClean="0"/>
            <a:t>الحوكمية</a:t>
          </a:r>
          <a:r>
            <a:rPr lang="ar-DZ" sz="1800" kern="1200" dirty="0" smtClean="0"/>
            <a:t> لضمان اعتبار وجهات نظر متنوعة.</a:t>
          </a:r>
        </a:p>
        <a:p>
          <a:endParaRPr lang="en-US" dirty="0"/>
        </a:p>
      </dgm:t>
    </dgm:pt>
    <dgm:pt modelId="{1F9F2282-5AA4-4B3D-A8D0-1995B33D998E}" type="parTrans" cxnId="{08F66D33-F684-46A6-854B-D69253AC3188}">
      <dgm:prSet/>
      <dgm:spPr/>
      <dgm:t>
        <a:bodyPr/>
        <a:lstStyle/>
        <a:p>
          <a:endParaRPr lang="en-US"/>
        </a:p>
      </dgm:t>
    </dgm:pt>
    <dgm:pt modelId="{5A044BBE-4B00-49CA-BC6B-5B17BF61AFC4}" type="sibTrans" cxnId="{08F66D33-F684-46A6-854B-D69253AC3188}">
      <dgm:prSet/>
      <dgm:spPr/>
      <dgm:t>
        <a:bodyPr/>
        <a:lstStyle/>
        <a:p>
          <a:endParaRPr lang="en-US"/>
        </a:p>
      </dgm:t>
    </dgm:pt>
    <dgm:pt modelId="{A45F2BFE-9694-44D2-ABE7-D008D923E6EA}">
      <dgm:prSet phldrT="[Texte]" custT="1"/>
      <dgm:spPr>
        <a:ln>
          <a:noFill/>
        </a:ln>
        <a:effectLst>
          <a:outerShdw blurRad="44450" dist="27940" dir="5400000" algn="ctr">
            <a:srgbClr val="000000">
              <a:alpha val="32000"/>
            </a:srgbClr>
          </a:outerShdw>
        </a:effectLst>
        <a:sp3d>
          <a:bevelT w="190500" h="38100"/>
        </a:sp3d>
      </dgm:spPr>
      <dgm: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1800" b="1" kern="1200" dirty="0" smtClean="0"/>
            <a:t>	3-تعزيز الشفافية:</a:t>
          </a:r>
        </a:p>
        <a:p>
          <a:endParaRPr lang="en-US" dirty="0"/>
        </a:p>
      </dgm:t>
    </dgm:pt>
    <dgm:pt modelId="{5EC47C5A-1015-4364-840F-72D6A87FF631}" type="parTrans" cxnId="{877EBB83-F882-48DF-BF21-DA462D80C628}">
      <dgm:prSet/>
      <dgm:spPr/>
      <dgm:t>
        <a:bodyPr/>
        <a:lstStyle/>
        <a:p>
          <a:endParaRPr lang="en-US"/>
        </a:p>
      </dgm:t>
    </dgm:pt>
    <dgm:pt modelId="{37E1AD28-A17E-42DB-A5DA-176B1C852821}" type="sibTrans" cxnId="{877EBB83-F882-48DF-BF21-DA462D80C628}">
      <dgm:prSet/>
      <dgm:spPr/>
      <dgm:t>
        <a:bodyPr/>
        <a:lstStyle/>
        <a:p>
          <a:endParaRPr lang="en-US"/>
        </a:p>
      </dgm:t>
    </dgm:pt>
    <dgm:pt modelId="{AC3AD6A1-3373-4571-AAA1-1EBF311CDC8F}">
      <dgm:prSet phldrT="[Texte]"/>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1400" dirty="0"/>
        </a:p>
      </dgm:t>
    </dgm:pt>
    <dgm:pt modelId="{563BB8FF-8625-41E9-9D3E-42B96278E5FE}" type="parTrans" cxnId="{1A0D9697-E7C5-4A1D-814C-673E4D6BDCB1}">
      <dgm:prSet/>
      <dgm:spPr/>
      <dgm:t>
        <a:bodyPr/>
        <a:lstStyle/>
        <a:p>
          <a:endParaRPr lang="en-US"/>
        </a:p>
      </dgm:t>
    </dgm:pt>
    <dgm:pt modelId="{BAD7EBB2-A3E2-4ADD-B301-9850C938D009}" type="sibTrans" cxnId="{1A0D9697-E7C5-4A1D-814C-673E4D6BDCB1}">
      <dgm:prSet/>
      <dgm:spPr/>
      <dgm:t>
        <a:bodyPr/>
        <a:lstStyle/>
        <a:p>
          <a:endParaRPr lang="en-US"/>
        </a:p>
      </dgm:t>
    </dgm:pt>
    <dgm:pt modelId="{2734CA20-811F-4C54-8E0A-F34418AC4D3F}">
      <dgm:prSet phldrT="[Texte]"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lvl="1" indent="0" algn="r" defTabSz="800100" rtl="1">
            <a:lnSpc>
              <a:spcPct val="90000"/>
            </a:lnSpc>
            <a:spcBef>
              <a:spcPct val="0"/>
            </a:spcBef>
            <a:spcAft>
              <a:spcPct val="15000"/>
            </a:spcAft>
            <a:buChar char="••"/>
          </a:pPr>
          <a:r>
            <a:rPr lang="ar-DZ" sz="1800" kern="1200" dirty="0" smtClean="0"/>
            <a:t>	-تنفيذ ممارسات إفصاح قوية توفر للمساهمين معلومات دقيقة وفي الوقت المناسب حول الأداء المالي والمخاطر والاستراتيجيات المؤسسية.</a:t>
          </a:r>
        </a:p>
        <a:p>
          <a:pPr marL="0" lvl="1" indent="0" algn="r" defTabSz="800100" rtl="1">
            <a:lnSpc>
              <a:spcPct val="90000"/>
            </a:lnSpc>
            <a:spcBef>
              <a:spcPct val="0"/>
            </a:spcBef>
            <a:spcAft>
              <a:spcPct val="15000"/>
            </a:spcAft>
            <a:buChar char="••"/>
          </a:pPr>
          <a:r>
            <a:rPr lang="ar-DZ" sz="1800" kern="1200" dirty="0" smtClean="0"/>
            <a:t>	-اعتماد نهج "الامتثال أو التفسير" لمدونات الحوكمة، مما يسمح بالمرونة مع ضمان المساءلة.</a:t>
          </a:r>
          <a:endParaRPr lang="en-US" sz="1800" kern="1200" dirty="0" smtClean="0"/>
        </a:p>
        <a:p>
          <a:endParaRPr lang="en-US" dirty="0"/>
        </a:p>
      </dgm:t>
    </dgm:pt>
    <dgm:pt modelId="{4F708E39-1FA0-4291-BD76-12F67A622088}" type="parTrans" cxnId="{6F544B37-F91E-4F12-954B-2C48DEC8031B}">
      <dgm:prSet/>
      <dgm:spPr/>
      <dgm:t>
        <a:bodyPr/>
        <a:lstStyle/>
        <a:p>
          <a:endParaRPr lang="en-US"/>
        </a:p>
      </dgm:t>
    </dgm:pt>
    <dgm:pt modelId="{277A8BE1-B5D8-4268-AB4E-6A92C061A773}" type="sibTrans" cxnId="{6F544B37-F91E-4F12-954B-2C48DEC8031B}">
      <dgm:prSet/>
      <dgm:spPr/>
      <dgm:t>
        <a:bodyPr/>
        <a:lstStyle/>
        <a:p>
          <a:endParaRPr lang="en-US"/>
        </a:p>
      </dgm:t>
    </dgm:pt>
    <dgm:pt modelId="{BBCCEA24-A5FA-4E37-8685-0ECE9B7CEF38}">
      <dgm:prSet phldrT="[Texte]" custT="1"/>
      <dgm:spPr>
        <a:ln>
          <a:noFill/>
        </a:ln>
        <a:effectLst>
          <a:outerShdw blurRad="149987" dist="250190" dir="8460000" algn="ctr">
            <a:srgbClr val="000000">
              <a:alpha val="28000"/>
            </a:srgbClr>
          </a:outerShdw>
        </a:effectLst>
        <a:sp3d prstMaterial="metal">
          <a:bevelT w="88900" h="88900"/>
        </a:sp3d>
      </dgm:spPr>
      <dgm:t>
        <a:bodyPr/>
        <a:lstStyle/>
        <a:p>
          <a:endParaRPr lang="en-US" sz="1800" dirty="0"/>
        </a:p>
      </dgm:t>
    </dgm:pt>
    <dgm:pt modelId="{46721EC5-5327-42AB-9E91-C076C44D9495}" type="parTrans" cxnId="{3702B5DF-AE46-46C9-8468-F233E4D5FFD6}">
      <dgm:prSet/>
      <dgm:spPr/>
      <dgm:t>
        <a:bodyPr/>
        <a:lstStyle/>
        <a:p>
          <a:endParaRPr lang="en-US"/>
        </a:p>
      </dgm:t>
    </dgm:pt>
    <dgm:pt modelId="{F68C780F-B8D1-46C0-BA4F-2EAF725C7006}" type="sibTrans" cxnId="{3702B5DF-AE46-46C9-8468-F233E4D5FFD6}">
      <dgm:prSet/>
      <dgm:spPr/>
      <dgm:t>
        <a:bodyPr/>
        <a:lstStyle/>
        <a:p>
          <a:endParaRPr lang="en-US"/>
        </a:p>
      </dgm:t>
    </dgm:pt>
    <dgm:pt modelId="{327005BA-B972-4826-B6D4-2528F9DD7487}" type="pres">
      <dgm:prSet presAssocID="{67A83969-88B5-4D32-86E3-C5CE657BFA4F}" presName="linearFlow" presStyleCnt="0">
        <dgm:presLayoutVars>
          <dgm:dir val="rev"/>
          <dgm:animLvl val="lvl"/>
          <dgm:resizeHandles val="exact"/>
        </dgm:presLayoutVars>
      </dgm:prSet>
      <dgm:spPr/>
      <dgm:t>
        <a:bodyPr/>
        <a:lstStyle/>
        <a:p>
          <a:endParaRPr lang="en-US"/>
        </a:p>
      </dgm:t>
    </dgm:pt>
    <dgm:pt modelId="{FBDF09DD-CF20-47B9-82B7-51FDBEC1863D}" type="pres">
      <dgm:prSet presAssocID="{53738AD3-8B64-4395-9459-D9CF0BBBDABC}" presName="composite" presStyleCnt="0"/>
      <dgm:spPr>
        <a:ln>
          <a:noFill/>
        </a:ln>
        <a:effectLst>
          <a:outerShdw blurRad="44450" dist="27940" dir="5400000" algn="ctr">
            <a:srgbClr val="000000">
              <a:alpha val="32000"/>
            </a:srgbClr>
          </a:outerShdw>
        </a:effectLst>
        <a:sp3d>
          <a:bevelT w="190500" h="38100"/>
        </a:sp3d>
      </dgm:spPr>
    </dgm:pt>
    <dgm:pt modelId="{321C52E0-DD35-4420-849F-8E8567CD7129}" type="pres">
      <dgm:prSet presAssocID="{53738AD3-8B64-4395-9459-D9CF0BBBDABC}" presName="parentText" presStyleLbl="alignNode1" presStyleIdx="0" presStyleCnt="3">
        <dgm:presLayoutVars>
          <dgm:chMax val="1"/>
          <dgm:bulletEnabled val="1"/>
        </dgm:presLayoutVars>
      </dgm:prSet>
      <dgm:spPr/>
      <dgm:t>
        <a:bodyPr/>
        <a:lstStyle/>
        <a:p>
          <a:endParaRPr lang="en-US"/>
        </a:p>
      </dgm:t>
    </dgm:pt>
    <dgm:pt modelId="{2BE4CDDA-52DB-430E-848A-A69E36E5997A}" type="pres">
      <dgm:prSet presAssocID="{53738AD3-8B64-4395-9459-D9CF0BBBDABC}" presName="descendantText" presStyleLbl="alignAcc1" presStyleIdx="0" presStyleCnt="3">
        <dgm:presLayoutVars>
          <dgm:bulletEnabled val="1"/>
        </dgm:presLayoutVars>
      </dgm:prSet>
      <dgm:spPr/>
      <dgm:t>
        <a:bodyPr/>
        <a:lstStyle/>
        <a:p>
          <a:endParaRPr lang="en-US"/>
        </a:p>
      </dgm:t>
    </dgm:pt>
    <dgm:pt modelId="{2BD1E8EA-F83A-4F7A-A6BB-8051278748C4}" type="pres">
      <dgm:prSet presAssocID="{5DE3EE27-5987-42B7-91CB-26E4C4FB477E}" presName="sp" presStyleCnt="0"/>
      <dgm:spPr>
        <a:ln>
          <a:noFill/>
        </a:ln>
        <a:effectLst>
          <a:outerShdw blurRad="44450" dist="27940" dir="5400000" algn="ctr">
            <a:srgbClr val="000000">
              <a:alpha val="32000"/>
            </a:srgbClr>
          </a:outerShdw>
        </a:effectLst>
        <a:sp3d>
          <a:bevelT w="190500" h="38100"/>
        </a:sp3d>
      </dgm:spPr>
    </dgm:pt>
    <dgm:pt modelId="{B705B5B5-97C7-49C5-B87A-3A14A6B58134}" type="pres">
      <dgm:prSet presAssocID="{2F41D66A-528D-4AF6-A5C5-100281B646CF}" presName="composite" presStyleCnt="0"/>
      <dgm:spPr>
        <a:ln>
          <a:noFill/>
        </a:ln>
        <a:effectLst>
          <a:outerShdw blurRad="44450" dist="27940" dir="5400000" algn="ctr">
            <a:srgbClr val="000000">
              <a:alpha val="32000"/>
            </a:srgbClr>
          </a:outerShdw>
        </a:effectLst>
        <a:sp3d>
          <a:bevelT w="190500" h="38100"/>
        </a:sp3d>
      </dgm:spPr>
    </dgm:pt>
    <dgm:pt modelId="{FD7B8BAC-2F11-4DD0-9795-25B2EC8FB9D3}" type="pres">
      <dgm:prSet presAssocID="{2F41D66A-528D-4AF6-A5C5-100281B646CF}" presName="parentText" presStyleLbl="alignNode1" presStyleIdx="1" presStyleCnt="3">
        <dgm:presLayoutVars>
          <dgm:chMax val="1"/>
          <dgm:bulletEnabled val="1"/>
        </dgm:presLayoutVars>
      </dgm:prSet>
      <dgm:spPr/>
      <dgm:t>
        <a:bodyPr/>
        <a:lstStyle/>
        <a:p>
          <a:endParaRPr lang="en-US"/>
        </a:p>
      </dgm:t>
    </dgm:pt>
    <dgm:pt modelId="{24F7CD7E-FA8B-41F1-BB1B-15C5024558F4}" type="pres">
      <dgm:prSet presAssocID="{2F41D66A-528D-4AF6-A5C5-100281B646CF}" presName="descendantText" presStyleLbl="alignAcc1" presStyleIdx="1" presStyleCnt="3">
        <dgm:presLayoutVars>
          <dgm:bulletEnabled val="1"/>
        </dgm:presLayoutVars>
      </dgm:prSet>
      <dgm:spPr/>
      <dgm:t>
        <a:bodyPr/>
        <a:lstStyle/>
        <a:p>
          <a:endParaRPr lang="en-US"/>
        </a:p>
      </dgm:t>
    </dgm:pt>
    <dgm:pt modelId="{EAC623FB-6389-4214-B4D6-AA2EF70E3B24}" type="pres">
      <dgm:prSet presAssocID="{4F9506FE-7FA8-47BE-8138-F05759CCE911}" presName="sp" presStyleCnt="0"/>
      <dgm:spPr>
        <a:ln>
          <a:noFill/>
        </a:ln>
        <a:effectLst>
          <a:outerShdw blurRad="44450" dist="27940" dir="5400000" algn="ctr">
            <a:srgbClr val="000000">
              <a:alpha val="32000"/>
            </a:srgbClr>
          </a:outerShdw>
        </a:effectLst>
        <a:sp3d>
          <a:bevelT w="190500" h="38100"/>
        </a:sp3d>
      </dgm:spPr>
    </dgm:pt>
    <dgm:pt modelId="{64CB976B-E0E3-4869-960F-A1F3D94D11B8}" type="pres">
      <dgm:prSet presAssocID="{A45F2BFE-9694-44D2-ABE7-D008D923E6EA}" presName="composite" presStyleCnt="0"/>
      <dgm:spPr>
        <a:ln>
          <a:noFill/>
        </a:ln>
        <a:effectLst>
          <a:outerShdw blurRad="44450" dist="27940" dir="5400000" algn="ctr">
            <a:srgbClr val="000000">
              <a:alpha val="32000"/>
            </a:srgbClr>
          </a:outerShdw>
        </a:effectLst>
        <a:sp3d>
          <a:bevelT w="190500" h="38100"/>
        </a:sp3d>
      </dgm:spPr>
    </dgm:pt>
    <dgm:pt modelId="{B3B8EE87-2C6E-4F9E-A9C7-777AACB89B36}" type="pres">
      <dgm:prSet presAssocID="{A45F2BFE-9694-44D2-ABE7-D008D923E6EA}" presName="parentText" presStyleLbl="alignNode1" presStyleIdx="2" presStyleCnt="3">
        <dgm:presLayoutVars>
          <dgm:chMax val="1"/>
          <dgm:bulletEnabled val="1"/>
        </dgm:presLayoutVars>
      </dgm:prSet>
      <dgm:spPr/>
      <dgm:t>
        <a:bodyPr/>
        <a:lstStyle/>
        <a:p>
          <a:endParaRPr lang="en-US"/>
        </a:p>
      </dgm:t>
    </dgm:pt>
    <dgm:pt modelId="{39D75821-F6C5-441E-8C10-6F39AE2AC8E3}" type="pres">
      <dgm:prSet presAssocID="{A45F2BFE-9694-44D2-ABE7-D008D923E6EA}" presName="descendantText" presStyleLbl="alignAcc1" presStyleIdx="2" presStyleCnt="3" custLinFactNeighborY="1805">
        <dgm:presLayoutVars>
          <dgm:bulletEnabled val="1"/>
        </dgm:presLayoutVars>
      </dgm:prSet>
      <dgm:spPr/>
      <dgm:t>
        <a:bodyPr/>
        <a:lstStyle/>
        <a:p>
          <a:endParaRPr lang="en-US"/>
        </a:p>
      </dgm:t>
    </dgm:pt>
  </dgm:ptLst>
  <dgm:cxnLst>
    <dgm:cxn modelId="{3702B5DF-AE46-46C9-8468-F233E4D5FFD6}" srcId="{53738AD3-8B64-4395-9459-D9CF0BBBDABC}" destId="{BBCCEA24-A5FA-4E37-8685-0ECE9B7CEF38}" srcOrd="1" destOrd="0" parTransId="{46721EC5-5327-42AB-9E91-C076C44D9495}" sibTransId="{F68C780F-B8D1-46C0-BA4F-2EAF725C7006}"/>
    <dgm:cxn modelId="{0691B8AB-53BB-4F9F-9788-42599CC9A5C2}" srcId="{53738AD3-8B64-4395-9459-D9CF0BBBDABC}" destId="{0E6EDD04-4BA5-453F-B0ED-0597156FAF79}" srcOrd="2" destOrd="0" parTransId="{0BA9F703-7082-4C0B-9BC4-CE2F82F9D2D2}" sibTransId="{83B627F7-F6FD-46C3-A22D-03C15DD27C55}"/>
    <dgm:cxn modelId="{F4D7B937-8D29-4F01-8490-B9D865D4F18B}" type="presOf" srcId="{67A83969-88B5-4D32-86E3-C5CE657BFA4F}" destId="{327005BA-B972-4826-B6D4-2528F9DD7487}" srcOrd="0" destOrd="0" presId="urn:microsoft.com/office/officeart/2005/8/layout/chevron2"/>
    <dgm:cxn modelId="{79EAB3AB-80EB-4A65-8BD4-ADDEA3351E9A}" type="presOf" srcId="{8F051040-9470-4966-8974-47E47A9D1D44}" destId="{24F7CD7E-FA8B-41F1-BB1B-15C5024558F4}" srcOrd="0" destOrd="0" presId="urn:microsoft.com/office/officeart/2005/8/layout/chevron2"/>
    <dgm:cxn modelId="{CB76B593-18FA-4B12-BA1E-AAB4FA0FA712}" type="presOf" srcId="{AC3AD6A1-3373-4571-AAA1-1EBF311CDC8F}" destId="{39D75821-F6C5-441E-8C10-6F39AE2AC8E3}" srcOrd="0" destOrd="0" presId="urn:microsoft.com/office/officeart/2005/8/layout/chevron2"/>
    <dgm:cxn modelId="{4EF13FEA-2321-4801-A1F8-C6F504D2F0D8}" srcId="{67A83969-88B5-4D32-86E3-C5CE657BFA4F}" destId="{53738AD3-8B64-4395-9459-D9CF0BBBDABC}" srcOrd="0" destOrd="0" parTransId="{12BC7102-C6C3-44A8-871D-A988A7F0D9B8}" sibTransId="{5DE3EE27-5987-42B7-91CB-26E4C4FB477E}"/>
    <dgm:cxn modelId="{6E87D2F5-C583-4B1F-BB76-C478E15BE55D}" type="presOf" srcId="{CCF06B30-3DD3-473C-A4B3-ECF39BA46B01}" destId="{2BE4CDDA-52DB-430E-848A-A69E36E5997A}" srcOrd="0" destOrd="0" presId="urn:microsoft.com/office/officeart/2005/8/layout/chevron2"/>
    <dgm:cxn modelId="{232F387F-EE33-4F42-994E-16D3F344C09A}" srcId="{2F41D66A-528D-4AF6-A5C5-100281B646CF}" destId="{8F051040-9470-4966-8974-47E47A9D1D44}" srcOrd="0" destOrd="0" parTransId="{4DF28F6C-61B8-4A3E-8CB3-629CD089980E}" sibTransId="{53813B7F-04DC-4122-9719-993E22AB42E0}"/>
    <dgm:cxn modelId="{85D9FA86-A026-47C6-9924-1F1487316D67}" type="presOf" srcId="{0E6EDD04-4BA5-453F-B0ED-0597156FAF79}" destId="{2BE4CDDA-52DB-430E-848A-A69E36E5997A}" srcOrd="0" destOrd="2" presId="urn:microsoft.com/office/officeart/2005/8/layout/chevron2"/>
    <dgm:cxn modelId="{CE6C0FE4-C54F-4C8B-8510-AE5AF20572D9}" type="presOf" srcId="{53738AD3-8B64-4395-9459-D9CF0BBBDABC}" destId="{321C52E0-DD35-4420-849F-8E8567CD7129}" srcOrd="0" destOrd="0" presId="urn:microsoft.com/office/officeart/2005/8/layout/chevron2"/>
    <dgm:cxn modelId="{08F66D33-F684-46A6-854B-D69253AC3188}" srcId="{2F41D66A-528D-4AF6-A5C5-100281B646CF}" destId="{479A48F8-CF79-4295-B8D3-297C466E86EF}" srcOrd="1" destOrd="0" parTransId="{1F9F2282-5AA4-4B3D-A8D0-1995B33D998E}" sibTransId="{5A044BBE-4B00-49CA-BC6B-5B17BF61AFC4}"/>
    <dgm:cxn modelId="{877EBB83-F882-48DF-BF21-DA462D80C628}" srcId="{67A83969-88B5-4D32-86E3-C5CE657BFA4F}" destId="{A45F2BFE-9694-44D2-ABE7-D008D923E6EA}" srcOrd="2" destOrd="0" parTransId="{5EC47C5A-1015-4364-840F-72D6A87FF631}" sibTransId="{37E1AD28-A17E-42DB-A5DA-176B1C852821}"/>
    <dgm:cxn modelId="{403BE72B-41E2-4FF2-96F6-E1C75FBD7DA4}" type="presOf" srcId="{BBCCEA24-A5FA-4E37-8685-0ECE9B7CEF38}" destId="{2BE4CDDA-52DB-430E-848A-A69E36E5997A}" srcOrd="0" destOrd="1" presId="urn:microsoft.com/office/officeart/2005/8/layout/chevron2"/>
    <dgm:cxn modelId="{8D107C4F-6D4A-45A0-A25C-2B76815953F0}" type="presOf" srcId="{2F41D66A-528D-4AF6-A5C5-100281B646CF}" destId="{FD7B8BAC-2F11-4DD0-9795-25B2EC8FB9D3}" srcOrd="0" destOrd="0" presId="urn:microsoft.com/office/officeart/2005/8/layout/chevron2"/>
    <dgm:cxn modelId="{D4F44D58-04BC-4290-A526-20C296ABD35D}" type="presOf" srcId="{479A48F8-CF79-4295-B8D3-297C466E86EF}" destId="{24F7CD7E-FA8B-41F1-BB1B-15C5024558F4}" srcOrd="0" destOrd="1" presId="urn:microsoft.com/office/officeart/2005/8/layout/chevron2"/>
    <dgm:cxn modelId="{0F37E419-574D-4DC3-AD8C-504A54BCBB20}" type="presOf" srcId="{2734CA20-811F-4C54-8E0A-F34418AC4D3F}" destId="{39D75821-F6C5-441E-8C10-6F39AE2AC8E3}" srcOrd="0" destOrd="1" presId="urn:microsoft.com/office/officeart/2005/8/layout/chevron2"/>
    <dgm:cxn modelId="{28FA730C-6C47-43B8-8B89-3014B353FC54}" srcId="{53738AD3-8B64-4395-9459-D9CF0BBBDABC}" destId="{CCF06B30-3DD3-473C-A4B3-ECF39BA46B01}" srcOrd="0" destOrd="0" parTransId="{8D1C60DC-AE63-42BC-A0DE-113082325AC6}" sibTransId="{01D54057-2C88-43A6-92B9-1132F2C7F35D}"/>
    <dgm:cxn modelId="{E59C2DC1-33CC-4770-A786-FA8332124F56}" srcId="{67A83969-88B5-4D32-86E3-C5CE657BFA4F}" destId="{2F41D66A-528D-4AF6-A5C5-100281B646CF}" srcOrd="1" destOrd="0" parTransId="{B594E5B9-DE12-4872-8D88-5FC3D313E81A}" sibTransId="{4F9506FE-7FA8-47BE-8138-F05759CCE911}"/>
    <dgm:cxn modelId="{1A0D9697-E7C5-4A1D-814C-673E4D6BDCB1}" srcId="{A45F2BFE-9694-44D2-ABE7-D008D923E6EA}" destId="{AC3AD6A1-3373-4571-AAA1-1EBF311CDC8F}" srcOrd="0" destOrd="0" parTransId="{563BB8FF-8625-41E9-9D3E-42B96278E5FE}" sibTransId="{BAD7EBB2-A3E2-4ADD-B301-9850C938D009}"/>
    <dgm:cxn modelId="{6F544B37-F91E-4F12-954B-2C48DEC8031B}" srcId="{A45F2BFE-9694-44D2-ABE7-D008D923E6EA}" destId="{2734CA20-811F-4C54-8E0A-F34418AC4D3F}" srcOrd="1" destOrd="0" parTransId="{4F708E39-1FA0-4291-BD76-12F67A622088}" sibTransId="{277A8BE1-B5D8-4268-AB4E-6A92C061A773}"/>
    <dgm:cxn modelId="{56DB33CC-1B06-4896-935F-C8108D825D97}" type="presOf" srcId="{A45F2BFE-9694-44D2-ABE7-D008D923E6EA}" destId="{B3B8EE87-2C6E-4F9E-A9C7-777AACB89B36}" srcOrd="0" destOrd="0" presId="urn:microsoft.com/office/officeart/2005/8/layout/chevron2"/>
    <dgm:cxn modelId="{A23230BE-8CA3-4352-8289-1B40DE1DE193}" type="presParOf" srcId="{327005BA-B972-4826-B6D4-2528F9DD7487}" destId="{FBDF09DD-CF20-47B9-82B7-51FDBEC1863D}" srcOrd="0" destOrd="0" presId="urn:microsoft.com/office/officeart/2005/8/layout/chevron2"/>
    <dgm:cxn modelId="{6875CA47-332F-4D72-9F31-3DE6FD37FB5B}" type="presParOf" srcId="{FBDF09DD-CF20-47B9-82B7-51FDBEC1863D}" destId="{321C52E0-DD35-4420-849F-8E8567CD7129}" srcOrd="0" destOrd="0" presId="urn:microsoft.com/office/officeart/2005/8/layout/chevron2"/>
    <dgm:cxn modelId="{F9D50F28-B22D-46F3-9C0C-D5C73F18AC97}" type="presParOf" srcId="{FBDF09DD-CF20-47B9-82B7-51FDBEC1863D}" destId="{2BE4CDDA-52DB-430E-848A-A69E36E5997A}" srcOrd="1" destOrd="0" presId="urn:microsoft.com/office/officeart/2005/8/layout/chevron2"/>
    <dgm:cxn modelId="{75A96071-8B9D-4B5C-8B0E-806FED7E65D6}" type="presParOf" srcId="{327005BA-B972-4826-B6D4-2528F9DD7487}" destId="{2BD1E8EA-F83A-4F7A-A6BB-8051278748C4}" srcOrd="1" destOrd="0" presId="urn:microsoft.com/office/officeart/2005/8/layout/chevron2"/>
    <dgm:cxn modelId="{DDE92A71-F8A1-4890-90AE-7A05B43BD774}" type="presParOf" srcId="{327005BA-B972-4826-B6D4-2528F9DD7487}" destId="{B705B5B5-97C7-49C5-B87A-3A14A6B58134}" srcOrd="2" destOrd="0" presId="urn:microsoft.com/office/officeart/2005/8/layout/chevron2"/>
    <dgm:cxn modelId="{3AC67628-C414-4497-9BF5-BDB533D6C452}" type="presParOf" srcId="{B705B5B5-97C7-49C5-B87A-3A14A6B58134}" destId="{FD7B8BAC-2F11-4DD0-9795-25B2EC8FB9D3}" srcOrd="0" destOrd="0" presId="urn:microsoft.com/office/officeart/2005/8/layout/chevron2"/>
    <dgm:cxn modelId="{DBCD98C7-E577-47BF-A17A-BA4F5553BA88}" type="presParOf" srcId="{B705B5B5-97C7-49C5-B87A-3A14A6B58134}" destId="{24F7CD7E-FA8B-41F1-BB1B-15C5024558F4}" srcOrd="1" destOrd="0" presId="urn:microsoft.com/office/officeart/2005/8/layout/chevron2"/>
    <dgm:cxn modelId="{1606DDB7-C4E7-4AC6-97AB-2D563EC4E95A}" type="presParOf" srcId="{327005BA-B972-4826-B6D4-2528F9DD7487}" destId="{EAC623FB-6389-4214-B4D6-AA2EF70E3B24}" srcOrd="3" destOrd="0" presId="urn:microsoft.com/office/officeart/2005/8/layout/chevron2"/>
    <dgm:cxn modelId="{E16E5EE2-15F7-4C7A-88A5-A3878B61E9C6}" type="presParOf" srcId="{327005BA-B972-4826-B6D4-2528F9DD7487}" destId="{64CB976B-E0E3-4869-960F-A1F3D94D11B8}" srcOrd="4" destOrd="0" presId="urn:microsoft.com/office/officeart/2005/8/layout/chevron2"/>
    <dgm:cxn modelId="{7594F3F4-175E-4487-BD23-5E527D7FB2EA}" type="presParOf" srcId="{64CB976B-E0E3-4869-960F-A1F3D94D11B8}" destId="{B3B8EE87-2C6E-4F9E-A9C7-777AACB89B36}" srcOrd="0" destOrd="0" presId="urn:microsoft.com/office/officeart/2005/8/layout/chevron2"/>
    <dgm:cxn modelId="{93997C3C-6694-4D12-AE3D-10012CFD3206}" type="presParOf" srcId="{64CB976B-E0E3-4869-960F-A1F3D94D11B8}" destId="{39D75821-F6C5-441E-8C10-6F39AE2AC8E3}" srcOrd="1" destOrd="0" presId="urn:microsoft.com/office/officeart/2005/8/layout/chevron2"/>
  </dgm:cxnLst>
  <dgm:bg>
    <a:effectLst>
      <a:glow rad="101600">
        <a:schemeClr val="accent2">
          <a:satMod val="175000"/>
          <a:alpha val="40000"/>
        </a:schemeClr>
      </a:glow>
      <a:innerShdw blurRad="63500" dist="50800" dir="13500000">
        <a:prstClr val="black">
          <a:alpha val="50000"/>
        </a:prstClr>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19165D-FF40-47D1-9B50-765880A91D04}" type="doc">
      <dgm:prSet loTypeId="urn:microsoft.com/office/officeart/2005/8/layout/chevron2" loCatId="process"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n-US"/>
        </a:p>
      </dgm:t>
    </dgm:pt>
    <dgm:pt modelId="{648A1AD4-9698-446B-82A9-E2F413431807}">
      <dgm:prSet phldrT="[Texte]"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800" b="1" smtClean="0"/>
            <a:t>4-مراقبة ديناميكيات </a:t>
          </a:r>
          <a:r>
            <a:rPr lang="ar-DZ" sz="1800" b="1" dirty="0" smtClean="0"/>
            <a:t>السوق:</a:t>
          </a:r>
        </a:p>
        <a:p>
          <a:pPr defTabSz="1244600">
            <a:lnSpc>
              <a:spcPct val="90000"/>
            </a:lnSpc>
            <a:spcBef>
              <a:spcPct val="0"/>
            </a:spcBef>
            <a:spcAft>
              <a:spcPct val="35000"/>
            </a:spcAft>
          </a:pPr>
          <a:endParaRPr lang="en-US" sz="1800" b="1" dirty="0"/>
        </a:p>
      </dgm:t>
    </dgm:pt>
    <dgm:pt modelId="{82516A58-0271-43CB-8F03-785E3DF6B100}" type="parTrans" cxnId="{0F2F8046-022E-4269-80C3-42A00596E094}">
      <dgm:prSet/>
      <dgm:spPr/>
      <dgm:t>
        <a:bodyPr/>
        <a:lstStyle/>
        <a:p>
          <a:endParaRPr lang="en-US" sz="2000"/>
        </a:p>
      </dgm:t>
    </dgm:pt>
    <dgm:pt modelId="{7F66EC5C-E7A1-4DDA-A137-483523DC8B03}" type="sibTrans" cxnId="{0F2F8046-022E-4269-80C3-42A00596E094}">
      <dgm:prSet/>
      <dgm:spPr/>
      <dgm:t>
        <a:bodyPr/>
        <a:lstStyle/>
        <a:p>
          <a:endParaRPr lang="en-US" sz="2000"/>
        </a:p>
      </dgm:t>
    </dgm:pt>
    <dgm:pt modelId="{0991B706-FE1E-489F-BE94-5BD146C24A1C}">
      <dgm:prSet phldrT="[Texte]"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r" defTabSz="622300" rtl="1">
            <a:lnSpc>
              <a:spcPct val="90000"/>
            </a:lnSpc>
            <a:spcBef>
              <a:spcPct val="0"/>
            </a:spcBef>
            <a:spcAft>
              <a:spcPct val="15000"/>
            </a:spcAft>
            <a:buNone/>
          </a:pPr>
          <a:r>
            <a:rPr lang="ar-DZ" sz="1800" dirty="0" smtClean="0"/>
            <a:t>-تقييم الظروف السوقية بانتظام ومشاعر المستثمرين لتكييف ممارسات الحوكمة وفقًا لذلك.</a:t>
          </a:r>
        </a:p>
        <a:p>
          <a:pPr marL="0" marR="0" indent="0" algn="r" defTabSz="914400" rtl="1" eaLnBrk="1" fontAlgn="auto" latinLnBrk="0" hangingPunct="1">
            <a:lnSpc>
              <a:spcPct val="100000"/>
            </a:lnSpc>
            <a:spcBef>
              <a:spcPts val="0"/>
            </a:spcBef>
            <a:spcAft>
              <a:spcPts val="0"/>
            </a:spcAft>
            <a:buClrTx/>
            <a:buSzTx/>
            <a:buFontTx/>
            <a:buNone/>
            <a:tabLst/>
            <a:defRPr/>
          </a:pPr>
          <a:r>
            <a:rPr lang="ar-DZ" sz="1800" dirty="0" smtClean="0"/>
            <a:t>-استخدام ردود الفعل السوقية لإبلاغ القرارات الاستراتيجية، وضمان التوافق مع مصالح المساهمين.</a:t>
          </a:r>
        </a:p>
        <a:p>
          <a:pPr marL="114300" indent="0" algn="l" defTabSz="622300">
            <a:lnSpc>
              <a:spcPct val="90000"/>
            </a:lnSpc>
            <a:spcBef>
              <a:spcPct val="0"/>
            </a:spcBef>
            <a:spcAft>
              <a:spcPct val="15000"/>
            </a:spcAft>
            <a:buNone/>
          </a:pPr>
          <a:endParaRPr lang="en-US" sz="1800" dirty="0"/>
        </a:p>
      </dgm:t>
    </dgm:pt>
    <dgm:pt modelId="{8E5C9F3D-8D1C-4D8E-B493-9DA7D0DA802E}" type="parTrans" cxnId="{49B7E7C7-3021-42AD-BD55-C339B15B1E8C}">
      <dgm:prSet/>
      <dgm:spPr/>
      <dgm:t>
        <a:bodyPr/>
        <a:lstStyle/>
        <a:p>
          <a:endParaRPr lang="en-US" sz="2000"/>
        </a:p>
      </dgm:t>
    </dgm:pt>
    <dgm:pt modelId="{A8ACFFCC-E69A-4F43-A8DF-31029E96E585}" type="sibTrans" cxnId="{49B7E7C7-3021-42AD-BD55-C339B15B1E8C}">
      <dgm:prSet/>
      <dgm:spPr/>
      <dgm:t>
        <a:bodyPr/>
        <a:lstStyle/>
        <a:p>
          <a:endParaRPr lang="en-US" sz="2000"/>
        </a:p>
      </dgm:t>
    </dgm:pt>
    <dgm:pt modelId="{FF1550E9-C3BE-4A89-B1D6-9E60D06F4746}">
      <dgm:prSet phldrT="[Texte]"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800" b="1" dirty="0" smtClean="0"/>
            <a:t>5-تعزيز الممارسات الأخلاقية:</a:t>
          </a:r>
        </a:p>
        <a:p>
          <a:pPr defTabSz="444500">
            <a:lnSpc>
              <a:spcPct val="90000"/>
            </a:lnSpc>
            <a:spcBef>
              <a:spcPct val="0"/>
            </a:spcBef>
            <a:spcAft>
              <a:spcPct val="35000"/>
            </a:spcAft>
          </a:pPr>
          <a:endParaRPr lang="en-US" sz="1800" b="1" dirty="0"/>
        </a:p>
      </dgm:t>
    </dgm:pt>
    <dgm:pt modelId="{8E6BC5C9-4484-4945-9645-A6B71363BF0D}" type="parTrans" cxnId="{24FED4F3-993B-401C-A1D4-FB291C7992E2}">
      <dgm:prSet/>
      <dgm:spPr/>
      <dgm:t>
        <a:bodyPr/>
        <a:lstStyle/>
        <a:p>
          <a:endParaRPr lang="en-US" sz="2000"/>
        </a:p>
      </dgm:t>
    </dgm:pt>
    <dgm:pt modelId="{EA7948E1-81E2-4F47-BF19-1227CF1E3C25}" type="sibTrans" cxnId="{24FED4F3-993B-401C-A1D4-FB291C7992E2}">
      <dgm:prSet/>
      <dgm:spPr/>
      <dgm:t>
        <a:bodyPr/>
        <a:lstStyle/>
        <a:p>
          <a:endParaRPr lang="en-US" sz="2000"/>
        </a:p>
      </dgm:t>
    </dgm:pt>
    <dgm:pt modelId="{503FA664-98CE-4D61-94F7-27E71FAD6EDB}">
      <dgm:prSet phldrT="[Texte]"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1800" dirty="0"/>
        </a:p>
      </dgm:t>
    </dgm:pt>
    <dgm:pt modelId="{A28B79F4-147E-4503-9858-92F60731DB08}" type="parTrans" cxnId="{0D677F4A-CB0D-4CE0-B845-4B6A5D1B9022}">
      <dgm:prSet/>
      <dgm:spPr/>
      <dgm:t>
        <a:bodyPr/>
        <a:lstStyle/>
        <a:p>
          <a:endParaRPr lang="en-US" sz="2000"/>
        </a:p>
      </dgm:t>
    </dgm:pt>
    <dgm:pt modelId="{9BA54FF3-2050-4EAA-A197-A532AAC35689}" type="sibTrans" cxnId="{0D677F4A-CB0D-4CE0-B845-4B6A5D1B9022}">
      <dgm:prSet/>
      <dgm:spPr/>
      <dgm:t>
        <a:bodyPr/>
        <a:lstStyle/>
        <a:p>
          <a:endParaRPr lang="en-US" sz="2000"/>
        </a:p>
      </dgm:t>
    </dgm:pt>
    <dgm:pt modelId="{384C0EAF-891B-404D-B0A6-5E6C2A972CE1}">
      <dgm:prSet phldrT="[Texte]"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r" rtl="1">
            <a:buNone/>
          </a:pPr>
          <a:r>
            <a:rPr lang="ar-DZ" sz="1800" dirty="0" smtClean="0"/>
            <a:t>-تطوير سياسات تعزز السلوك الأخلاقي بين التنفيذيين وأعضاء مجلس الإدارة، مما يقلل من تضارب المصالح.</a:t>
          </a:r>
        </a:p>
        <a:p>
          <a:pPr marL="0" indent="0" algn="r" rtl="1">
            <a:buNone/>
          </a:pPr>
          <a:r>
            <a:rPr lang="ar-DZ" sz="1800" dirty="0" smtClean="0"/>
            <a:t>-إنشاء آليات للإبلاغ عن السلوك غير الأخلاقي دون خوف من الانتقام.</a:t>
          </a:r>
        </a:p>
        <a:p>
          <a:endParaRPr lang="en-US" sz="1800" dirty="0"/>
        </a:p>
      </dgm:t>
    </dgm:pt>
    <dgm:pt modelId="{B743F6A6-3C68-4DA6-8F63-A66D6EFA1676}" type="parTrans" cxnId="{0684C320-D38E-407A-8D87-DB4C64A08B28}">
      <dgm:prSet/>
      <dgm:spPr/>
      <dgm:t>
        <a:bodyPr/>
        <a:lstStyle/>
        <a:p>
          <a:endParaRPr lang="en-US" sz="2000"/>
        </a:p>
      </dgm:t>
    </dgm:pt>
    <dgm:pt modelId="{71767E49-7D2D-47B0-8E5F-25B8341042F1}" type="sibTrans" cxnId="{0684C320-D38E-407A-8D87-DB4C64A08B28}">
      <dgm:prSet/>
      <dgm:spPr/>
      <dgm:t>
        <a:bodyPr/>
        <a:lstStyle/>
        <a:p>
          <a:endParaRPr lang="en-US" sz="2000"/>
        </a:p>
      </dgm:t>
    </dgm:pt>
    <dgm:pt modelId="{3D1E39EF-4993-427F-A478-A0547B4D988F}">
      <dgm:prSet phldrT="[Texte]"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800" b="1" dirty="0" smtClean="0"/>
            <a:t>	6-مراجعة وتكييف سياسات الحوكمة:</a:t>
          </a:r>
        </a:p>
        <a:p>
          <a:pPr defTabSz="444500">
            <a:lnSpc>
              <a:spcPct val="90000"/>
            </a:lnSpc>
            <a:spcBef>
              <a:spcPct val="0"/>
            </a:spcBef>
            <a:spcAft>
              <a:spcPct val="35000"/>
            </a:spcAft>
          </a:pPr>
          <a:endParaRPr lang="en-US" sz="1800" b="1" dirty="0"/>
        </a:p>
      </dgm:t>
    </dgm:pt>
    <dgm:pt modelId="{15AD38D1-1969-4FAC-9FF8-BDEB621037DC}" type="parTrans" cxnId="{645D8062-D02F-481D-B804-DEEB6AB5D86B}">
      <dgm:prSet/>
      <dgm:spPr/>
      <dgm:t>
        <a:bodyPr/>
        <a:lstStyle/>
        <a:p>
          <a:endParaRPr lang="en-US" sz="2000"/>
        </a:p>
      </dgm:t>
    </dgm:pt>
    <dgm:pt modelId="{542EA529-56B9-4006-9D0C-3FCF0F065ABE}" type="sibTrans" cxnId="{645D8062-D02F-481D-B804-DEEB6AB5D86B}">
      <dgm:prSet/>
      <dgm:spPr/>
      <dgm:t>
        <a:bodyPr/>
        <a:lstStyle/>
        <a:p>
          <a:endParaRPr lang="en-US" sz="2000"/>
        </a:p>
      </dgm:t>
    </dgm:pt>
    <dgm:pt modelId="{8111A1D2-8E03-4AE6-9C3C-443A924ADA45}">
      <dgm:prSet phldrT="[Texte]"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1800" dirty="0"/>
        </a:p>
      </dgm:t>
    </dgm:pt>
    <dgm:pt modelId="{50C239E7-52EC-4C0D-9B62-DD0C94D1515F}" type="parTrans" cxnId="{CDC499DA-C88D-4F2E-B3C6-5233DE7439B6}">
      <dgm:prSet/>
      <dgm:spPr/>
      <dgm:t>
        <a:bodyPr/>
        <a:lstStyle/>
        <a:p>
          <a:endParaRPr lang="en-US" sz="2000"/>
        </a:p>
      </dgm:t>
    </dgm:pt>
    <dgm:pt modelId="{1A5CF207-18DE-4DD7-9844-A021EC9758C7}" type="sibTrans" cxnId="{CDC499DA-C88D-4F2E-B3C6-5233DE7439B6}">
      <dgm:prSet/>
      <dgm:spPr/>
      <dgm:t>
        <a:bodyPr/>
        <a:lstStyle/>
        <a:p>
          <a:endParaRPr lang="en-US" sz="2000"/>
        </a:p>
      </dgm:t>
    </dgm:pt>
    <dgm:pt modelId="{0EEE78D2-C34B-44AC-8ADA-AD6FDA668C71}">
      <dgm:prSet phldrT="[Texte]"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r" rtl="1">
            <a:buNone/>
          </a:pPr>
          <a:r>
            <a:rPr lang="ar-DZ" sz="1800" dirty="0" smtClean="0"/>
            <a:t>-تقييم فعالية ممارسات الحوكمة بشكل دوري مقارنةً بالظروف السوقية المتطورة وتوقعات أصحاب المصلحة.</a:t>
          </a:r>
        </a:p>
        <a:p>
          <a:pPr marL="0" indent="0" algn="r" rtl="1">
            <a:buNone/>
          </a:pPr>
          <a:r>
            <a:rPr lang="ar-DZ" sz="1800" dirty="0" smtClean="0"/>
            <a:t>-تعديل السياسات حسب الحاجة لتعزيز المساءلة والاستجابة لاحتياجات المساهمين.</a:t>
          </a:r>
          <a:endParaRPr lang="en-US" sz="1800" dirty="0" smtClean="0"/>
        </a:p>
        <a:p>
          <a:endParaRPr lang="en-US" sz="1800" dirty="0"/>
        </a:p>
      </dgm:t>
    </dgm:pt>
    <dgm:pt modelId="{47A05C8B-ACAA-423C-84C1-E6AB623F94F5}" type="parTrans" cxnId="{8691F6D8-5124-44F0-B279-13121775177A}">
      <dgm:prSet/>
      <dgm:spPr/>
      <dgm:t>
        <a:bodyPr/>
        <a:lstStyle/>
        <a:p>
          <a:endParaRPr lang="en-US" sz="2000"/>
        </a:p>
      </dgm:t>
    </dgm:pt>
    <dgm:pt modelId="{73CE4EBB-1B15-44E9-BFE3-FF84397AEEA9}" type="sibTrans" cxnId="{8691F6D8-5124-44F0-B279-13121775177A}">
      <dgm:prSet/>
      <dgm:spPr/>
      <dgm:t>
        <a:bodyPr/>
        <a:lstStyle/>
        <a:p>
          <a:endParaRPr lang="en-US" sz="2000"/>
        </a:p>
      </dgm:t>
    </dgm:pt>
    <dgm:pt modelId="{8415CEC5-BF31-487B-9630-22D650BB3CA2}" type="pres">
      <dgm:prSet presAssocID="{B819165D-FF40-47D1-9B50-765880A91D04}" presName="linearFlow" presStyleCnt="0">
        <dgm:presLayoutVars>
          <dgm:dir val="rev"/>
          <dgm:animLvl val="lvl"/>
          <dgm:resizeHandles val="exact"/>
        </dgm:presLayoutVars>
      </dgm:prSet>
      <dgm:spPr/>
      <dgm:t>
        <a:bodyPr/>
        <a:lstStyle/>
        <a:p>
          <a:endParaRPr lang="en-US"/>
        </a:p>
      </dgm:t>
    </dgm:pt>
    <dgm:pt modelId="{D9593CE7-E5E0-40BB-B5E4-4E3518D320E5}" type="pres">
      <dgm:prSet presAssocID="{648A1AD4-9698-446B-82A9-E2F413431807}"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5EFDB7E-FC2C-4457-A9F8-6E105FC459BA}" type="pres">
      <dgm:prSet presAssocID="{648A1AD4-9698-446B-82A9-E2F413431807}" presName="parentText" presStyleLbl="alignNode1" presStyleIdx="0" presStyleCnt="3">
        <dgm:presLayoutVars>
          <dgm:chMax val="1"/>
          <dgm:bulletEnabled val="1"/>
        </dgm:presLayoutVars>
      </dgm:prSet>
      <dgm:spPr/>
      <dgm:t>
        <a:bodyPr/>
        <a:lstStyle/>
        <a:p>
          <a:endParaRPr lang="en-US"/>
        </a:p>
      </dgm:t>
    </dgm:pt>
    <dgm:pt modelId="{8661C832-1704-437D-86F6-27551ECAD3A8}" type="pres">
      <dgm:prSet presAssocID="{648A1AD4-9698-446B-82A9-E2F413431807}" presName="descendantText" presStyleLbl="alignAcc1" presStyleIdx="0" presStyleCnt="3">
        <dgm:presLayoutVars>
          <dgm:bulletEnabled val="1"/>
        </dgm:presLayoutVars>
      </dgm:prSet>
      <dgm:spPr/>
      <dgm:t>
        <a:bodyPr/>
        <a:lstStyle/>
        <a:p>
          <a:endParaRPr lang="en-US"/>
        </a:p>
      </dgm:t>
    </dgm:pt>
    <dgm:pt modelId="{66DB7FD3-D287-45B8-92D6-4183B8BFE268}" type="pres">
      <dgm:prSet presAssocID="{7F66EC5C-E7A1-4DDA-A137-483523DC8B03}"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336172D-D36F-449A-B17F-BAB2D6E6DCF3}" type="pres">
      <dgm:prSet presAssocID="{FF1550E9-C3BE-4A89-B1D6-9E60D06F4746}"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232675B-EE8F-4EF3-89ED-ACC52181D548}" type="pres">
      <dgm:prSet presAssocID="{FF1550E9-C3BE-4A89-B1D6-9E60D06F4746}" presName="parentText" presStyleLbl="alignNode1" presStyleIdx="1" presStyleCnt="3">
        <dgm:presLayoutVars>
          <dgm:chMax val="1"/>
          <dgm:bulletEnabled val="1"/>
        </dgm:presLayoutVars>
      </dgm:prSet>
      <dgm:spPr/>
      <dgm:t>
        <a:bodyPr/>
        <a:lstStyle/>
        <a:p>
          <a:endParaRPr lang="en-US"/>
        </a:p>
      </dgm:t>
    </dgm:pt>
    <dgm:pt modelId="{299D5D67-CBDC-462E-B2DB-00126366442B}" type="pres">
      <dgm:prSet presAssocID="{FF1550E9-C3BE-4A89-B1D6-9E60D06F4746}" presName="descendantText" presStyleLbl="alignAcc1" presStyleIdx="1" presStyleCnt="3">
        <dgm:presLayoutVars>
          <dgm:bulletEnabled val="1"/>
        </dgm:presLayoutVars>
      </dgm:prSet>
      <dgm:spPr/>
      <dgm:t>
        <a:bodyPr/>
        <a:lstStyle/>
        <a:p>
          <a:endParaRPr lang="en-US"/>
        </a:p>
      </dgm:t>
    </dgm:pt>
    <dgm:pt modelId="{DECAE8F2-9986-47BC-A8FA-23A2FCB1893B}" type="pres">
      <dgm:prSet presAssocID="{EA7948E1-81E2-4F47-BF19-1227CF1E3C25}"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513F25F-92EE-44F9-B731-FD47846FE64D}" type="pres">
      <dgm:prSet presAssocID="{3D1E39EF-4993-427F-A478-A0547B4D988F}"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24E6DD8-8269-4135-BD20-299304F0D4CE}" type="pres">
      <dgm:prSet presAssocID="{3D1E39EF-4993-427F-A478-A0547B4D988F}" presName="parentText" presStyleLbl="alignNode1" presStyleIdx="2" presStyleCnt="3">
        <dgm:presLayoutVars>
          <dgm:chMax val="1"/>
          <dgm:bulletEnabled val="1"/>
        </dgm:presLayoutVars>
      </dgm:prSet>
      <dgm:spPr/>
      <dgm:t>
        <a:bodyPr/>
        <a:lstStyle/>
        <a:p>
          <a:endParaRPr lang="en-US"/>
        </a:p>
      </dgm:t>
    </dgm:pt>
    <dgm:pt modelId="{BCA5DFAD-7080-4317-A142-A53E48F1DA2E}" type="pres">
      <dgm:prSet presAssocID="{3D1E39EF-4993-427F-A478-A0547B4D988F}" presName="descendantText" presStyleLbl="alignAcc1" presStyleIdx="2" presStyleCnt="3">
        <dgm:presLayoutVars>
          <dgm:bulletEnabled val="1"/>
        </dgm:presLayoutVars>
      </dgm:prSet>
      <dgm:spPr/>
      <dgm:t>
        <a:bodyPr/>
        <a:lstStyle/>
        <a:p>
          <a:endParaRPr lang="en-US"/>
        </a:p>
      </dgm:t>
    </dgm:pt>
  </dgm:ptLst>
  <dgm:cxnLst>
    <dgm:cxn modelId="{F2F6257B-D115-4513-8448-5A369A307BAA}" type="presOf" srcId="{FF1550E9-C3BE-4A89-B1D6-9E60D06F4746}" destId="{5232675B-EE8F-4EF3-89ED-ACC52181D548}" srcOrd="0" destOrd="0" presId="urn:microsoft.com/office/officeart/2005/8/layout/chevron2"/>
    <dgm:cxn modelId="{D9372328-87BB-403B-80FB-8B36A9673895}" type="presOf" srcId="{384C0EAF-891B-404D-B0A6-5E6C2A972CE1}" destId="{299D5D67-CBDC-462E-B2DB-00126366442B}" srcOrd="0" destOrd="1" presId="urn:microsoft.com/office/officeart/2005/8/layout/chevron2"/>
    <dgm:cxn modelId="{CDC499DA-C88D-4F2E-B3C6-5233DE7439B6}" srcId="{3D1E39EF-4993-427F-A478-A0547B4D988F}" destId="{8111A1D2-8E03-4AE6-9C3C-443A924ADA45}" srcOrd="0" destOrd="0" parTransId="{50C239E7-52EC-4C0D-9B62-DD0C94D1515F}" sibTransId="{1A5CF207-18DE-4DD7-9844-A021EC9758C7}"/>
    <dgm:cxn modelId="{8691F6D8-5124-44F0-B279-13121775177A}" srcId="{3D1E39EF-4993-427F-A478-A0547B4D988F}" destId="{0EEE78D2-C34B-44AC-8ADA-AD6FDA668C71}" srcOrd="1" destOrd="0" parTransId="{47A05C8B-ACAA-423C-84C1-E6AB623F94F5}" sibTransId="{73CE4EBB-1B15-44E9-BFE3-FF84397AEEA9}"/>
    <dgm:cxn modelId="{0F2F8046-022E-4269-80C3-42A00596E094}" srcId="{B819165D-FF40-47D1-9B50-765880A91D04}" destId="{648A1AD4-9698-446B-82A9-E2F413431807}" srcOrd="0" destOrd="0" parTransId="{82516A58-0271-43CB-8F03-785E3DF6B100}" sibTransId="{7F66EC5C-E7A1-4DDA-A137-483523DC8B03}"/>
    <dgm:cxn modelId="{49B7E7C7-3021-42AD-BD55-C339B15B1E8C}" srcId="{648A1AD4-9698-446B-82A9-E2F413431807}" destId="{0991B706-FE1E-489F-BE94-5BD146C24A1C}" srcOrd="0" destOrd="0" parTransId="{8E5C9F3D-8D1C-4D8E-B493-9DA7D0DA802E}" sibTransId="{A8ACFFCC-E69A-4F43-A8DF-31029E96E585}"/>
    <dgm:cxn modelId="{2EF6799E-9430-453A-9C08-3FCA64016167}" type="presOf" srcId="{648A1AD4-9698-446B-82A9-E2F413431807}" destId="{95EFDB7E-FC2C-4457-A9F8-6E105FC459BA}" srcOrd="0" destOrd="0" presId="urn:microsoft.com/office/officeart/2005/8/layout/chevron2"/>
    <dgm:cxn modelId="{645D8062-D02F-481D-B804-DEEB6AB5D86B}" srcId="{B819165D-FF40-47D1-9B50-765880A91D04}" destId="{3D1E39EF-4993-427F-A478-A0547B4D988F}" srcOrd="2" destOrd="0" parTransId="{15AD38D1-1969-4FAC-9FF8-BDEB621037DC}" sibTransId="{542EA529-56B9-4006-9D0C-3FCF0F065ABE}"/>
    <dgm:cxn modelId="{37D880ED-9B71-4B0D-96BB-048D6E3B6E75}" type="presOf" srcId="{503FA664-98CE-4D61-94F7-27E71FAD6EDB}" destId="{299D5D67-CBDC-462E-B2DB-00126366442B}" srcOrd="0" destOrd="0" presId="urn:microsoft.com/office/officeart/2005/8/layout/chevron2"/>
    <dgm:cxn modelId="{1AA71AD4-3927-420A-84E4-CD69F12260A3}" type="presOf" srcId="{0991B706-FE1E-489F-BE94-5BD146C24A1C}" destId="{8661C832-1704-437D-86F6-27551ECAD3A8}" srcOrd="0" destOrd="0" presId="urn:microsoft.com/office/officeart/2005/8/layout/chevron2"/>
    <dgm:cxn modelId="{EB9AB131-2280-42BC-BAA9-6CCF185C216C}" type="presOf" srcId="{8111A1D2-8E03-4AE6-9C3C-443A924ADA45}" destId="{BCA5DFAD-7080-4317-A142-A53E48F1DA2E}" srcOrd="0" destOrd="0" presId="urn:microsoft.com/office/officeart/2005/8/layout/chevron2"/>
    <dgm:cxn modelId="{3138CEDE-F777-4E70-88E1-0566026C276A}" type="presOf" srcId="{B819165D-FF40-47D1-9B50-765880A91D04}" destId="{8415CEC5-BF31-487B-9630-22D650BB3CA2}" srcOrd="0" destOrd="0" presId="urn:microsoft.com/office/officeart/2005/8/layout/chevron2"/>
    <dgm:cxn modelId="{24FED4F3-993B-401C-A1D4-FB291C7992E2}" srcId="{B819165D-FF40-47D1-9B50-765880A91D04}" destId="{FF1550E9-C3BE-4A89-B1D6-9E60D06F4746}" srcOrd="1" destOrd="0" parTransId="{8E6BC5C9-4484-4945-9645-A6B71363BF0D}" sibTransId="{EA7948E1-81E2-4F47-BF19-1227CF1E3C25}"/>
    <dgm:cxn modelId="{AA2BD1B0-C2BD-407B-B125-16FEA35C4671}" type="presOf" srcId="{0EEE78D2-C34B-44AC-8ADA-AD6FDA668C71}" destId="{BCA5DFAD-7080-4317-A142-A53E48F1DA2E}" srcOrd="0" destOrd="1" presId="urn:microsoft.com/office/officeart/2005/8/layout/chevron2"/>
    <dgm:cxn modelId="{0684C320-D38E-407A-8D87-DB4C64A08B28}" srcId="{FF1550E9-C3BE-4A89-B1D6-9E60D06F4746}" destId="{384C0EAF-891B-404D-B0A6-5E6C2A972CE1}" srcOrd="1" destOrd="0" parTransId="{B743F6A6-3C68-4DA6-8F63-A66D6EFA1676}" sibTransId="{71767E49-7D2D-47B0-8E5F-25B8341042F1}"/>
    <dgm:cxn modelId="{9DD233AC-F43B-41A2-8354-C86877C0D416}" type="presOf" srcId="{3D1E39EF-4993-427F-A478-A0547B4D988F}" destId="{E24E6DD8-8269-4135-BD20-299304F0D4CE}" srcOrd="0" destOrd="0" presId="urn:microsoft.com/office/officeart/2005/8/layout/chevron2"/>
    <dgm:cxn modelId="{0D677F4A-CB0D-4CE0-B845-4B6A5D1B9022}" srcId="{FF1550E9-C3BE-4A89-B1D6-9E60D06F4746}" destId="{503FA664-98CE-4D61-94F7-27E71FAD6EDB}" srcOrd="0" destOrd="0" parTransId="{A28B79F4-147E-4503-9858-92F60731DB08}" sibTransId="{9BA54FF3-2050-4EAA-A197-A532AAC35689}"/>
    <dgm:cxn modelId="{C0587210-796F-499D-9BD6-C28FABA279D9}" type="presParOf" srcId="{8415CEC5-BF31-487B-9630-22D650BB3CA2}" destId="{D9593CE7-E5E0-40BB-B5E4-4E3518D320E5}" srcOrd="0" destOrd="0" presId="urn:microsoft.com/office/officeart/2005/8/layout/chevron2"/>
    <dgm:cxn modelId="{1921D0CD-FD95-4E20-8D2B-CFC27EFDECBE}" type="presParOf" srcId="{D9593CE7-E5E0-40BB-B5E4-4E3518D320E5}" destId="{95EFDB7E-FC2C-4457-A9F8-6E105FC459BA}" srcOrd="0" destOrd="0" presId="urn:microsoft.com/office/officeart/2005/8/layout/chevron2"/>
    <dgm:cxn modelId="{B85D2BA4-C4FD-44C5-BE40-A6D978AAB02E}" type="presParOf" srcId="{D9593CE7-E5E0-40BB-B5E4-4E3518D320E5}" destId="{8661C832-1704-437D-86F6-27551ECAD3A8}" srcOrd="1" destOrd="0" presId="urn:microsoft.com/office/officeart/2005/8/layout/chevron2"/>
    <dgm:cxn modelId="{F7F95E3E-5663-40F1-B381-05458AFC44BB}" type="presParOf" srcId="{8415CEC5-BF31-487B-9630-22D650BB3CA2}" destId="{66DB7FD3-D287-45B8-92D6-4183B8BFE268}" srcOrd="1" destOrd="0" presId="urn:microsoft.com/office/officeart/2005/8/layout/chevron2"/>
    <dgm:cxn modelId="{58732276-E641-4C82-BE36-A14B269E7A94}" type="presParOf" srcId="{8415CEC5-BF31-487B-9630-22D650BB3CA2}" destId="{A336172D-D36F-449A-B17F-BAB2D6E6DCF3}" srcOrd="2" destOrd="0" presId="urn:microsoft.com/office/officeart/2005/8/layout/chevron2"/>
    <dgm:cxn modelId="{5F89A391-96B6-4920-8E11-B3D9C2566AFC}" type="presParOf" srcId="{A336172D-D36F-449A-B17F-BAB2D6E6DCF3}" destId="{5232675B-EE8F-4EF3-89ED-ACC52181D548}" srcOrd="0" destOrd="0" presId="urn:microsoft.com/office/officeart/2005/8/layout/chevron2"/>
    <dgm:cxn modelId="{03129269-6712-4F1E-B1F6-CF194AE73105}" type="presParOf" srcId="{A336172D-D36F-449A-B17F-BAB2D6E6DCF3}" destId="{299D5D67-CBDC-462E-B2DB-00126366442B}" srcOrd="1" destOrd="0" presId="urn:microsoft.com/office/officeart/2005/8/layout/chevron2"/>
    <dgm:cxn modelId="{810E472E-F07D-4A19-9CF8-EE8502E5D846}" type="presParOf" srcId="{8415CEC5-BF31-487B-9630-22D650BB3CA2}" destId="{DECAE8F2-9986-47BC-A8FA-23A2FCB1893B}" srcOrd="3" destOrd="0" presId="urn:microsoft.com/office/officeart/2005/8/layout/chevron2"/>
    <dgm:cxn modelId="{CE877E32-ABA3-43D9-B91A-E106E53AD4CF}" type="presParOf" srcId="{8415CEC5-BF31-487B-9630-22D650BB3CA2}" destId="{B513F25F-92EE-44F9-B731-FD47846FE64D}" srcOrd="4" destOrd="0" presId="urn:microsoft.com/office/officeart/2005/8/layout/chevron2"/>
    <dgm:cxn modelId="{3EC3EA2A-CB03-452A-AF63-2EDBECD290C8}" type="presParOf" srcId="{B513F25F-92EE-44F9-B731-FD47846FE64D}" destId="{E24E6DD8-8269-4135-BD20-299304F0D4CE}" srcOrd="0" destOrd="0" presId="urn:microsoft.com/office/officeart/2005/8/layout/chevron2"/>
    <dgm:cxn modelId="{E4B1BC14-200C-44C2-9629-95AA7CF18535}" type="presParOf" srcId="{B513F25F-92EE-44F9-B731-FD47846FE64D}" destId="{BCA5DFAD-7080-4317-A142-A53E48F1DA2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B66B7-04C9-405D-B17D-85D09A039EEE}">
      <dsp:nvSpPr>
        <dsp:cNvPr id="0" name=""/>
        <dsp:cNvSpPr/>
      </dsp:nvSpPr>
      <dsp:spPr>
        <a:xfrm>
          <a:off x="1975561" y="2346243"/>
          <a:ext cx="1160626" cy="1160626"/>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DZ" sz="1800" kern="1200" dirty="0" smtClean="0"/>
            <a:t>انظمة الحوكمة المؤسساتية</a:t>
          </a:r>
          <a:endParaRPr lang="en-US" sz="1800" kern="1200" dirty="0"/>
        </a:p>
      </dsp:txBody>
      <dsp:txXfrm>
        <a:off x="2145531" y="2516213"/>
        <a:ext cx="820686" cy="820686"/>
      </dsp:txXfrm>
    </dsp:sp>
    <dsp:sp modelId="{586D1B63-8DBA-49BB-8B84-1F5A7CF8AB35}">
      <dsp:nvSpPr>
        <dsp:cNvPr id="0" name=""/>
        <dsp:cNvSpPr/>
      </dsp:nvSpPr>
      <dsp:spPr>
        <a:xfrm rot="16200000">
          <a:off x="2149984" y="1919917"/>
          <a:ext cx="811781" cy="40869"/>
        </a:xfrm>
        <a:custGeom>
          <a:avLst/>
          <a:gdLst/>
          <a:ahLst/>
          <a:cxnLst/>
          <a:rect l="0" t="0" r="0" b="0"/>
          <a:pathLst>
            <a:path>
              <a:moveTo>
                <a:pt x="0" y="20434"/>
              </a:moveTo>
              <a:lnTo>
                <a:pt x="811781"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35580" y="1920057"/>
        <a:ext cx="40589" cy="40589"/>
      </dsp:txXfrm>
    </dsp:sp>
    <dsp:sp modelId="{90BF2F6E-31FC-4ABF-B714-EE328C17C73B}">
      <dsp:nvSpPr>
        <dsp:cNvPr id="0" name=""/>
        <dsp:cNvSpPr/>
      </dsp:nvSpPr>
      <dsp:spPr>
        <a:xfrm>
          <a:off x="1975561" y="373834"/>
          <a:ext cx="1160626" cy="1160626"/>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ar-DZ" sz="1100" b="1" kern="1200" dirty="0" smtClean="0"/>
            <a:t>1</a:t>
          </a:r>
          <a:r>
            <a:rPr lang="fr-FR" sz="1100" b="1" kern="1200" dirty="0" smtClean="0"/>
            <a:t>. </a:t>
          </a:r>
          <a:r>
            <a:rPr lang="ar-SA" sz="1100" b="1" kern="1200" dirty="0" smtClean="0"/>
            <a:t>نظام الحوكمة القائم على القوانين</a:t>
          </a:r>
          <a:r>
            <a:rPr lang="fr-FR" sz="1100" b="1" kern="1200" dirty="0" smtClean="0"/>
            <a:t> (</a:t>
          </a:r>
          <a:r>
            <a:rPr lang="fr-FR" sz="1100" b="1" kern="1200" dirty="0" err="1" smtClean="0"/>
            <a:t>Legal-Based</a:t>
          </a:r>
          <a:r>
            <a:rPr lang="fr-FR" sz="1100" b="1" kern="1200" dirty="0" smtClean="0"/>
            <a:t> </a:t>
          </a:r>
          <a:r>
            <a:rPr lang="fr-FR" sz="1100" b="1" kern="1200" dirty="0" err="1" smtClean="0"/>
            <a:t>Governance</a:t>
          </a:r>
          <a:r>
            <a:rPr lang="fr-FR" sz="1100" b="1" kern="1200" dirty="0" smtClean="0"/>
            <a:t>)</a:t>
          </a:r>
          <a:endParaRPr lang="en-US" sz="1100" kern="1200" dirty="0"/>
        </a:p>
      </dsp:txBody>
      <dsp:txXfrm>
        <a:off x="2145531" y="543804"/>
        <a:ext cx="820686" cy="820686"/>
      </dsp:txXfrm>
    </dsp:sp>
    <dsp:sp modelId="{F43012BD-332F-4E4B-ABEF-F213633EEFDE}">
      <dsp:nvSpPr>
        <dsp:cNvPr id="0" name=""/>
        <dsp:cNvSpPr/>
      </dsp:nvSpPr>
      <dsp:spPr>
        <a:xfrm rot="18900000">
          <a:off x="2847335" y="2208770"/>
          <a:ext cx="811781" cy="40869"/>
        </a:xfrm>
        <a:custGeom>
          <a:avLst/>
          <a:gdLst/>
          <a:ahLst/>
          <a:cxnLst/>
          <a:rect l="0" t="0" r="0" b="0"/>
          <a:pathLst>
            <a:path>
              <a:moveTo>
                <a:pt x="0" y="20434"/>
              </a:moveTo>
              <a:lnTo>
                <a:pt x="811781"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32932" y="2208910"/>
        <a:ext cx="40589" cy="40589"/>
      </dsp:txXfrm>
    </dsp:sp>
    <dsp:sp modelId="{8DA39EF4-3C6F-464F-AE26-C72FD9A0D856}">
      <dsp:nvSpPr>
        <dsp:cNvPr id="0" name=""/>
        <dsp:cNvSpPr/>
      </dsp:nvSpPr>
      <dsp:spPr>
        <a:xfrm>
          <a:off x="3370265" y="951539"/>
          <a:ext cx="1160626" cy="1160626"/>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ar-DZ" sz="1100" b="1" kern="1200" dirty="0" smtClean="0"/>
            <a:t>4</a:t>
          </a:r>
          <a:r>
            <a:rPr lang="fr-FR" sz="1100" b="1" kern="1200" dirty="0" smtClean="0"/>
            <a:t>. </a:t>
          </a:r>
          <a:r>
            <a:rPr lang="ar-SA" sz="1100" b="1" kern="1200" dirty="0" smtClean="0"/>
            <a:t>نظام الحوكمة التعاونية</a:t>
          </a:r>
          <a:r>
            <a:rPr lang="fr-FR" sz="1100" b="1" kern="1200" dirty="0" smtClean="0"/>
            <a:t> (</a:t>
          </a:r>
          <a:r>
            <a:rPr lang="fr-FR" sz="1100" b="1" kern="1200" dirty="0" err="1" smtClean="0"/>
            <a:t>Cooperative</a:t>
          </a:r>
          <a:r>
            <a:rPr lang="fr-FR" sz="1100" b="1" kern="1200" dirty="0" smtClean="0"/>
            <a:t> </a:t>
          </a:r>
          <a:r>
            <a:rPr lang="fr-FR" sz="1100" b="1" kern="1200" dirty="0" err="1" smtClean="0"/>
            <a:t>Governance</a:t>
          </a:r>
          <a:r>
            <a:rPr lang="fr-FR" sz="1100" b="1" kern="1200" dirty="0" smtClean="0"/>
            <a:t>)</a:t>
          </a:r>
          <a:endParaRPr lang="en-US" sz="1100" kern="1200" dirty="0"/>
        </a:p>
      </dsp:txBody>
      <dsp:txXfrm>
        <a:off x="3540235" y="1121509"/>
        <a:ext cx="820686" cy="820686"/>
      </dsp:txXfrm>
    </dsp:sp>
    <dsp:sp modelId="{62AF1AC8-473B-4204-A555-017DB3D4C702}">
      <dsp:nvSpPr>
        <dsp:cNvPr id="0" name=""/>
        <dsp:cNvSpPr/>
      </dsp:nvSpPr>
      <dsp:spPr>
        <a:xfrm>
          <a:off x="3136188" y="2906121"/>
          <a:ext cx="811781" cy="40869"/>
        </a:xfrm>
        <a:custGeom>
          <a:avLst/>
          <a:gdLst/>
          <a:ahLst/>
          <a:cxnLst/>
          <a:rect l="0" t="0" r="0" b="0"/>
          <a:pathLst>
            <a:path>
              <a:moveTo>
                <a:pt x="0" y="20434"/>
              </a:moveTo>
              <a:lnTo>
                <a:pt x="811781"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21784" y="2906261"/>
        <a:ext cx="40589" cy="40589"/>
      </dsp:txXfrm>
    </dsp:sp>
    <dsp:sp modelId="{190AD677-A2BC-484B-BC46-A11218C6FF66}">
      <dsp:nvSpPr>
        <dsp:cNvPr id="0" name=""/>
        <dsp:cNvSpPr/>
      </dsp:nvSpPr>
      <dsp:spPr>
        <a:xfrm>
          <a:off x="3947970" y="2346243"/>
          <a:ext cx="1160626" cy="1160626"/>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ar-DZ" sz="1100" b="1" kern="1200" dirty="0" smtClean="0"/>
            <a:t>3</a:t>
          </a:r>
          <a:r>
            <a:rPr lang="fr-FR" sz="1100" b="1" kern="1200" dirty="0" smtClean="0"/>
            <a:t>. </a:t>
          </a:r>
          <a:r>
            <a:rPr lang="ar-SA" sz="1100" b="1" kern="1200" dirty="0" smtClean="0"/>
            <a:t>نظام الحوكمة الرئاسية</a:t>
          </a:r>
          <a:r>
            <a:rPr lang="fr-FR" sz="1100" b="1" kern="1200" dirty="0" smtClean="0"/>
            <a:t> (</a:t>
          </a:r>
          <a:r>
            <a:rPr lang="fr-FR" sz="1100" b="1" kern="1200" dirty="0" err="1" smtClean="0"/>
            <a:t>Presidential</a:t>
          </a:r>
          <a:r>
            <a:rPr lang="fr-FR" sz="1100" b="1" kern="1200" dirty="0" smtClean="0"/>
            <a:t> </a:t>
          </a:r>
          <a:r>
            <a:rPr lang="fr-FR" sz="1100" b="1" kern="1200" dirty="0" err="1" smtClean="0"/>
            <a:t>Governance</a:t>
          </a:r>
          <a:r>
            <a:rPr lang="fr-FR" sz="1100" b="1" kern="1200" dirty="0" smtClean="0"/>
            <a:t>)</a:t>
          </a:r>
          <a:endParaRPr lang="en-US" sz="1100" kern="1200" dirty="0"/>
        </a:p>
      </dsp:txBody>
      <dsp:txXfrm>
        <a:off x="4117940" y="2516213"/>
        <a:ext cx="820686" cy="820686"/>
      </dsp:txXfrm>
    </dsp:sp>
    <dsp:sp modelId="{D0368FB2-6FF4-4937-B79C-056FD5284ADC}">
      <dsp:nvSpPr>
        <dsp:cNvPr id="0" name=""/>
        <dsp:cNvSpPr/>
      </dsp:nvSpPr>
      <dsp:spPr>
        <a:xfrm rot="2700000">
          <a:off x="2847335" y="3603473"/>
          <a:ext cx="811781" cy="40869"/>
        </a:xfrm>
        <a:custGeom>
          <a:avLst/>
          <a:gdLst/>
          <a:ahLst/>
          <a:cxnLst/>
          <a:rect l="0" t="0" r="0" b="0"/>
          <a:pathLst>
            <a:path>
              <a:moveTo>
                <a:pt x="0" y="20434"/>
              </a:moveTo>
              <a:lnTo>
                <a:pt x="811781"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32932" y="3603613"/>
        <a:ext cx="40589" cy="40589"/>
      </dsp:txXfrm>
    </dsp:sp>
    <dsp:sp modelId="{45F55E6E-414F-4E6F-8444-6062D13EDCFE}">
      <dsp:nvSpPr>
        <dsp:cNvPr id="0" name=""/>
        <dsp:cNvSpPr/>
      </dsp:nvSpPr>
      <dsp:spPr>
        <a:xfrm>
          <a:off x="3370265" y="3740946"/>
          <a:ext cx="1160626" cy="116062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ar-DZ" sz="1100" b="1" kern="1200" dirty="0" smtClean="0"/>
            <a:t>6</a:t>
          </a:r>
          <a:r>
            <a:rPr lang="fr-FR" sz="1100" b="1" kern="1200" dirty="0" smtClean="0"/>
            <a:t>. </a:t>
          </a:r>
          <a:r>
            <a:rPr lang="ar-SA" sz="1100" b="1" kern="1200" dirty="0" smtClean="0"/>
            <a:t>نظام الحوكمة الشفافة</a:t>
          </a:r>
          <a:r>
            <a:rPr lang="fr-FR" sz="1100" b="1" kern="1200" dirty="0" smtClean="0"/>
            <a:t> (Transparent </a:t>
          </a:r>
          <a:r>
            <a:rPr lang="fr-FR" sz="1100" b="1" kern="1200" dirty="0" err="1" smtClean="0"/>
            <a:t>Governance</a:t>
          </a:r>
          <a:r>
            <a:rPr lang="fr-FR" sz="1100" b="1" kern="1200" dirty="0" smtClean="0"/>
            <a:t>)</a:t>
          </a:r>
          <a:endParaRPr lang="ar-DZ" sz="1100" b="1" kern="1200" dirty="0" smtClean="0"/>
        </a:p>
      </dsp:txBody>
      <dsp:txXfrm>
        <a:off x="3540235" y="3910916"/>
        <a:ext cx="820686" cy="820686"/>
      </dsp:txXfrm>
    </dsp:sp>
    <dsp:sp modelId="{596F83DA-C09E-49D9-BCE4-AC853CB786F2}">
      <dsp:nvSpPr>
        <dsp:cNvPr id="0" name=""/>
        <dsp:cNvSpPr/>
      </dsp:nvSpPr>
      <dsp:spPr>
        <a:xfrm rot="5400000">
          <a:off x="2149984" y="3892326"/>
          <a:ext cx="811781" cy="40869"/>
        </a:xfrm>
        <a:custGeom>
          <a:avLst/>
          <a:gdLst/>
          <a:ahLst/>
          <a:cxnLst/>
          <a:rect l="0" t="0" r="0" b="0"/>
          <a:pathLst>
            <a:path>
              <a:moveTo>
                <a:pt x="0" y="20434"/>
              </a:moveTo>
              <a:lnTo>
                <a:pt x="811781"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35580" y="3892466"/>
        <a:ext cx="40589" cy="40589"/>
      </dsp:txXfrm>
    </dsp:sp>
    <dsp:sp modelId="{D137DBAE-7B82-4097-AC39-535EECD5764A}">
      <dsp:nvSpPr>
        <dsp:cNvPr id="0" name=""/>
        <dsp:cNvSpPr/>
      </dsp:nvSpPr>
      <dsp:spPr>
        <a:xfrm>
          <a:off x="1975561" y="4318651"/>
          <a:ext cx="1160626" cy="1160626"/>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ar-DZ" sz="1100" kern="1200" dirty="0" smtClean="0"/>
            <a:t>8.</a:t>
          </a:r>
          <a:r>
            <a:rPr lang="ar-SA" sz="1100" kern="1200" dirty="0" smtClean="0"/>
            <a:t>نظام الحوكمة المؤسسية القائم على السوق</a:t>
          </a:r>
          <a:endParaRPr lang="en-US" sz="1100" kern="1200" dirty="0"/>
        </a:p>
      </dsp:txBody>
      <dsp:txXfrm>
        <a:off x="2145531" y="4488621"/>
        <a:ext cx="820686" cy="820686"/>
      </dsp:txXfrm>
    </dsp:sp>
    <dsp:sp modelId="{77DAE956-1264-4772-AE14-9F99B396B4A6}">
      <dsp:nvSpPr>
        <dsp:cNvPr id="0" name=""/>
        <dsp:cNvSpPr/>
      </dsp:nvSpPr>
      <dsp:spPr>
        <a:xfrm rot="8100000">
          <a:off x="1452632" y="3603473"/>
          <a:ext cx="811781" cy="40869"/>
        </a:xfrm>
        <a:custGeom>
          <a:avLst/>
          <a:gdLst/>
          <a:ahLst/>
          <a:cxnLst/>
          <a:rect l="0" t="0" r="0" b="0"/>
          <a:pathLst>
            <a:path>
              <a:moveTo>
                <a:pt x="0" y="20434"/>
              </a:moveTo>
              <a:lnTo>
                <a:pt x="811781"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38228" y="3603613"/>
        <a:ext cx="40589" cy="40589"/>
      </dsp:txXfrm>
    </dsp:sp>
    <dsp:sp modelId="{511F6865-235A-4720-9385-0E368B521FBA}">
      <dsp:nvSpPr>
        <dsp:cNvPr id="0" name=""/>
        <dsp:cNvSpPr/>
      </dsp:nvSpPr>
      <dsp:spPr>
        <a:xfrm>
          <a:off x="580857" y="3740946"/>
          <a:ext cx="1160626" cy="1160626"/>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ar-DZ" sz="1100" b="1" kern="1200" smtClean="0"/>
            <a:t>7</a:t>
          </a:r>
          <a:r>
            <a:rPr lang="fr-FR" sz="1100" b="1" kern="1200" smtClean="0"/>
            <a:t>. </a:t>
          </a:r>
          <a:r>
            <a:rPr lang="ar-SA" sz="1100" b="1" kern="1200" smtClean="0"/>
            <a:t>نظام الحوكمة الثقافية</a:t>
          </a:r>
          <a:r>
            <a:rPr lang="fr-FR" sz="1100" b="1" kern="1200" smtClean="0"/>
            <a:t> (Cultural Governance)</a:t>
          </a:r>
          <a:endParaRPr lang="en-US" sz="1100" kern="1200" dirty="0"/>
        </a:p>
      </dsp:txBody>
      <dsp:txXfrm>
        <a:off x="750827" y="3910916"/>
        <a:ext cx="820686" cy="820686"/>
      </dsp:txXfrm>
    </dsp:sp>
    <dsp:sp modelId="{C911A1D1-5479-4ED5-AB85-EA9F3C9653E1}">
      <dsp:nvSpPr>
        <dsp:cNvPr id="0" name=""/>
        <dsp:cNvSpPr/>
      </dsp:nvSpPr>
      <dsp:spPr>
        <a:xfrm rot="10800000">
          <a:off x="1163779" y="2906121"/>
          <a:ext cx="811781" cy="40869"/>
        </a:xfrm>
        <a:custGeom>
          <a:avLst/>
          <a:gdLst/>
          <a:ahLst/>
          <a:cxnLst/>
          <a:rect l="0" t="0" r="0" b="0"/>
          <a:pathLst>
            <a:path>
              <a:moveTo>
                <a:pt x="0" y="20434"/>
              </a:moveTo>
              <a:lnTo>
                <a:pt x="811781"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549376" y="2906261"/>
        <a:ext cx="40589" cy="40589"/>
      </dsp:txXfrm>
    </dsp:sp>
    <dsp:sp modelId="{B0D4A205-0120-4AC0-9A58-9DFF93E5C7A7}">
      <dsp:nvSpPr>
        <dsp:cNvPr id="0" name=""/>
        <dsp:cNvSpPr/>
      </dsp:nvSpPr>
      <dsp:spPr>
        <a:xfrm>
          <a:off x="3152" y="2346243"/>
          <a:ext cx="1160626" cy="1160626"/>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ar-DZ" sz="1100" b="1" kern="1200" dirty="0" smtClean="0"/>
            <a:t>5</a:t>
          </a:r>
          <a:r>
            <a:rPr lang="fr-FR" sz="1100" b="1" kern="1200" dirty="0" smtClean="0"/>
            <a:t>. </a:t>
          </a:r>
          <a:r>
            <a:rPr lang="ar-SA" sz="1100" b="1" kern="1200" dirty="0" smtClean="0"/>
            <a:t>نظام الحوكمة التشاركية</a:t>
          </a:r>
          <a:r>
            <a:rPr lang="fr-FR" sz="1100" b="1" kern="1200" dirty="0" smtClean="0"/>
            <a:t> (</a:t>
          </a:r>
          <a:r>
            <a:rPr lang="fr-FR" sz="1100" b="1" kern="1200" dirty="0" err="1" smtClean="0"/>
            <a:t>Participatory</a:t>
          </a:r>
          <a:r>
            <a:rPr lang="fr-FR" sz="1100" b="1" kern="1200" dirty="0" smtClean="0"/>
            <a:t> </a:t>
          </a:r>
          <a:r>
            <a:rPr lang="fr-FR" sz="1100" b="1" kern="1200" dirty="0" err="1" smtClean="0"/>
            <a:t>Governance</a:t>
          </a:r>
          <a:r>
            <a:rPr lang="fr-FR" sz="1100" b="1" kern="1200" dirty="0" smtClean="0"/>
            <a:t>)</a:t>
          </a:r>
          <a:endParaRPr lang="en-US" sz="1100" kern="1200" dirty="0"/>
        </a:p>
      </dsp:txBody>
      <dsp:txXfrm>
        <a:off x="173122" y="2516213"/>
        <a:ext cx="820686" cy="820686"/>
      </dsp:txXfrm>
    </dsp:sp>
    <dsp:sp modelId="{C1CF221C-CD0B-4F02-ACDF-461EEC85858F}">
      <dsp:nvSpPr>
        <dsp:cNvPr id="0" name=""/>
        <dsp:cNvSpPr/>
      </dsp:nvSpPr>
      <dsp:spPr>
        <a:xfrm rot="13500000">
          <a:off x="1452632" y="2208770"/>
          <a:ext cx="811781" cy="40869"/>
        </a:xfrm>
        <a:custGeom>
          <a:avLst/>
          <a:gdLst/>
          <a:ahLst/>
          <a:cxnLst/>
          <a:rect l="0" t="0" r="0" b="0"/>
          <a:pathLst>
            <a:path>
              <a:moveTo>
                <a:pt x="0" y="20434"/>
              </a:moveTo>
              <a:lnTo>
                <a:pt x="811781"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38228" y="2208910"/>
        <a:ext cx="40589" cy="40589"/>
      </dsp:txXfrm>
    </dsp:sp>
    <dsp:sp modelId="{47AEBC83-8EB3-4565-8EEE-F30E67F6E1EF}">
      <dsp:nvSpPr>
        <dsp:cNvPr id="0" name=""/>
        <dsp:cNvSpPr/>
      </dsp:nvSpPr>
      <dsp:spPr>
        <a:xfrm>
          <a:off x="580857" y="951539"/>
          <a:ext cx="1160626" cy="1160626"/>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ar-DZ" sz="1100" b="1" kern="1200" dirty="0" smtClean="0"/>
            <a:t>2</a:t>
          </a:r>
          <a:r>
            <a:rPr lang="fr-FR" sz="1100" b="1" kern="1200" dirty="0" smtClean="0"/>
            <a:t>. </a:t>
          </a:r>
          <a:r>
            <a:rPr lang="ar-SA" sz="1100" b="1" kern="1200" dirty="0" smtClean="0"/>
            <a:t>نظام الحوكمة القائم على أصحاب المصلحة</a:t>
          </a:r>
          <a:r>
            <a:rPr lang="fr-FR" sz="1100" b="1" kern="1200" dirty="0" smtClean="0"/>
            <a:t> (</a:t>
          </a:r>
          <a:r>
            <a:rPr lang="fr-FR" sz="1100" b="1" kern="1200" dirty="0" err="1" smtClean="0"/>
            <a:t>Stakeholder</a:t>
          </a:r>
          <a:r>
            <a:rPr lang="fr-FR" sz="1100" b="1" kern="1200" dirty="0" smtClean="0"/>
            <a:t> </a:t>
          </a:r>
          <a:r>
            <a:rPr lang="fr-FR" sz="1100" b="1" kern="1200" dirty="0" err="1" smtClean="0"/>
            <a:t>Governance</a:t>
          </a:r>
          <a:r>
            <a:rPr lang="fr-FR" sz="1100" b="1" kern="1200" dirty="0" smtClean="0"/>
            <a:t>)</a:t>
          </a:r>
          <a:endParaRPr lang="en-US" sz="1100" kern="1200" dirty="0"/>
        </a:p>
      </dsp:txBody>
      <dsp:txXfrm>
        <a:off x="750827" y="1121509"/>
        <a:ext cx="820686" cy="820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B0DB4-4761-4D0F-B2A4-EA6A687F8336}">
      <dsp:nvSpPr>
        <dsp:cNvPr id="0" name=""/>
        <dsp:cNvSpPr/>
      </dsp:nvSpPr>
      <dsp:spPr>
        <a:xfrm>
          <a:off x="0" y="447420"/>
          <a:ext cx="8040216" cy="1356074"/>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4010" tIns="437388" rIns="624010" bIns="128016" numCol="1" spcCol="1270" anchor="ctr" anchorCtr="0">
          <a:noAutofit/>
        </a:bodyPr>
        <a:lstStyle/>
        <a:p>
          <a:pPr marL="0" marR="0" lvl="1" indent="0" algn="r" defTabSz="914400" rtl="1" eaLnBrk="1" fontAlgn="auto" latinLnBrk="0" hangingPunct="1">
            <a:lnSpc>
              <a:spcPct val="100000"/>
            </a:lnSpc>
            <a:spcBef>
              <a:spcPct val="0"/>
            </a:spcBef>
            <a:spcAft>
              <a:spcPts val="0"/>
            </a:spcAft>
            <a:buClrTx/>
            <a:buSzTx/>
            <a:buFontTx/>
            <a:buChar char="••"/>
            <a:tabLst/>
            <a:defRPr/>
          </a:pPr>
          <a:r>
            <a:rPr lang="ar-DZ" sz="1800" kern="1200" dirty="0" smtClean="0"/>
            <a:t>يلعب المستثمرون دورًا حاسمًا في تشكيل السياسات الإدارية وقرارات الإدارة. يعتمد هذا النظام على قوة المساهمين في محاسبة الإدارة من خلال خياراتهم الاستثمارية وحقوق التصويت.</a:t>
          </a:r>
        </a:p>
      </dsp:txBody>
      <dsp:txXfrm>
        <a:off x="0" y="447420"/>
        <a:ext cx="8040216" cy="1356074"/>
      </dsp:txXfrm>
    </dsp:sp>
    <dsp:sp modelId="{B23228A3-F79E-46B0-989A-7243053455BB}">
      <dsp:nvSpPr>
        <dsp:cNvPr id="0" name=""/>
        <dsp:cNvSpPr/>
      </dsp:nvSpPr>
      <dsp:spPr>
        <a:xfrm>
          <a:off x="5688637" y="28149"/>
          <a:ext cx="2171734" cy="61992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12731" tIns="0" rIns="212731" bIns="0" numCol="1" spcCol="1270" anchor="ctr" anchorCtr="0">
          <a:noAutofit/>
        </a:bodyPr>
        <a:lstStyle/>
        <a:p>
          <a:pPr lvl="0" algn="l" defTabSz="977900">
            <a:lnSpc>
              <a:spcPct val="90000"/>
            </a:lnSpc>
            <a:spcBef>
              <a:spcPct val="0"/>
            </a:spcBef>
            <a:spcAft>
              <a:spcPct val="35000"/>
            </a:spcAft>
          </a:pPr>
          <a:r>
            <a:rPr lang="ar-DZ" sz="2200" kern="1200" dirty="0" smtClean="0"/>
            <a:t>-تأثير المستثمرين: </a:t>
          </a:r>
          <a:endParaRPr lang="en-US" sz="2200" kern="1200" dirty="0"/>
        </a:p>
      </dsp:txBody>
      <dsp:txXfrm>
        <a:off x="5718899" y="58411"/>
        <a:ext cx="2111210" cy="559396"/>
      </dsp:txXfrm>
    </dsp:sp>
    <dsp:sp modelId="{09ED0DC1-AAF0-405A-9857-10D23BADA6E0}">
      <dsp:nvSpPr>
        <dsp:cNvPr id="0" name=""/>
        <dsp:cNvSpPr/>
      </dsp:nvSpPr>
      <dsp:spPr>
        <a:xfrm>
          <a:off x="0" y="2226855"/>
          <a:ext cx="8040216" cy="145529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4010" tIns="437388" rIns="624010" bIns="149352" numCol="1" spcCol="1270" anchor="ctr" anchorCtr="0">
          <a:noAutofit/>
        </a:bodyPr>
        <a:lstStyle/>
        <a:p>
          <a:pPr marL="228600" lvl="1" indent="-228600" algn="r" defTabSz="933450" rtl="1">
            <a:lnSpc>
              <a:spcPct val="90000"/>
            </a:lnSpc>
            <a:spcBef>
              <a:spcPct val="0"/>
            </a:spcBef>
            <a:spcAft>
              <a:spcPct val="15000"/>
            </a:spcAft>
            <a:buChar char="••"/>
          </a:pPr>
          <a:r>
            <a:rPr lang="ar-DZ" sz="2100" kern="1200" dirty="0" smtClean="0"/>
            <a:t>يجب أن تكون الشركات مرنة في استجابتها للتغيرات السوقية، حيث تعكس أسعار الأسهم مشاعر المستثمرين ويمكن أن تؤثر على تصرفات الإدارة. عادةً ما يدفع انخفاض سعر السهم الإدارة إلى معالجة القضايا الأساسية بسرعة.</a:t>
          </a:r>
          <a:endParaRPr lang="en-US" sz="2100" kern="1200" dirty="0"/>
        </a:p>
      </dsp:txBody>
      <dsp:txXfrm>
        <a:off x="0" y="2226855"/>
        <a:ext cx="8040216" cy="1455299"/>
      </dsp:txXfrm>
    </dsp:sp>
    <dsp:sp modelId="{4805BFFB-14B9-45B1-AFB0-EF952ECBF05A}">
      <dsp:nvSpPr>
        <dsp:cNvPr id="0" name=""/>
        <dsp:cNvSpPr/>
      </dsp:nvSpPr>
      <dsp:spPr>
        <a:xfrm>
          <a:off x="2952343" y="1800201"/>
          <a:ext cx="2311931" cy="61992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12731" tIns="0" rIns="212731" bIns="0" numCol="1" spcCol="1270" anchor="ctr" anchorCtr="0">
          <a:noAutofit/>
        </a:bodyPr>
        <a:lstStyle/>
        <a:p>
          <a:pPr lvl="0" algn="l" defTabSz="933450">
            <a:lnSpc>
              <a:spcPct val="90000"/>
            </a:lnSpc>
            <a:spcBef>
              <a:spcPct val="0"/>
            </a:spcBef>
            <a:spcAft>
              <a:spcPct val="35000"/>
            </a:spcAft>
          </a:pPr>
          <a:r>
            <a:rPr lang="ar-DZ" sz="2100" kern="1200" dirty="0" smtClean="0"/>
            <a:t>-استجابة ديناميكية: </a:t>
          </a:r>
          <a:endParaRPr lang="en-US" sz="2100" kern="1200" dirty="0"/>
        </a:p>
      </dsp:txBody>
      <dsp:txXfrm>
        <a:off x="2982605" y="1830463"/>
        <a:ext cx="2251407" cy="559396"/>
      </dsp:txXfrm>
    </dsp:sp>
    <dsp:sp modelId="{BE0C4A31-A885-47CD-81D9-B05DB5CD9066}">
      <dsp:nvSpPr>
        <dsp:cNvPr id="0" name=""/>
        <dsp:cNvSpPr/>
      </dsp:nvSpPr>
      <dsp:spPr>
        <a:xfrm>
          <a:off x="0" y="4105515"/>
          <a:ext cx="8040216" cy="115762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4010" tIns="437388" rIns="624010" bIns="149352" numCol="1" spcCol="1270" anchor="ctr" anchorCtr="0">
          <a:noAutofit/>
        </a:bodyPr>
        <a:lstStyle/>
        <a:p>
          <a:pPr marL="228600" lvl="1" indent="-228600" algn="r" defTabSz="933450" rtl="1">
            <a:lnSpc>
              <a:spcPct val="90000"/>
            </a:lnSpc>
            <a:spcBef>
              <a:spcPct val="0"/>
            </a:spcBef>
            <a:spcAft>
              <a:spcPct val="15000"/>
            </a:spcAft>
            <a:buChar char="••"/>
          </a:pPr>
          <a:r>
            <a:rPr lang="ar-DZ" sz="2100" kern="1200" dirty="0" smtClean="0"/>
            <a:t>تتطلب الحوكمة الفعالة التواصل الشفاف للمعلومات ذات الصلة مع المساهمين، مما يعزز الثقة ويمكن من اتخاذ قرارات مستنيرة.</a:t>
          </a:r>
          <a:endParaRPr lang="en-US" sz="2100" kern="1200" dirty="0"/>
        </a:p>
      </dsp:txBody>
      <dsp:txXfrm>
        <a:off x="0" y="4105515"/>
        <a:ext cx="8040216" cy="1157625"/>
      </dsp:txXfrm>
    </dsp:sp>
    <dsp:sp modelId="{A473D224-9714-44BD-9F36-B85CA4D21828}">
      <dsp:nvSpPr>
        <dsp:cNvPr id="0" name=""/>
        <dsp:cNvSpPr/>
      </dsp:nvSpPr>
      <dsp:spPr>
        <a:xfrm>
          <a:off x="402010" y="3744417"/>
          <a:ext cx="2208767" cy="61992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12731" tIns="0" rIns="212731" bIns="0" numCol="1" spcCol="1270" anchor="ctr" anchorCtr="0">
          <a:noAutofit/>
        </a:bodyPr>
        <a:lstStyle/>
        <a:p>
          <a:pPr lvl="0" algn="l" defTabSz="933450">
            <a:lnSpc>
              <a:spcPct val="90000"/>
            </a:lnSpc>
            <a:spcBef>
              <a:spcPct val="0"/>
            </a:spcBef>
            <a:spcAft>
              <a:spcPct val="35000"/>
            </a:spcAft>
          </a:pPr>
          <a:r>
            <a:rPr lang="ar-DZ" sz="2100" kern="1200" smtClean="0"/>
            <a:t>-الشفافية والإفصاح: </a:t>
          </a:r>
          <a:endParaRPr lang="en-US" sz="2100" kern="1200"/>
        </a:p>
      </dsp:txBody>
      <dsp:txXfrm>
        <a:off x="432272" y="3774679"/>
        <a:ext cx="2148243"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C52E0-DD35-4420-849F-8E8567CD7129}">
      <dsp:nvSpPr>
        <dsp:cNvPr id="0" name=""/>
        <dsp:cNvSpPr/>
      </dsp:nvSpPr>
      <dsp:spPr>
        <a:xfrm rot="5400000">
          <a:off x="7021096" y="290475"/>
          <a:ext cx="1905721" cy="1334005"/>
        </a:xfrm>
        <a:prstGeom prst="chevron">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contrasting" dir="t">
            <a:rot lat="0" lon="0" rev="15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DZ" sz="1800" b="1" kern="1200" dirty="0" smtClean="0"/>
            <a:t>1- إنشاء إطار حوكمة واضح:</a:t>
          </a:r>
        </a:p>
        <a:p>
          <a:pPr>
            <a:spcBef>
              <a:spcPct val="0"/>
            </a:spcBef>
          </a:pPr>
          <a:endParaRPr lang="en-US" dirty="0"/>
        </a:p>
      </dsp:txBody>
      <dsp:txXfrm rot="-5400000">
        <a:off x="7306955" y="671620"/>
        <a:ext cx="1334005" cy="571716"/>
      </dsp:txXfrm>
    </dsp:sp>
    <dsp:sp modelId="{2BE4CDDA-52DB-430E-848A-A69E36E5997A}">
      <dsp:nvSpPr>
        <dsp:cNvPr id="0" name=""/>
        <dsp:cNvSpPr/>
      </dsp:nvSpPr>
      <dsp:spPr>
        <a:xfrm rot="16200000">
          <a:off x="3033792" y="-3029175"/>
          <a:ext cx="1239370" cy="7306954"/>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0" lvl="1" indent="0" algn="r" defTabSz="800100" rtl="1">
            <a:lnSpc>
              <a:spcPct val="90000"/>
            </a:lnSpc>
            <a:spcBef>
              <a:spcPct val="0"/>
            </a:spcBef>
            <a:spcAft>
              <a:spcPct val="15000"/>
            </a:spcAft>
            <a:buChar char="••"/>
          </a:pPr>
          <a:r>
            <a:rPr lang="ar-DZ" sz="1800" kern="1200" dirty="0" smtClean="0"/>
            <a:t>-تحديد الأدوار والمسؤوليات للمساهمين وأعضاء مجلس الإدارة والإدارة.</a:t>
          </a:r>
        </a:p>
        <a:p>
          <a:pPr marL="0" lvl="1" indent="0" algn="r" defTabSz="800100" rtl="1">
            <a:lnSpc>
              <a:spcPct val="90000"/>
            </a:lnSpc>
            <a:spcBef>
              <a:spcPct val="0"/>
            </a:spcBef>
            <a:spcAft>
              <a:spcPct val="15000"/>
            </a:spcAft>
            <a:buChar char="••"/>
          </a:pPr>
          <a:r>
            <a:rPr lang="ar-DZ" sz="1800" kern="1200" dirty="0" smtClean="0"/>
            <a:t>	-إنشاء إطار قانوني وتنظيمي يدعم نزاهة السوق وتخصيص الموارد بشكل فعال.</a:t>
          </a:r>
        </a:p>
        <a:p>
          <a:pPr>
            <a:spcBef>
              <a:spcPct val="0"/>
            </a:spcBef>
            <a:buChar char="••"/>
          </a:pPr>
          <a:endParaRPr lang="en-US" sz="1800" dirty="0"/>
        </a:p>
      </dsp:txBody>
      <dsp:txXfrm rot="5400000">
        <a:off x="60502" y="65117"/>
        <a:ext cx="7246453" cy="1118368"/>
      </dsp:txXfrm>
    </dsp:sp>
    <dsp:sp modelId="{FD7B8BAC-2F11-4DD0-9795-25B2EC8FB9D3}">
      <dsp:nvSpPr>
        <dsp:cNvPr id="0" name=""/>
        <dsp:cNvSpPr/>
      </dsp:nvSpPr>
      <dsp:spPr>
        <a:xfrm rot="5400000">
          <a:off x="7021096" y="2005181"/>
          <a:ext cx="1905721" cy="1334005"/>
        </a:xfrm>
        <a:prstGeom prst="chevron">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contrasting" dir="t">
            <a:rot lat="0" lon="0" rev="15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DZ" sz="1800" b="1" kern="1200" dirty="0" smtClean="0"/>
            <a:t>	2-تعزيز مشاركة المستثمرين:</a:t>
          </a:r>
        </a:p>
        <a:p>
          <a:pPr>
            <a:spcBef>
              <a:spcPct val="0"/>
            </a:spcBef>
          </a:pPr>
          <a:endParaRPr lang="en-US" dirty="0"/>
        </a:p>
      </dsp:txBody>
      <dsp:txXfrm rot="-5400000">
        <a:off x="7306955" y="2386326"/>
        <a:ext cx="1334005" cy="571716"/>
      </dsp:txXfrm>
    </dsp:sp>
    <dsp:sp modelId="{24F7CD7E-FA8B-41F1-BB1B-15C5024558F4}">
      <dsp:nvSpPr>
        <dsp:cNvPr id="0" name=""/>
        <dsp:cNvSpPr/>
      </dsp:nvSpPr>
      <dsp:spPr>
        <a:xfrm rot="16200000">
          <a:off x="3034117" y="-1314794"/>
          <a:ext cx="1238719" cy="7306954"/>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a:p>
          <a:pPr marL="0" lvl="1" indent="0" algn="r" defTabSz="800100" rtl="1">
            <a:lnSpc>
              <a:spcPct val="90000"/>
            </a:lnSpc>
            <a:spcBef>
              <a:spcPct val="0"/>
            </a:spcBef>
            <a:spcAft>
              <a:spcPct val="15000"/>
            </a:spcAft>
            <a:buChar char="••"/>
          </a:pPr>
          <a:r>
            <a:rPr lang="ar-DZ" sz="1800" kern="1200" dirty="0" smtClean="0"/>
            <a:t>-تسهيل التواصل المنتظم بين الإدارة والمستثمرين لمناقشة أداء الشركة واستراتيجيتها وممارسات الحوكمة.</a:t>
          </a:r>
        </a:p>
        <a:p>
          <a:pPr marL="0" lvl="1" indent="0" algn="r" defTabSz="800100" rtl="1">
            <a:lnSpc>
              <a:spcPct val="90000"/>
            </a:lnSpc>
            <a:spcBef>
              <a:spcPct val="0"/>
            </a:spcBef>
            <a:spcAft>
              <a:spcPct val="15000"/>
            </a:spcAft>
            <a:buChar char="••"/>
          </a:pPr>
          <a:r>
            <a:rPr lang="ar-DZ" sz="1800" kern="1200" dirty="0" smtClean="0"/>
            <a:t>	-تشجيع مشاركة المستثمرين المؤسسيين النشطة في المناقشات </a:t>
          </a:r>
          <a:r>
            <a:rPr lang="ar-DZ" sz="1800" kern="1200" dirty="0" err="1" smtClean="0"/>
            <a:t>الحوكمية</a:t>
          </a:r>
          <a:r>
            <a:rPr lang="ar-DZ" sz="1800" kern="1200" dirty="0" smtClean="0"/>
            <a:t> لضمان اعتبار وجهات نظر متنوعة.</a:t>
          </a:r>
        </a:p>
        <a:p>
          <a:pPr>
            <a:spcBef>
              <a:spcPct val="0"/>
            </a:spcBef>
            <a:buChar char="••"/>
          </a:pPr>
          <a:endParaRPr lang="en-US" dirty="0"/>
        </a:p>
      </dsp:txBody>
      <dsp:txXfrm rot="5400000">
        <a:off x="60469" y="1779792"/>
        <a:ext cx="7246485" cy="1117781"/>
      </dsp:txXfrm>
    </dsp:sp>
    <dsp:sp modelId="{B3B8EE87-2C6E-4F9E-A9C7-777AACB89B36}">
      <dsp:nvSpPr>
        <dsp:cNvPr id="0" name=""/>
        <dsp:cNvSpPr/>
      </dsp:nvSpPr>
      <dsp:spPr>
        <a:xfrm rot="5400000">
          <a:off x="7021096" y="3719887"/>
          <a:ext cx="1905721" cy="1334005"/>
        </a:xfrm>
        <a:prstGeom prst="chevron">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contrasting" dir="t">
            <a:rot lat="0" lon="0" rev="15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DZ" sz="1800" b="1" kern="1200" dirty="0" smtClean="0"/>
            <a:t>	3-تعزيز الشفافية:</a:t>
          </a:r>
        </a:p>
        <a:p>
          <a:pPr>
            <a:spcBef>
              <a:spcPct val="0"/>
            </a:spcBef>
          </a:pPr>
          <a:endParaRPr lang="en-US" dirty="0"/>
        </a:p>
      </dsp:txBody>
      <dsp:txXfrm rot="-5400000">
        <a:off x="7306955" y="4101032"/>
        <a:ext cx="1334005" cy="571716"/>
      </dsp:txXfrm>
    </dsp:sp>
    <dsp:sp modelId="{39D75821-F6C5-441E-8C10-6F39AE2AC8E3}">
      <dsp:nvSpPr>
        <dsp:cNvPr id="0" name=""/>
        <dsp:cNvSpPr/>
      </dsp:nvSpPr>
      <dsp:spPr>
        <a:xfrm rot="16200000">
          <a:off x="3034117" y="422270"/>
          <a:ext cx="1238719" cy="7306954"/>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a:p>
          <a:pPr marL="0" lvl="1" indent="0" algn="r" defTabSz="800100" rtl="1">
            <a:lnSpc>
              <a:spcPct val="90000"/>
            </a:lnSpc>
            <a:spcBef>
              <a:spcPct val="0"/>
            </a:spcBef>
            <a:spcAft>
              <a:spcPct val="15000"/>
            </a:spcAft>
            <a:buChar char="••"/>
          </a:pPr>
          <a:r>
            <a:rPr lang="ar-DZ" sz="1800" kern="1200" dirty="0" smtClean="0"/>
            <a:t>	-تنفيذ ممارسات إفصاح قوية توفر للمساهمين معلومات دقيقة وفي الوقت المناسب حول الأداء المالي والمخاطر والاستراتيجيات المؤسسية.</a:t>
          </a:r>
        </a:p>
        <a:p>
          <a:pPr marL="0" lvl="1" indent="0" algn="r" defTabSz="800100" rtl="1">
            <a:lnSpc>
              <a:spcPct val="90000"/>
            </a:lnSpc>
            <a:spcBef>
              <a:spcPct val="0"/>
            </a:spcBef>
            <a:spcAft>
              <a:spcPct val="15000"/>
            </a:spcAft>
            <a:buChar char="••"/>
          </a:pPr>
          <a:r>
            <a:rPr lang="ar-DZ" sz="1800" kern="1200" dirty="0" smtClean="0"/>
            <a:t>	-اعتماد نهج "الامتثال أو التفسير" لمدونات الحوكمة، مما يسمح بالمرونة مع ضمان المساءلة.</a:t>
          </a:r>
          <a:endParaRPr lang="en-US" sz="1800" kern="1200" dirty="0" smtClean="0"/>
        </a:p>
        <a:p>
          <a:pPr>
            <a:spcBef>
              <a:spcPct val="0"/>
            </a:spcBef>
            <a:buChar char="••"/>
          </a:pPr>
          <a:endParaRPr lang="en-US" dirty="0"/>
        </a:p>
      </dsp:txBody>
      <dsp:txXfrm rot="5400000">
        <a:off x="60469" y="3516857"/>
        <a:ext cx="7246485" cy="1117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FDB7E-FC2C-4457-A9F8-6E105FC459BA}">
      <dsp:nvSpPr>
        <dsp:cNvPr id="0" name=""/>
        <dsp:cNvSpPr/>
      </dsp:nvSpPr>
      <dsp:spPr>
        <a:xfrm rot="5400000">
          <a:off x="6515531" y="331308"/>
          <a:ext cx="2161642" cy="1513150"/>
        </a:xfrm>
        <a:prstGeom prst="chevron">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DZ" sz="1800" b="1" kern="1200" smtClean="0"/>
            <a:t>4-مراقبة ديناميكيات </a:t>
          </a:r>
          <a:r>
            <a:rPr lang="ar-DZ" sz="1800" b="1" kern="1200" dirty="0" smtClean="0"/>
            <a:t>السوق:</a:t>
          </a:r>
        </a:p>
        <a:p>
          <a:pPr lvl="0" defTabSz="1244600">
            <a:lnSpc>
              <a:spcPct val="90000"/>
            </a:lnSpc>
            <a:spcBef>
              <a:spcPct val="0"/>
            </a:spcBef>
            <a:spcAft>
              <a:spcPct val="35000"/>
            </a:spcAft>
          </a:pPr>
          <a:endParaRPr lang="en-US" sz="1800" b="1" kern="1200" dirty="0"/>
        </a:p>
      </dsp:txBody>
      <dsp:txXfrm rot="-5400000">
        <a:off x="6839777" y="763637"/>
        <a:ext cx="1513150" cy="648492"/>
      </dsp:txXfrm>
    </dsp:sp>
    <dsp:sp modelId="{8661C832-1704-437D-86F6-27551ECAD3A8}">
      <dsp:nvSpPr>
        <dsp:cNvPr id="0" name=""/>
        <dsp:cNvSpPr/>
      </dsp:nvSpPr>
      <dsp:spPr>
        <a:xfrm rot="16200000">
          <a:off x="2716985" y="-2709923"/>
          <a:ext cx="1405806" cy="6839777"/>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0" lvl="1" indent="0" algn="r" defTabSz="622300" rtl="1">
            <a:lnSpc>
              <a:spcPct val="90000"/>
            </a:lnSpc>
            <a:spcBef>
              <a:spcPct val="0"/>
            </a:spcBef>
            <a:spcAft>
              <a:spcPct val="15000"/>
            </a:spcAft>
            <a:buChar char="••"/>
          </a:pPr>
          <a:r>
            <a:rPr lang="ar-DZ" sz="1800" kern="1200" dirty="0" smtClean="0"/>
            <a:t>-تقييم الظروف السوقية بانتظام ومشاعر المستثمرين لتكييف ممارسات الحوكمة وفقًا لذلك.</a:t>
          </a:r>
        </a:p>
        <a:p>
          <a:pPr marL="0" marR="0" lvl="1" indent="0" algn="r" defTabSz="914400" rtl="1" eaLnBrk="1" fontAlgn="auto" latinLnBrk="0" hangingPunct="1">
            <a:lnSpc>
              <a:spcPct val="100000"/>
            </a:lnSpc>
            <a:spcBef>
              <a:spcPct val="0"/>
            </a:spcBef>
            <a:spcAft>
              <a:spcPts val="0"/>
            </a:spcAft>
            <a:buClrTx/>
            <a:buSzTx/>
            <a:buFontTx/>
            <a:buChar char="••"/>
            <a:tabLst/>
            <a:defRPr/>
          </a:pPr>
          <a:r>
            <a:rPr lang="ar-DZ" sz="1800" kern="1200" dirty="0" smtClean="0"/>
            <a:t>-استخدام ردود الفعل السوقية لإبلاغ القرارات الاستراتيجية، وضمان التوافق مع مصالح المساهمين.</a:t>
          </a:r>
        </a:p>
        <a:p>
          <a:pPr marL="114300" lvl="1" indent="0" algn="l" defTabSz="622300">
            <a:lnSpc>
              <a:spcPct val="90000"/>
            </a:lnSpc>
            <a:spcBef>
              <a:spcPct val="0"/>
            </a:spcBef>
            <a:spcAft>
              <a:spcPct val="15000"/>
            </a:spcAft>
            <a:buChar char="••"/>
          </a:pPr>
          <a:endParaRPr lang="en-US" sz="1800" kern="1200" dirty="0"/>
        </a:p>
      </dsp:txBody>
      <dsp:txXfrm rot="5400000">
        <a:off x="68626" y="75688"/>
        <a:ext cx="6771151" cy="1268554"/>
      </dsp:txXfrm>
    </dsp:sp>
    <dsp:sp modelId="{5232675B-EE8F-4EF3-89ED-ACC52181D548}">
      <dsp:nvSpPr>
        <dsp:cNvPr id="0" name=""/>
        <dsp:cNvSpPr/>
      </dsp:nvSpPr>
      <dsp:spPr>
        <a:xfrm rot="5400000">
          <a:off x="6515531" y="2303764"/>
          <a:ext cx="2161642" cy="1513150"/>
        </a:xfrm>
        <a:prstGeom prst="chevron">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DZ" sz="1800" b="1" kern="1200" dirty="0" smtClean="0"/>
            <a:t>5-تعزيز الممارسات الأخلاقية:</a:t>
          </a:r>
        </a:p>
        <a:p>
          <a:pPr lvl="0" defTabSz="444500">
            <a:lnSpc>
              <a:spcPct val="90000"/>
            </a:lnSpc>
            <a:spcBef>
              <a:spcPct val="0"/>
            </a:spcBef>
            <a:spcAft>
              <a:spcPct val="35000"/>
            </a:spcAft>
          </a:pPr>
          <a:endParaRPr lang="en-US" sz="1800" b="1" kern="1200" dirty="0"/>
        </a:p>
      </dsp:txBody>
      <dsp:txXfrm rot="-5400000">
        <a:off x="6839777" y="2736093"/>
        <a:ext cx="1513150" cy="648492"/>
      </dsp:txXfrm>
    </dsp:sp>
    <dsp:sp modelId="{299D5D67-CBDC-462E-B2DB-00126366442B}">
      <dsp:nvSpPr>
        <dsp:cNvPr id="0" name=""/>
        <dsp:cNvSpPr/>
      </dsp:nvSpPr>
      <dsp:spPr>
        <a:xfrm rot="16200000">
          <a:off x="2717354" y="-737836"/>
          <a:ext cx="1405067" cy="6839777"/>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0" lvl="1" indent="0" algn="r" defTabSz="800100" rtl="1">
            <a:lnSpc>
              <a:spcPct val="90000"/>
            </a:lnSpc>
            <a:spcBef>
              <a:spcPct val="0"/>
            </a:spcBef>
            <a:spcAft>
              <a:spcPct val="15000"/>
            </a:spcAft>
            <a:buChar char="••"/>
          </a:pPr>
          <a:r>
            <a:rPr lang="ar-DZ" sz="1800" kern="1200" dirty="0" smtClean="0"/>
            <a:t>-تطوير سياسات تعزز السلوك الأخلاقي بين التنفيذيين وأعضاء مجلس الإدارة، مما يقلل من تضارب المصالح.</a:t>
          </a:r>
        </a:p>
        <a:p>
          <a:pPr marL="0" lvl="1" indent="0" algn="r" defTabSz="800100" rtl="1">
            <a:lnSpc>
              <a:spcPct val="90000"/>
            </a:lnSpc>
            <a:spcBef>
              <a:spcPct val="0"/>
            </a:spcBef>
            <a:spcAft>
              <a:spcPct val="15000"/>
            </a:spcAft>
            <a:buChar char="••"/>
          </a:pPr>
          <a:r>
            <a:rPr lang="ar-DZ" sz="1800" kern="1200" dirty="0" smtClean="0"/>
            <a:t>-إنشاء آليات للإبلاغ عن السلوك غير الأخلاقي دون خوف من الانتقام.</a:t>
          </a:r>
        </a:p>
        <a:p>
          <a:pPr lvl="1" defTabSz="800100">
            <a:lnSpc>
              <a:spcPct val="90000"/>
            </a:lnSpc>
            <a:spcBef>
              <a:spcPct val="0"/>
            </a:spcBef>
            <a:spcAft>
              <a:spcPct val="15000"/>
            </a:spcAft>
            <a:buChar char="••"/>
          </a:pPr>
          <a:endParaRPr lang="en-US" sz="1800" kern="1200" dirty="0"/>
        </a:p>
      </dsp:txBody>
      <dsp:txXfrm rot="5400000">
        <a:off x="68589" y="2048109"/>
        <a:ext cx="6771187" cy="1267887"/>
      </dsp:txXfrm>
    </dsp:sp>
    <dsp:sp modelId="{E24E6DD8-8269-4135-BD20-299304F0D4CE}">
      <dsp:nvSpPr>
        <dsp:cNvPr id="0" name=""/>
        <dsp:cNvSpPr/>
      </dsp:nvSpPr>
      <dsp:spPr>
        <a:xfrm rot="5400000">
          <a:off x="6515531" y="4276221"/>
          <a:ext cx="2161642" cy="1513150"/>
        </a:xfrm>
        <a:prstGeom prst="chevron">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DZ" sz="1800" b="1" kern="1200" dirty="0" smtClean="0"/>
            <a:t>	6-مراجعة وتكييف سياسات الحوكمة:</a:t>
          </a:r>
        </a:p>
        <a:p>
          <a:pPr lvl="0" defTabSz="444500">
            <a:lnSpc>
              <a:spcPct val="90000"/>
            </a:lnSpc>
            <a:spcBef>
              <a:spcPct val="0"/>
            </a:spcBef>
            <a:spcAft>
              <a:spcPct val="35000"/>
            </a:spcAft>
          </a:pPr>
          <a:endParaRPr lang="en-US" sz="1800" b="1" kern="1200" dirty="0"/>
        </a:p>
      </dsp:txBody>
      <dsp:txXfrm rot="-5400000">
        <a:off x="6839777" y="4708550"/>
        <a:ext cx="1513150" cy="648492"/>
      </dsp:txXfrm>
    </dsp:sp>
    <dsp:sp modelId="{BCA5DFAD-7080-4317-A142-A53E48F1DA2E}">
      <dsp:nvSpPr>
        <dsp:cNvPr id="0" name=""/>
        <dsp:cNvSpPr/>
      </dsp:nvSpPr>
      <dsp:spPr>
        <a:xfrm rot="16200000">
          <a:off x="2717354" y="1234620"/>
          <a:ext cx="1405067" cy="6839777"/>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0" lvl="1" indent="0" algn="r" defTabSz="800100" rtl="1">
            <a:lnSpc>
              <a:spcPct val="90000"/>
            </a:lnSpc>
            <a:spcBef>
              <a:spcPct val="0"/>
            </a:spcBef>
            <a:spcAft>
              <a:spcPct val="15000"/>
            </a:spcAft>
            <a:buChar char="••"/>
          </a:pPr>
          <a:r>
            <a:rPr lang="ar-DZ" sz="1800" kern="1200" dirty="0" smtClean="0"/>
            <a:t>-تقييم فعالية ممارسات الحوكمة بشكل دوري مقارنةً بالظروف السوقية المتطورة وتوقعات أصحاب المصلحة.</a:t>
          </a:r>
        </a:p>
        <a:p>
          <a:pPr marL="0" lvl="1" indent="0" algn="r" defTabSz="800100" rtl="1">
            <a:lnSpc>
              <a:spcPct val="90000"/>
            </a:lnSpc>
            <a:spcBef>
              <a:spcPct val="0"/>
            </a:spcBef>
            <a:spcAft>
              <a:spcPct val="15000"/>
            </a:spcAft>
            <a:buChar char="••"/>
          </a:pPr>
          <a:r>
            <a:rPr lang="ar-DZ" sz="1800" kern="1200" dirty="0" smtClean="0"/>
            <a:t>-تعديل السياسات حسب الحاجة لتعزيز المساءلة والاستجابة لاحتياجات المساهمين.</a:t>
          </a:r>
          <a:endParaRPr lang="en-US" sz="1800" kern="1200" dirty="0" smtClean="0"/>
        </a:p>
        <a:p>
          <a:pPr lvl="1" defTabSz="800100">
            <a:lnSpc>
              <a:spcPct val="90000"/>
            </a:lnSpc>
            <a:spcBef>
              <a:spcPct val="0"/>
            </a:spcBef>
            <a:spcAft>
              <a:spcPct val="15000"/>
            </a:spcAft>
            <a:buChar char="••"/>
          </a:pPr>
          <a:endParaRPr lang="en-US" sz="1800" kern="1200" dirty="0"/>
        </a:p>
      </dsp:txBody>
      <dsp:txXfrm rot="5400000">
        <a:off x="68589" y="4020565"/>
        <a:ext cx="6771187" cy="126788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03/12/2024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03/12/2024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03/12/2024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03/12/2024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03/12/2024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03/12/2024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03/12/2024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03/12/2024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03/12/2024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03/12/2024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03/12/2024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03/12/2024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federalreserve.gov/paymentsystems/over_about.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611560" y="1340768"/>
            <a:ext cx="8229600" cy="1143000"/>
          </a:xfrm>
        </p:spPr>
        <p:txBody>
          <a:bodyPr>
            <a:normAutofit fontScale="90000"/>
          </a:bodyPr>
          <a:lstStyle/>
          <a:p>
            <a:r>
              <a:rPr lang="ar-DZ" b="1" dirty="0" smtClean="0">
                <a:solidFill>
                  <a:srgbClr val="FF0000"/>
                </a:solidFill>
              </a:rPr>
              <a:t>الملتقى الوطني حول :</a:t>
            </a:r>
            <a:br>
              <a:rPr lang="ar-DZ" b="1" dirty="0" smtClean="0">
                <a:solidFill>
                  <a:srgbClr val="FF0000"/>
                </a:solidFill>
              </a:rPr>
            </a:br>
            <a:r>
              <a:rPr lang="ar-DZ" b="1" dirty="0" smtClean="0">
                <a:solidFill>
                  <a:srgbClr val="FF0000"/>
                </a:solidFill>
              </a:rPr>
              <a:t>استراتيجيات تطوير وتعزيز الحوكمة المالية في المؤسسات الاقتصادية</a:t>
            </a:r>
            <a:r>
              <a:rPr lang="ar-DZ" b="1" dirty="0">
                <a:solidFill>
                  <a:srgbClr val="FF0000"/>
                </a:solidFill>
              </a:rPr>
              <a:t/>
            </a:r>
            <a:br>
              <a:rPr lang="ar-DZ" b="1" dirty="0">
                <a:solidFill>
                  <a:srgbClr val="FF0000"/>
                </a:solidFill>
              </a:rPr>
            </a:br>
            <a:endParaRPr lang="en-US" b="1" dirty="0">
              <a:solidFill>
                <a:srgbClr val="FF0000"/>
              </a:solidFill>
            </a:endParaRPr>
          </a:p>
        </p:txBody>
      </p:sp>
      <p:sp>
        <p:nvSpPr>
          <p:cNvPr id="3" name="Espace réservé du contenu 2"/>
          <p:cNvSpPr>
            <a:spLocks noGrp="1"/>
          </p:cNvSpPr>
          <p:nvPr>
            <p:ph idx="1"/>
          </p:nvPr>
        </p:nvSpPr>
        <p:spPr>
          <a:xfrm>
            <a:off x="251520" y="3356992"/>
            <a:ext cx="8229600" cy="2188840"/>
          </a:xfrm>
        </p:spPr>
        <p:txBody>
          <a:bodyPr/>
          <a:lstStyle/>
          <a:p>
            <a:pPr algn="r" rtl="1"/>
            <a:r>
              <a:rPr lang="ar-DZ" b="1" dirty="0" smtClean="0">
                <a:solidFill>
                  <a:schemeClr val="bg1"/>
                </a:solidFill>
              </a:rPr>
              <a:t>مداخلة بعنوان:</a:t>
            </a:r>
          </a:p>
          <a:p>
            <a:pPr marL="0" indent="0" algn="r" rtl="1">
              <a:buNone/>
            </a:pPr>
            <a:r>
              <a:rPr lang="ar-DZ" b="1" dirty="0"/>
              <a:t> </a:t>
            </a:r>
            <a:r>
              <a:rPr lang="ar-DZ" b="1" dirty="0" smtClean="0"/>
              <a:t>حوكمة الاسواق ودورها في تعزيز ثقة المستثمرين</a:t>
            </a:r>
          </a:p>
          <a:p>
            <a:pPr marL="0" indent="0" algn="ctr" rtl="1">
              <a:buNone/>
            </a:pPr>
            <a:r>
              <a:rPr lang="ar-DZ" b="1" dirty="0" smtClean="0"/>
              <a:t>من اعداد: اد/ عمي سعيد حمزة</a:t>
            </a:r>
            <a:endParaRPr lang="en-US" b="1" dirty="0"/>
          </a:p>
        </p:txBody>
      </p:sp>
    </p:spTree>
    <p:extLst>
      <p:ext uri="{BB962C8B-B14F-4D97-AF65-F5344CB8AC3E}">
        <p14:creationId xmlns:p14="http://schemas.microsoft.com/office/powerpoint/2010/main" val="2683529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3000" y="0"/>
            <a:ext cx="5781328" cy="692696"/>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ar-DZ" dirty="0" smtClean="0"/>
              <a:t>تجربة الولايات المتحدة الامريكية</a:t>
            </a:r>
            <a:endParaRPr lang="en-US" dirty="0"/>
          </a:p>
        </p:txBody>
      </p:sp>
      <p:sp>
        <p:nvSpPr>
          <p:cNvPr id="3" name="Espace réservé du contenu 2"/>
          <p:cNvSpPr>
            <a:spLocks noGrp="1"/>
          </p:cNvSpPr>
          <p:nvPr>
            <p:ph idx="1"/>
          </p:nvPr>
        </p:nvSpPr>
        <p:spPr>
          <a:xfrm>
            <a:off x="457200" y="836712"/>
            <a:ext cx="8229600" cy="5760640"/>
          </a:xfrm>
        </p:spPr>
        <p:txBody>
          <a:bodyPr>
            <a:noAutofit/>
          </a:bodyPr>
          <a:lstStyle/>
          <a:p>
            <a:pPr marL="0" indent="0" algn="just" rtl="1">
              <a:buNone/>
            </a:pPr>
            <a:r>
              <a:rPr lang="ar-DZ" sz="2200" dirty="0" smtClean="0"/>
              <a:t>	في </a:t>
            </a:r>
            <a:r>
              <a:rPr lang="ar-DZ" sz="2200" dirty="0"/>
              <a:t>الولايات المتحدة، يتم دعم حوكمة الأسواق المالية من خلال مجموعة متنوعة من الأدوات والمؤسسات المصممة لضمان الاستقرار والشفافية والمساءلة. تساعد هذه الأدوات في إدارة المخاطر وتسهيل الرقابة الفعالة وتعزيز ثقة المستثمرين. فيما يلي بعض الأدوات الرئيسية للحوكمة في السوق المالية الأمريكية</a:t>
            </a:r>
            <a:r>
              <a:rPr lang="ar-DZ" sz="2200" dirty="0" smtClean="0"/>
              <a:t>: </a:t>
            </a:r>
            <a:endParaRPr lang="ar-DZ" sz="2200" dirty="0"/>
          </a:p>
          <a:p>
            <a:pPr marL="0" indent="0" algn="just" rtl="1">
              <a:buNone/>
            </a:pPr>
            <a:r>
              <a:rPr lang="ar-DZ" sz="2200" b="1" dirty="0">
                <a:solidFill>
                  <a:srgbClr val="C00000"/>
                </a:solidFill>
                <a:effectLst>
                  <a:outerShdw blurRad="38100" dist="38100" dir="2700000" algn="tl">
                    <a:srgbClr val="000000">
                      <a:alpha val="43137"/>
                    </a:srgbClr>
                  </a:outerShdw>
                </a:effectLst>
              </a:rPr>
              <a:t>1. الأطر </a:t>
            </a:r>
            <a:r>
              <a:rPr lang="ar-DZ" sz="2200" b="1" dirty="0" smtClean="0">
                <a:solidFill>
                  <a:srgbClr val="C00000"/>
                </a:solidFill>
                <a:effectLst>
                  <a:outerShdw blurRad="38100" dist="38100" dir="2700000" algn="tl">
                    <a:srgbClr val="000000">
                      <a:alpha val="43137"/>
                    </a:srgbClr>
                  </a:outerShdw>
                </a:effectLst>
              </a:rPr>
              <a:t>التنظيمية:</a:t>
            </a:r>
            <a:endParaRPr lang="ar-DZ" sz="2200" b="1" dirty="0">
              <a:solidFill>
                <a:srgbClr val="C00000"/>
              </a:solidFill>
              <a:effectLst>
                <a:outerShdw blurRad="38100" dist="38100" dir="2700000" algn="tl">
                  <a:srgbClr val="000000">
                    <a:alpha val="43137"/>
                  </a:srgbClr>
                </a:outerShdw>
              </a:effectLst>
            </a:endParaRPr>
          </a:p>
          <a:p>
            <a:pPr marL="0" indent="0" algn="just" rtl="1">
              <a:buNone/>
            </a:pPr>
            <a:r>
              <a:rPr lang="ar-DZ" sz="2200" dirty="0"/>
              <a:t>قانون دود-فرانك : تم سن هذا التشريع التاريخي استجابة للأزمة المالية في عام 2008. وقد أنشأ إطارًا تنظيميًا شاملاً يهدف إلى الحد من المخاطر النظامية في النظام المالي، وتعزيز حماية المستهلك، وزيادة الشفافية في المعاملات المالية. وتشمل المكونات الرئيسية تنظيم المشتقات وإنشاء قاعدة فولكر، التي تقيد التداول الخاص من قبل البنوك</a:t>
            </a:r>
            <a:r>
              <a:rPr lang="ar-DZ" sz="2200" dirty="0" smtClean="0"/>
              <a:t>.</a:t>
            </a:r>
            <a:r>
              <a:rPr lang="ar-DZ" sz="2200" dirty="0" smtClean="0">
                <a:hlinkClick r:id="rId2"/>
              </a:rPr>
              <a:t> </a:t>
            </a:r>
            <a:endParaRPr lang="ar-DZ" sz="2200" dirty="0">
              <a:hlinkClick r:id="rId2"/>
            </a:endParaRPr>
          </a:p>
          <a:p>
            <a:pPr marL="0" indent="0" algn="just" rtl="1">
              <a:buNone/>
            </a:pPr>
            <a:r>
              <a:rPr lang="ar-DZ" sz="2200" b="1" dirty="0" smtClean="0">
                <a:solidFill>
                  <a:srgbClr val="C00000"/>
                </a:solidFill>
                <a:effectLst>
                  <a:outerShdw blurRad="38100" dist="38100" dir="2700000" algn="tl">
                    <a:srgbClr val="000000">
                      <a:alpha val="43137"/>
                    </a:srgbClr>
                  </a:outerShdw>
                </a:effectLst>
              </a:rPr>
              <a:t>2</a:t>
            </a:r>
            <a:r>
              <a:rPr lang="ar-DZ" sz="2200" b="1" dirty="0">
                <a:solidFill>
                  <a:srgbClr val="C00000"/>
                </a:solidFill>
                <a:effectLst>
                  <a:outerShdw blurRad="38100" dist="38100" dir="2700000" algn="tl">
                    <a:srgbClr val="000000">
                      <a:alpha val="43137"/>
                    </a:srgbClr>
                  </a:outerShdw>
                </a:effectLst>
              </a:rPr>
              <a:t>. البنية التحتية للأسواق </a:t>
            </a:r>
            <a:r>
              <a:rPr lang="ar-DZ" sz="2200" b="1" dirty="0" smtClean="0">
                <a:solidFill>
                  <a:srgbClr val="C00000"/>
                </a:solidFill>
                <a:effectLst>
                  <a:outerShdw blurRad="38100" dist="38100" dir="2700000" algn="tl">
                    <a:srgbClr val="000000">
                      <a:alpha val="43137"/>
                    </a:srgbClr>
                  </a:outerShdw>
                </a:effectLst>
              </a:rPr>
              <a:t>المالية:</a:t>
            </a:r>
            <a:r>
              <a:rPr lang="ar-DZ" sz="2200" b="1" dirty="0">
                <a:solidFill>
                  <a:srgbClr val="C00000"/>
                </a:solidFill>
                <a:effectLst>
                  <a:outerShdw blurRad="38100" dist="38100" dir="2700000" algn="tl">
                    <a:srgbClr val="000000">
                      <a:alpha val="43137"/>
                    </a:srgbClr>
                  </a:outerShdw>
                </a:effectLst>
              </a:rPr>
              <a:t> </a:t>
            </a:r>
            <a:endParaRPr lang="ar-DZ" sz="2200" b="1" dirty="0" smtClean="0">
              <a:solidFill>
                <a:srgbClr val="C00000"/>
              </a:solidFill>
              <a:effectLst>
                <a:outerShdw blurRad="38100" dist="38100" dir="2700000" algn="tl">
                  <a:srgbClr val="000000">
                    <a:alpha val="43137"/>
                  </a:srgbClr>
                </a:outerShdw>
              </a:effectLst>
            </a:endParaRPr>
          </a:p>
          <a:p>
            <a:pPr marL="0" indent="0" algn="just" rtl="1">
              <a:buNone/>
            </a:pPr>
            <a:r>
              <a:rPr lang="ar-DZ" sz="2200" dirty="0" smtClean="0"/>
              <a:t>تشمل </a:t>
            </a:r>
            <a:r>
              <a:rPr lang="ar-DZ" sz="2200" dirty="0"/>
              <a:t>المؤسسات المالية الدولية أنظمة الدفع وأنظمة تسوية الأوراق المالية والأطراف المقابلة المركزية التي تسهل المقاصة وتسوية المعاملات المالية. يشرف بنك الاحتياطي الفيدرالي على بعض المؤسسات المالية الدولية بموجب العنوان الثامن من قانون دود-فرانك، مما يضمن أنها تلبي معايير إدارة المخاطر للحفاظ على الاستقرار داخل النظام </a:t>
            </a:r>
            <a:r>
              <a:rPr lang="ar-DZ" sz="2200" dirty="0" smtClean="0"/>
              <a:t>المالي.</a:t>
            </a:r>
          </a:p>
          <a:p>
            <a:pPr marL="0" indent="0" algn="just" rtl="1">
              <a:buNone/>
            </a:pPr>
            <a:endParaRPr lang="en-US" sz="2200" dirty="0"/>
          </a:p>
        </p:txBody>
      </p:sp>
    </p:spTree>
    <p:extLst>
      <p:ext uri="{BB962C8B-B14F-4D97-AF65-F5344CB8AC3E}">
        <p14:creationId xmlns:p14="http://schemas.microsoft.com/office/powerpoint/2010/main" val="2395538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0"/>
            <a:ext cx="8229600" cy="6552728"/>
          </a:xfrm>
        </p:spPr>
        <p:txBody>
          <a:bodyPr>
            <a:normAutofit fontScale="70000" lnSpcReduction="20000"/>
          </a:bodyPr>
          <a:lstStyle/>
          <a:p>
            <a:pPr marL="0" indent="0" algn="just" rtl="1">
              <a:buNone/>
            </a:pPr>
            <a:r>
              <a:rPr lang="ar-DZ" b="1" dirty="0">
                <a:solidFill>
                  <a:srgbClr val="C00000"/>
                </a:solidFill>
                <a:effectLst>
                  <a:outerShdw blurRad="38100" dist="38100" dir="2700000" algn="tl">
                    <a:srgbClr val="000000">
                      <a:alpha val="43137"/>
                    </a:srgbClr>
                  </a:outerShdw>
                </a:effectLst>
              </a:rPr>
              <a:t>3. </a:t>
            </a:r>
            <a:r>
              <a:rPr lang="ar-DZ" b="1" dirty="0" smtClean="0">
                <a:solidFill>
                  <a:srgbClr val="C00000"/>
                </a:solidFill>
                <a:effectLst>
                  <a:outerShdw blurRad="38100" dist="38100" dir="2700000" algn="tl">
                    <a:srgbClr val="000000">
                      <a:alpha val="43137"/>
                    </a:srgbClr>
                  </a:outerShdw>
                </a:effectLst>
              </a:rPr>
              <a:t>أدوات المراقبة:</a:t>
            </a:r>
          </a:p>
          <a:p>
            <a:pPr marL="0" indent="0" algn="just" rtl="1">
              <a:buNone/>
            </a:pPr>
            <a:r>
              <a:rPr lang="ar-DZ" dirty="0" smtClean="0">
                <a:solidFill>
                  <a:schemeClr val="accent4">
                    <a:lumMod val="50000"/>
                  </a:schemeClr>
                </a:solidFill>
                <a:effectLst>
                  <a:outerShdw blurRad="38100" dist="38100" dir="2700000" algn="tl">
                    <a:srgbClr val="000000">
                      <a:alpha val="43137"/>
                    </a:srgbClr>
                  </a:outerShdw>
                </a:effectLst>
              </a:rPr>
              <a:t>مكتب البحوث المالية (</a:t>
            </a:r>
            <a:r>
              <a:rPr lang="en-US" dirty="0" smtClean="0">
                <a:solidFill>
                  <a:schemeClr val="accent4">
                    <a:lumMod val="50000"/>
                  </a:schemeClr>
                </a:solidFill>
                <a:effectLst>
                  <a:outerShdw blurRad="38100" dist="38100" dir="2700000" algn="tl">
                    <a:srgbClr val="000000">
                      <a:alpha val="43137"/>
                    </a:srgbClr>
                  </a:outerShdw>
                </a:effectLst>
              </a:rPr>
              <a:t>OFR</a:t>
            </a:r>
            <a:r>
              <a:rPr lang="ar-DZ" dirty="0" smtClean="0">
                <a:solidFill>
                  <a:schemeClr val="accent4">
                    <a:lumMod val="50000"/>
                  </a:schemeClr>
                </a:solidFill>
                <a:effectLst>
                  <a:outerShdw blurRad="38100" dist="38100" dir="2700000" algn="tl">
                    <a:srgbClr val="000000">
                      <a:alpha val="43137"/>
                    </a:srgbClr>
                  </a:outerShdw>
                </a:effectLst>
              </a:rPr>
              <a:t>): </a:t>
            </a:r>
            <a:r>
              <a:rPr lang="ar-DZ" dirty="0" smtClean="0"/>
              <a:t>يوفر مكتب البحوث المالية أدوات مراقبة مختلفة لتقييم المخاطر في جميع أنحاء النظام المالي. وتشمل هذه الأدوات: </a:t>
            </a:r>
          </a:p>
          <a:p>
            <a:pPr marL="0" indent="0" algn="just" rtl="1">
              <a:buNone/>
            </a:pPr>
            <a:r>
              <a:rPr lang="ar-DZ" sz="3100" dirty="0">
                <a:solidFill>
                  <a:schemeClr val="accent4">
                    <a:lumMod val="50000"/>
                  </a:schemeClr>
                </a:solidFill>
                <a:effectLst>
                  <a:outerShdw blurRad="38100" dist="38100" dir="2700000" algn="tl">
                    <a:srgbClr val="000000">
                      <a:alpha val="43137"/>
                    </a:srgbClr>
                  </a:outerShdw>
                </a:effectLst>
              </a:rPr>
              <a:t>-مؤشر الضغط المالي: </a:t>
            </a:r>
            <a:r>
              <a:rPr lang="ar-DZ" dirty="0" smtClean="0"/>
              <a:t>صورة يومية لمستويات الضغط في الأسواق العالمية.</a:t>
            </a:r>
          </a:p>
          <a:p>
            <a:pPr marL="0" indent="0" algn="just" rtl="1">
              <a:buNone/>
            </a:pPr>
            <a:r>
              <a:rPr lang="ar-DZ" sz="3100" dirty="0">
                <a:solidFill>
                  <a:schemeClr val="accent4">
                    <a:lumMod val="50000"/>
                  </a:schemeClr>
                </a:solidFill>
                <a:effectLst>
                  <a:outerShdw blurRad="38100" dist="38100" dir="2700000" algn="tl">
                    <a:srgbClr val="000000">
                      <a:alpha val="43137"/>
                    </a:srgbClr>
                  </a:outerShdw>
                </a:effectLst>
              </a:rPr>
              <a:t>-مراقبة المخاطر النظامية للبنك: </a:t>
            </a:r>
            <a:r>
              <a:rPr lang="ar-DZ" dirty="0"/>
              <a:t>تقييم المخاطر النظامية التي تشكلها البنوك الكبرى باستخدام مقاييس مختلفة.</a:t>
            </a:r>
          </a:p>
          <a:p>
            <a:pPr marL="0" indent="0" algn="just" rtl="1">
              <a:buNone/>
            </a:pPr>
            <a:r>
              <a:rPr lang="ar-DZ" sz="3100" b="1" dirty="0">
                <a:solidFill>
                  <a:srgbClr val="C00000"/>
                </a:solidFill>
                <a:effectLst>
                  <a:outerShdw blurRad="38100" dist="38100" dir="2700000" algn="tl">
                    <a:srgbClr val="000000">
                      <a:alpha val="43137"/>
                    </a:srgbClr>
                  </a:outerShdw>
                </a:effectLst>
              </a:rPr>
              <a:t>4. أدوات سياسة بنك الاحتياطي الفيدرالي:</a:t>
            </a:r>
          </a:p>
          <a:p>
            <a:pPr marL="0" indent="0" algn="r" rtl="1">
              <a:buNone/>
            </a:pPr>
            <a:r>
              <a:rPr lang="ar-DZ" dirty="0" smtClean="0"/>
              <a:t>يستخدم </a:t>
            </a:r>
            <a:r>
              <a:rPr lang="ar-DZ" dirty="0"/>
              <a:t>بنك الاحتياطي الفيدرالي العديد من أدوات السياسة لتنفيذ السياسة النقدية وإدارة الاستقرار الاقتصادي، بما في ذلك</a:t>
            </a:r>
            <a:r>
              <a:rPr lang="ar-DZ" dirty="0" smtClean="0"/>
              <a:t>:</a:t>
            </a:r>
          </a:p>
          <a:p>
            <a:pPr marL="0" indent="0" algn="r" rtl="1">
              <a:buNone/>
            </a:pPr>
            <a:r>
              <a:rPr lang="ar-DZ" dirty="0"/>
              <a:t>-</a:t>
            </a:r>
            <a:r>
              <a:rPr lang="ar-DZ" dirty="0" smtClean="0"/>
              <a:t>عمليات </a:t>
            </a:r>
            <a:r>
              <a:rPr lang="ar-DZ" dirty="0"/>
              <a:t>السوق المفتوحة : شراء وبيع الأوراق المالية الحكومية للتأثير على السيولة.</a:t>
            </a:r>
          </a:p>
          <a:p>
            <a:pPr marL="0" indent="0" algn="r" rtl="1">
              <a:buNone/>
            </a:pPr>
            <a:r>
              <a:rPr lang="ar-DZ" dirty="0" smtClean="0"/>
              <a:t>-نافذة </a:t>
            </a:r>
            <a:r>
              <a:rPr lang="ar-DZ" dirty="0"/>
              <a:t>الخصم : تقديم القروض للبنوك للحفاظ على السيولة خلال الأزمات.</a:t>
            </a:r>
          </a:p>
          <a:p>
            <a:pPr marL="0" indent="0" algn="r" rtl="1">
              <a:buNone/>
            </a:pPr>
            <a:r>
              <a:rPr lang="ar-DZ" dirty="0" smtClean="0"/>
              <a:t>-متطلبات الاحتياطي: </a:t>
            </a:r>
            <a:r>
              <a:rPr lang="ar-DZ" dirty="0"/>
              <a:t>تحديد الحد الأدنى للاحتياطيات التي يجب على كل بنك الاحتفاظ بها </a:t>
            </a:r>
            <a:r>
              <a:rPr lang="ar-DZ" dirty="0" smtClean="0"/>
              <a:t>مقابل الودائع</a:t>
            </a:r>
            <a:endParaRPr lang="ar-DZ" dirty="0"/>
          </a:p>
          <a:p>
            <a:pPr marL="0" indent="0" algn="r" rtl="1">
              <a:buNone/>
            </a:pPr>
            <a:r>
              <a:rPr lang="ar-DZ" sz="3100" b="1" dirty="0">
                <a:solidFill>
                  <a:srgbClr val="C00000"/>
                </a:solidFill>
                <a:effectLst>
                  <a:outerShdw blurRad="38100" dist="38100" dir="2700000" algn="tl">
                    <a:srgbClr val="000000">
                      <a:alpha val="43137"/>
                    </a:srgbClr>
                  </a:outerShdw>
                </a:effectLst>
              </a:rPr>
              <a:t>5. الرقابة على أسواق رأس المال:</a:t>
            </a:r>
          </a:p>
          <a:p>
            <a:pPr marL="0" indent="0" algn="r" rtl="1">
              <a:buNone/>
            </a:pPr>
            <a:r>
              <a:rPr lang="ar-DZ" dirty="0" smtClean="0"/>
              <a:t>تلعب </a:t>
            </a:r>
            <a:r>
              <a:rPr lang="ar-DZ" dirty="0"/>
              <a:t>وزارة الخزانة الأمريكية دورًا حيويًا في صياغة السياسات المتعلقة بإدارة الديون الفيدرالية والإشراف على الأسواق المالية. ويشمل ذلك مراقبة التطورات الاقتصادية واقتراح التغييرات التنظيمية التي تؤثر على قطاعات السوق المختلفة</a:t>
            </a:r>
          </a:p>
          <a:p>
            <a:pPr marL="0" indent="0" algn="r" rtl="1">
              <a:buNone/>
            </a:pPr>
            <a:r>
              <a:rPr lang="ar-DZ" sz="3100" b="1" dirty="0">
                <a:solidFill>
                  <a:srgbClr val="C00000"/>
                </a:solidFill>
                <a:effectLst>
                  <a:outerShdw blurRad="38100" dist="38100" dir="2700000" algn="tl">
                    <a:srgbClr val="000000">
                      <a:alpha val="43137"/>
                    </a:srgbClr>
                  </a:outerShdw>
                </a:effectLst>
              </a:rPr>
              <a:t>6. معايير حوكمة الشركات:</a:t>
            </a:r>
          </a:p>
          <a:p>
            <a:pPr marL="0" indent="0" algn="r" rtl="1">
              <a:buNone/>
            </a:pPr>
            <a:r>
              <a:rPr lang="ar-DZ" dirty="0" smtClean="0"/>
              <a:t>تضع </a:t>
            </a:r>
            <a:r>
              <a:rPr lang="ar-DZ" dirty="0"/>
              <a:t>العديد من المنظمات معايير حوكمة الشركات التي يتعين على الشركات الالتزام بها، وتعزيز الممارسات الأخلاقية والمساءلة بين الشركات المدرجة في البورصة. ويشمل ذلك المبادئ التوجيهية بشأن هيكل مجلس الإدارة ومتطلبات الإفصاح وحقوق المساهمين</a:t>
            </a:r>
            <a:r>
              <a:rPr lang="ar-DZ" dirty="0" smtClean="0"/>
              <a:t>.</a:t>
            </a:r>
            <a:endParaRPr lang="ar-DZ" dirty="0"/>
          </a:p>
        </p:txBody>
      </p:sp>
    </p:spTree>
    <p:extLst>
      <p:ext uri="{BB962C8B-B14F-4D97-AF65-F5344CB8AC3E}">
        <p14:creationId xmlns:p14="http://schemas.microsoft.com/office/powerpoint/2010/main" val="92177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6275040" cy="850106"/>
          </a:xfrm>
        </p:spPr>
        <p:style>
          <a:lnRef idx="0">
            <a:schemeClr val="accent5"/>
          </a:lnRef>
          <a:fillRef idx="3">
            <a:schemeClr val="accent5"/>
          </a:fillRef>
          <a:effectRef idx="3">
            <a:schemeClr val="accent5"/>
          </a:effectRef>
          <a:fontRef idx="minor">
            <a:schemeClr val="lt1"/>
          </a:fontRef>
        </p:style>
        <p:txBody>
          <a:bodyPr>
            <a:noAutofit/>
          </a:bodyPr>
          <a:lstStyle/>
          <a:p>
            <a:r>
              <a:rPr lang="ar-DZ" sz="2800" b="1" dirty="0" smtClean="0"/>
              <a:t>أثر التفاعل بين حوكمة الاسواق وحوكمة المؤسسات</a:t>
            </a:r>
            <a:endParaRPr lang="en-US" sz="2800" b="1" dirty="0"/>
          </a:p>
        </p:txBody>
      </p:sp>
      <p:sp>
        <p:nvSpPr>
          <p:cNvPr id="3" name="Espace réservé du contenu 2"/>
          <p:cNvSpPr>
            <a:spLocks noGrp="1"/>
          </p:cNvSpPr>
          <p:nvPr>
            <p:ph idx="4294967295"/>
          </p:nvPr>
        </p:nvSpPr>
        <p:spPr>
          <a:xfrm>
            <a:off x="467544" y="1268760"/>
            <a:ext cx="8229600" cy="4032448"/>
          </a:xfrm>
        </p:spPr>
        <p:txBody>
          <a:bodyPr>
            <a:noAutofit/>
          </a:bodyPr>
          <a:lstStyle/>
          <a:p>
            <a:pPr marL="0" indent="0" algn="just" rtl="1">
              <a:buNone/>
            </a:pPr>
            <a:r>
              <a:rPr lang="ar-DZ" sz="2200" dirty="0"/>
              <a:t>قانون دود-فرانك لإصلاح وول ستريت وحماية المستهلك هو تشريع أمريكي تم إقراره في عام 2010، ويهدف إلى تعزيز الاستقرار المالي وحماية المستهلكين من ممارسات الخدمات المالية الضارة. تم وضع هذا القانون استجابةً للأزمة المالية التي حدثت في 2007-2008، حيث سعى المشرعون إلى معالجة الثغرات في النظام المالي </a:t>
            </a:r>
            <a:r>
              <a:rPr lang="ar-DZ" sz="2200" dirty="0" smtClean="0"/>
              <a:t>الأمريكي.</a:t>
            </a:r>
          </a:p>
          <a:p>
            <a:pPr marL="0" indent="0" algn="just" rtl="1">
              <a:buNone/>
            </a:pPr>
            <a:endParaRPr lang="ar-DZ" sz="2200" b="1" dirty="0" smtClean="0"/>
          </a:p>
          <a:p>
            <a:pPr marL="0" indent="0" algn="just" rtl="1">
              <a:buNone/>
            </a:pPr>
            <a:r>
              <a:rPr lang="ar-DZ" sz="2200" b="1" dirty="0" smtClean="0"/>
              <a:t>أهداف القانون:</a:t>
            </a:r>
            <a:endParaRPr lang="ar-DZ" sz="2200" b="1" dirty="0"/>
          </a:p>
          <a:p>
            <a:pPr marL="0" indent="0" algn="just" rtl="1">
              <a:buNone/>
            </a:pPr>
            <a:r>
              <a:rPr lang="ar-DZ" sz="2200" b="1" dirty="0" smtClean="0"/>
              <a:t>-تعزيز </a:t>
            </a:r>
            <a:r>
              <a:rPr lang="ar-DZ" sz="2200" b="1" dirty="0"/>
              <a:t>الشفافية والمساءلة: </a:t>
            </a:r>
            <a:r>
              <a:rPr lang="ar-DZ" sz="2200" dirty="0"/>
              <a:t>يسعى القانون إلى تحسين الشفافية في النظام المالي من خلال فرض متطلبات أكثر صرامة على المؤسسات المالية.</a:t>
            </a:r>
          </a:p>
          <a:p>
            <a:pPr marL="0" indent="0" algn="just" rtl="1">
              <a:buNone/>
            </a:pPr>
            <a:r>
              <a:rPr lang="ar-DZ" sz="2200" b="1" dirty="0" smtClean="0"/>
              <a:t>-إنهاء مفهوم </a:t>
            </a:r>
            <a:r>
              <a:rPr lang="en-US" sz="2400" dirty="0" smtClean="0"/>
              <a:t> </a:t>
            </a:r>
            <a:r>
              <a:rPr lang="en-US" sz="2400" dirty="0"/>
              <a:t>"Too Big to </a:t>
            </a:r>
            <a:r>
              <a:rPr lang="en-US" sz="2400" dirty="0" smtClean="0"/>
              <a:t>Fail"</a:t>
            </a:r>
            <a:r>
              <a:rPr lang="ar-DZ" sz="2200" dirty="0" smtClean="0"/>
              <a:t>يهدف </a:t>
            </a:r>
            <a:r>
              <a:rPr lang="ar-DZ" sz="2200" dirty="0"/>
              <a:t>إلى تقليل المخاطر المرتبطة بالبنوك الكبيرة التي قد تحتاج إلى إنقاذ حكومي.</a:t>
            </a:r>
          </a:p>
          <a:p>
            <a:pPr marL="0" indent="0" algn="just" rtl="1">
              <a:buNone/>
            </a:pPr>
            <a:r>
              <a:rPr lang="ar-DZ" sz="2200" b="1" dirty="0" smtClean="0"/>
              <a:t>-حماية </a:t>
            </a:r>
            <a:r>
              <a:rPr lang="ar-DZ" sz="2200" b="1" dirty="0"/>
              <a:t>دافعي الضرائب: </a:t>
            </a:r>
            <a:r>
              <a:rPr lang="ar-DZ" sz="2200" dirty="0"/>
              <a:t>يمنع القانون استخدام أموال دافعي الضرائب لإنقاذ المؤسسات المالية المتعثرة</a:t>
            </a:r>
            <a:r>
              <a:rPr lang="ar-DZ" sz="2200" dirty="0" smtClean="0"/>
              <a:t>.</a:t>
            </a:r>
            <a:endParaRPr lang="ar-DZ" sz="2200" dirty="0"/>
          </a:p>
        </p:txBody>
      </p:sp>
    </p:spTree>
    <p:extLst>
      <p:ext uri="{BB962C8B-B14F-4D97-AF65-F5344CB8AC3E}">
        <p14:creationId xmlns:p14="http://schemas.microsoft.com/office/powerpoint/2010/main" val="125763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395536" y="1988840"/>
            <a:ext cx="8229600" cy="3240359"/>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Font typeface="Arial" pitchFamily="34" charset="0"/>
              <a:buNone/>
            </a:pPr>
            <a:r>
              <a:rPr lang="ar-DZ" sz="2800" b="1" smtClean="0"/>
              <a:t>مكونات رئيسية للقانون</a:t>
            </a:r>
          </a:p>
          <a:p>
            <a:pPr marL="0" indent="0" algn="just" rtl="1">
              <a:buFont typeface="Arial" pitchFamily="34" charset="0"/>
              <a:buNone/>
            </a:pPr>
            <a:r>
              <a:rPr lang="ar-DZ" sz="2800" b="1" smtClean="0"/>
              <a:t>إنشاء وكالات جديدة: </a:t>
            </a:r>
            <a:r>
              <a:rPr lang="ar-DZ" sz="2800" smtClean="0"/>
              <a:t>تم إنشاء عدة وكالات، مثل مكتب حماية المستهلك المالي، لمراقبة الأنشطة المالية وحماية المستهلكين.</a:t>
            </a:r>
          </a:p>
          <a:p>
            <a:pPr marL="0" indent="0" algn="just" rtl="1">
              <a:buFont typeface="Arial" pitchFamily="34" charset="0"/>
              <a:buNone/>
            </a:pPr>
            <a:r>
              <a:rPr lang="ar-DZ" sz="2800" b="1" smtClean="0"/>
              <a:t>المراقبة التنظيمية: </a:t>
            </a:r>
            <a:r>
              <a:rPr lang="ar-DZ" sz="2800" smtClean="0"/>
              <a:t>يشمل القانون إنشاء مجلس مراقبة الاستقرار المالي الذي يراقب الشركات المالية الكبرى ويقوم بإجراءات تصفية عند الحاجة.</a:t>
            </a:r>
          </a:p>
          <a:p>
            <a:pPr marL="0" indent="0" algn="just" rtl="1">
              <a:buFont typeface="Arial" pitchFamily="34" charset="0"/>
              <a:buNone/>
            </a:pPr>
            <a:r>
              <a:rPr lang="ar-DZ" sz="2800" b="1" smtClean="0"/>
              <a:t>إصلاح سوق المشتقات: </a:t>
            </a:r>
            <a:r>
              <a:rPr lang="ar-DZ" sz="2800" smtClean="0"/>
              <a:t>ينظم القانون سوق المشتقات المالية، مما يزيد من الشفافية ويقلل من المخاطر النظامية</a:t>
            </a:r>
          </a:p>
          <a:p>
            <a:endParaRPr lang="ar-DZ" sz="2800" smtClean="0"/>
          </a:p>
          <a:p>
            <a:endParaRPr lang="en-US" sz="2800" dirty="0"/>
          </a:p>
        </p:txBody>
      </p:sp>
    </p:spTree>
    <p:extLst>
      <p:ext uri="{BB962C8B-B14F-4D97-AF65-F5344CB8AC3E}">
        <p14:creationId xmlns:p14="http://schemas.microsoft.com/office/powerpoint/2010/main" val="1430641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274638"/>
            <a:ext cx="6264696" cy="70609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ar-DZ" dirty="0" smtClean="0"/>
              <a:t>نتائج التعديلات في الحوكمة السوقية </a:t>
            </a:r>
            <a:endParaRPr lang="en-US" dirty="0"/>
          </a:p>
        </p:txBody>
      </p:sp>
      <p:sp>
        <p:nvSpPr>
          <p:cNvPr id="3" name="Espace réservé du contenu 2"/>
          <p:cNvSpPr>
            <a:spLocks noGrp="1"/>
          </p:cNvSpPr>
          <p:nvPr>
            <p:ph idx="1"/>
          </p:nvPr>
        </p:nvSpPr>
        <p:spPr>
          <a:xfrm>
            <a:off x="457200" y="1124744"/>
            <a:ext cx="8229600" cy="5001419"/>
          </a:xfrm>
        </p:spPr>
        <p:txBody>
          <a:bodyPr>
            <a:normAutofit fontScale="77500" lnSpcReduction="20000"/>
          </a:bodyPr>
          <a:lstStyle/>
          <a:p>
            <a:pPr marL="0" indent="0" algn="r" rtl="1">
              <a:buNone/>
            </a:pPr>
            <a:r>
              <a:rPr lang="ar-DZ" dirty="0"/>
              <a:t>قانون دود-فرانك، الذي أُقر في عام 2010، كان استجابة للأزمة المالية العالمية في 2007-2008، وهدف إلى تعزيز الأمان المالي وحماية المستهلكين. ومع ذلك، شهد هذا القانون تعديلات كبيرة في السنوات اللاحقة، خاصة بعد وصول الرئيس دونالد </a:t>
            </a:r>
            <a:r>
              <a:rPr lang="ar-DZ" dirty="0" err="1"/>
              <a:t>ترامب</a:t>
            </a:r>
            <a:r>
              <a:rPr lang="ar-DZ" dirty="0"/>
              <a:t> إلى الحكم</a:t>
            </a:r>
            <a:r>
              <a:rPr lang="ar-DZ" dirty="0" smtClean="0"/>
              <a:t>. </a:t>
            </a:r>
            <a:endParaRPr lang="ar-DZ" dirty="0"/>
          </a:p>
          <a:p>
            <a:pPr marL="0" indent="0" algn="r" rtl="1">
              <a:buNone/>
            </a:pPr>
            <a:endParaRPr lang="ar-DZ" dirty="0" smtClean="0"/>
          </a:p>
          <a:p>
            <a:pPr marL="0" indent="0" algn="r" rtl="1">
              <a:buNone/>
            </a:pPr>
            <a:endParaRPr lang="ar-DZ" dirty="0" smtClean="0"/>
          </a:p>
          <a:p>
            <a:pPr marL="0" indent="0" algn="r" rtl="1">
              <a:buNone/>
            </a:pPr>
            <a:endParaRPr lang="ar-DZ" dirty="0" smtClean="0"/>
          </a:p>
          <a:p>
            <a:pPr marL="0" indent="0" algn="r" rtl="1">
              <a:buNone/>
            </a:pPr>
            <a:r>
              <a:rPr lang="ar-DZ" b="1" dirty="0" smtClean="0"/>
              <a:t>زيادة </a:t>
            </a:r>
            <a:r>
              <a:rPr lang="ar-DZ" b="1" dirty="0"/>
              <a:t>عتبة الأصول: </a:t>
            </a:r>
            <a:r>
              <a:rPr lang="ar-DZ" dirty="0"/>
              <a:t>تم رفع الحد الأقصى للأصول الذي يتطلب من البنوك الالتزام بالمعايير الاحترازية من 50 مليار دولار إلى 250 مليار دولار. هذا التعديل خفف من المتطلبات على البنوك الصغيرة والمتوسطة الحجم، مما جعلها أقل خضوعًا للتدقيق التنظيمي </a:t>
            </a:r>
            <a:r>
              <a:rPr lang="ar-DZ" dirty="0" smtClean="0"/>
              <a:t>الصارم</a:t>
            </a:r>
            <a:endParaRPr lang="ar-DZ" dirty="0"/>
          </a:p>
          <a:p>
            <a:pPr marL="0" indent="0" algn="r" rtl="1">
              <a:buNone/>
            </a:pPr>
            <a:r>
              <a:rPr lang="ar-DZ" b="1" dirty="0"/>
              <a:t>تقليل متطلبات رأس المال: </a:t>
            </a:r>
            <a:r>
              <a:rPr lang="ar-DZ" dirty="0"/>
              <a:t>تم تخفيف المتطلبات المتعلقة برأس المال والنسب الرافعة للبنوك التي لا تعمل كمقرضين تقليديين، مما أدى إلى تقليل الحواجز أمام هذه </a:t>
            </a:r>
            <a:r>
              <a:rPr lang="ar-DZ" dirty="0" smtClean="0"/>
              <a:t>المؤسسات</a:t>
            </a:r>
            <a:endParaRPr lang="ar-DZ" dirty="0"/>
          </a:p>
          <a:p>
            <a:pPr marL="0" indent="0" algn="r" rtl="1">
              <a:buNone/>
            </a:pPr>
            <a:endParaRPr lang="en-US" dirty="0"/>
          </a:p>
        </p:txBody>
      </p:sp>
      <p:sp>
        <p:nvSpPr>
          <p:cNvPr id="5" name="Rectangle 4"/>
          <p:cNvSpPr/>
          <p:nvPr/>
        </p:nvSpPr>
        <p:spPr>
          <a:xfrm>
            <a:off x="5292080" y="2751311"/>
            <a:ext cx="3430747" cy="461665"/>
          </a:xfrm>
          <a:prstGeom prst="rect">
            <a:avLst/>
          </a:prstGeom>
        </p:spPr>
        <p:txBody>
          <a:bodyPr wrap="none">
            <a:spAutoFit/>
          </a:bodyPr>
          <a:lstStyle/>
          <a:p>
            <a:pPr rtl="1"/>
            <a:r>
              <a:rPr lang="ar-DZ" sz="2400" b="1" dirty="0"/>
              <a:t>التخفيفات التي أدخلت في 2018</a:t>
            </a:r>
          </a:p>
        </p:txBody>
      </p:sp>
    </p:spTree>
    <p:extLst>
      <p:ext uri="{BB962C8B-B14F-4D97-AF65-F5344CB8AC3E}">
        <p14:creationId xmlns:p14="http://schemas.microsoft.com/office/powerpoint/2010/main" val="2304706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13384" y="332656"/>
            <a:ext cx="4978896" cy="720080"/>
          </a:xfrm>
        </p:spPr>
        <p:style>
          <a:lnRef idx="0">
            <a:schemeClr val="accent1"/>
          </a:lnRef>
          <a:fillRef idx="3">
            <a:schemeClr val="accent1"/>
          </a:fillRef>
          <a:effectRef idx="3">
            <a:schemeClr val="accent1"/>
          </a:effectRef>
          <a:fontRef idx="minor">
            <a:schemeClr val="lt1"/>
          </a:fontRef>
        </p:style>
        <p:txBody>
          <a:bodyPr>
            <a:normAutofit/>
          </a:bodyPr>
          <a:lstStyle/>
          <a:p>
            <a:r>
              <a:rPr lang="ar-DZ" sz="3200" dirty="0"/>
              <a:t>الآثار المترتبة على </a:t>
            </a:r>
            <a:r>
              <a:rPr lang="ar-DZ" sz="3200" dirty="0" smtClean="0"/>
              <a:t>التعديلات</a:t>
            </a:r>
            <a:endParaRPr lang="en-US" sz="3200" dirty="0"/>
          </a:p>
        </p:txBody>
      </p:sp>
      <p:sp>
        <p:nvSpPr>
          <p:cNvPr id="3" name="Espace réservé du contenu 2"/>
          <p:cNvSpPr>
            <a:spLocks noGrp="1"/>
          </p:cNvSpPr>
          <p:nvPr>
            <p:ph idx="4294967295"/>
          </p:nvPr>
        </p:nvSpPr>
        <p:spPr>
          <a:xfrm>
            <a:off x="467544" y="1268760"/>
            <a:ext cx="8229600" cy="4525963"/>
          </a:xfrm>
        </p:spPr>
        <p:txBody>
          <a:bodyPr>
            <a:normAutofit fontScale="92500" lnSpcReduction="10000"/>
          </a:bodyPr>
          <a:lstStyle/>
          <a:p>
            <a:pPr marL="0" indent="0" algn="r" rtl="1">
              <a:buNone/>
            </a:pPr>
            <a:r>
              <a:rPr lang="ar-DZ" dirty="0" smtClean="0"/>
              <a:t>زيادة </a:t>
            </a:r>
            <a:r>
              <a:rPr lang="ar-DZ" dirty="0"/>
              <a:t>المخاطر النظامية: انتقد العديد من المراقبين هذه التعديلات، مشيرين إلى أن تخفيف اللوائح قد يؤدي إلى نقص السيولة لدى البنوك، مما يجعلها غير قادرة على تلبية طلبات المودعين في الأوقات الحرجة</a:t>
            </a:r>
            <a:r>
              <a:rPr lang="ar-DZ" dirty="0" smtClean="0"/>
              <a:t>.</a:t>
            </a:r>
          </a:p>
          <a:p>
            <a:pPr marL="0" indent="0" algn="r" rtl="1">
              <a:buNone/>
            </a:pPr>
            <a:endParaRPr lang="ar-DZ" dirty="0"/>
          </a:p>
          <a:p>
            <a:pPr marL="0" indent="0" algn="ctr" rtl="1">
              <a:buNone/>
            </a:pPr>
            <a:endParaRPr lang="ar-DZ" dirty="0" smtClean="0"/>
          </a:p>
          <a:p>
            <a:pPr marL="0" indent="0" algn="r" rtl="1">
              <a:buNone/>
            </a:pPr>
            <a:r>
              <a:rPr lang="ar-DZ" dirty="0" smtClean="0"/>
              <a:t> </a:t>
            </a:r>
            <a:r>
              <a:rPr lang="ar-DZ" dirty="0"/>
              <a:t>انهيار بنك سيليكون فالي في مارس 2023 أظهر كيف أن الافتقار إلى التدقيق التنظيمي على المؤسسات المالية التي تندرج تحت عتبة الأصول الجديدة لعب دورًا رئيسيًا في فشل البنك. حيث كان يعمل دون مستويات السيولة الكافية لتلبية سحوبات المودعين</a:t>
            </a:r>
          </a:p>
          <a:p>
            <a:endParaRPr lang="en-US" dirty="0"/>
          </a:p>
        </p:txBody>
      </p:sp>
      <p:sp>
        <p:nvSpPr>
          <p:cNvPr id="4" name="Titre 1"/>
          <p:cNvSpPr txBox="1">
            <a:spLocks/>
          </p:cNvSpPr>
          <p:nvPr/>
        </p:nvSpPr>
        <p:spPr>
          <a:xfrm>
            <a:off x="2257400" y="2996952"/>
            <a:ext cx="4978896" cy="792088"/>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r>
              <a:rPr lang="ar-DZ" sz="3200" dirty="0"/>
              <a:t>دور انهيار بنك سيليكون فالي:</a:t>
            </a:r>
          </a:p>
        </p:txBody>
      </p:sp>
    </p:spTree>
    <p:extLst>
      <p:ext uri="{BB962C8B-B14F-4D97-AF65-F5344CB8AC3E}">
        <p14:creationId xmlns:p14="http://schemas.microsoft.com/office/powerpoint/2010/main" val="674134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8000" contrast="-23000"/>
                    </a14:imgEffect>
                  </a14:imgLayer>
                </a14:imgProps>
              </a:ext>
              <a:ext uri="{28A0092B-C50C-407E-A947-70E740481C1C}">
                <a14:useLocalDpi xmlns:a14="http://schemas.microsoft.com/office/drawing/2010/main" val="0"/>
              </a:ext>
            </a:extLst>
          </a:blip>
          <a:srcRect/>
          <a:stretch>
            <a:fillRect/>
          </a:stretch>
        </p:blipFill>
        <p:spPr bwMode="auto">
          <a:xfrm>
            <a:off x="424210" y="908720"/>
            <a:ext cx="8180237"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ous-titre 2"/>
          <p:cNvSpPr>
            <a:spLocks noGrp="1"/>
          </p:cNvSpPr>
          <p:nvPr>
            <p:ph type="subTitle" idx="1"/>
          </p:nvPr>
        </p:nvSpPr>
        <p:spPr>
          <a:xfrm>
            <a:off x="539552" y="1268760"/>
            <a:ext cx="7632848" cy="4896544"/>
          </a:xfrm>
        </p:spPr>
        <p:txBody>
          <a:bodyPr>
            <a:noAutofit/>
          </a:bodyPr>
          <a:lstStyle/>
          <a:p>
            <a:pPr algn="r" rtl="1"/>
            <a:r>
              <a:rPr lang="ar-DZ" sz="2200" dirty="0" smtClean="0">
                <a:solidFill>
                  <a:schemeClr val="tx1"/>
                </a:solidFill>
              </a:rPr>
              <a:t>اهم النتائج المتوصل لها:</a:t>
            </a:r>
          </a:p>
          <a:p>
            <a:pPr algn="r" rtl="1"/>
            <a:r>
              <a:rPr lang="ar-DZ" sz="2200" dirty="0" smtClean="0">
                <a:solidFill>
                  <a:schemeClr val="tx1"/>
                </a:solidFill>
              </a:rPr>
              <a:t>1- ينبغي على كل دولة اعتماد نموذج الحوكمة الذي يتناسب مع خصوصيات اقتصادها</a:t>
            </a:r>
          </a:p>
          <a:p>
            <a:pPr algn="r" rtl="1"/>
            <a:r>
              <a:rPr lang="ar-DZ" sz="2200" dirty="0" smtClean="0">
                <a:solidFill>
                  <a:schemeClr val="tx1"/>
                </a:solidFill>
              </a:rPr>
              <a:t>2-تسمح الحوكمة القائم على السوق بمشاركة العديد من الهيئات في الحوكمة، مما يساعد على مسايرة التغيرات ولا يعيق الابتكار مقارنة </a:t>
            </a:r>
            <a:r>
              <a:rPr lang="ar-DZ" sz="2200" dirty="0" smtClean="0">
                <a:solidFill>
                  <a:schemeClr val="tx1"/>
                </a:solidFill>
              </a:rPr>
              <a:t>بالأنظمة </a:t>
            </a:r>
            <a:r>
              <a:rPr lang="ar-DZ" sz="2200" dirty="0" smtClean="0">
                <a:solidFill>
                  <a:schemeClr val="tx1"/>
                </a:solidFill>
              </a:rPr>
              <a:t>الاخرى</a:t>
            </a:r>
          </a:p>
          <a:p>
            <a:pPr algn="r" rtl="1"/>
            <a:r>
              <a:rPr lang="ar-DZ" sz="2200" dirty="0" smtClean="0">
                <a:solidFill>
                  <a:schemeClr val="tx1"/>
                </a:solidFill>
              </a:rPr>
              <a:t>3-تظهر التجربة الامريكية ان الحوكمة عملية تكاملية بين مكوناتها، فتخفيف القوانين ادى الى ازمة رغم الابقاء على باقي المكونات </a:t>
            </a:r>
          </a:p>
          <a:p>
            <a:pPr algn="r" rtl="1"/>
            <a:r>
              <a:rPr lang="ar-DZ" sz="2200" dirty="0" smtClean="0">
                <a:solidFill>
                  <a:schemeClr val="tx1"/>
                </a:solidFill>
              </a:rPr>
              <a:t>4-الحوكمة القائمة على السوق تخدم مصالح المساهمين في الاجل القصير خاصة، وتسمح لهم بالمشاركة في الادارة ومعالجة المشاكل الحاصلة وتجعل من النظام مرن في ظل المنافسة القوية</a:t>
            </a:r>
          </a:p>
          <a:p>
            <a:pPr algn="r" rtl="1"/>
            <a:r>
              <a:rPr lang="ar-DZ" sz="2200" dirty="0" smtClean="0">
                <a:solidFill>
                  <a:schemeClr val="tx1"/>
                </a:solidFill>
              </a:rPr>
              <a:t>5- يسمح هذا النظام للمؤسسات المتخصصة في المراقبة بكشف الخروقات والاحتيال في الاسواق المالية مثلا: مكافأة الجهات التي تكشف عن المتسبب في تسريب المعلومات المغلوطة التي تؤدي الا البيع على المكشوف للاسهم، وتغريم الطرف المقابل</a:t>
            </a:r>
            <a:endParaRPr lang="en-US" sz="2200" dirty="0">
              <a:solidFill>
                <a:schemeClr val="tx1"/>
              </a:solidFill>
            </a:endParaRPr>
          </a:p>
        </p:txBody>
      </p:sp>
      <p:sp>
        <p:nvSpPr>
          <p:cNvPr id="4" name="Rectangle 3"/>
          <p:cNvSpPr/>
          <p:nvPr/>
        </p:nvSpPr>
        <p:spPr>
          <a:xfrm>
            <a:off x="395536" y="908720"/>
            <a:ext cx="8208912" cy="5400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4788024" y="116632"/>
            <a:ext cx="3595936" cy="1080119"/>
          </a:xfrm>
        </p:spPr>
        <p:style>
          <a:lnRef idx="0">
            <a:schemeClr val="accent4"/>
          </a:lnRef>
          <a:fillRef idx="3">
            <a:schemeClr val="accent4"/>
          </a:fillRef>
          <a:effectRef idx="3">
            <a:schemeClr val="accent4"/>
          </a:effectRef>
          <a:fontRef idx="minor">
            <a:schemeClr val="lt1"/>
          </a:fontRef>
        </p:style>
        <p:txBody>
          <a:bodyPr/>
          <a:lstStyle/>
          <a:p>
            <a:r>
              <a:rPr lang="ar-DZ" dirty="0" smtClean="0"/>
              <a:t>الخاتمة</a:t>
            </a:r>
            <a:endParaRPr lang="en-US" dirty="0"/>
          </a:p>
        </p:txBody>
      </p:sp>
    </p:spTree>
    <p:extLst>
      <p:ext uri="{BB962C8B-B14F-4D97-AF65-F5344CB8AC3E}">
        <p14:creationId xmlns:p14="http://schemas.microsoft.com/office/powerpoint/2010/main" val="3265831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BEBA8EAE-BF5A-486C-A8C5-ECC9F3942E4B}">
                <a14:imgProps xmlns:a14="http://schemas.microsoft.com/office/drawing/2010/main">
                  <a14:imgLayer r:embed="rId3">
                    <a14:imgEffect>
                      <a14:brightnessContrast bright="16000" contrast="-2000"/>
                    </a14:imgEffect>
                  </a14:imgLayer>
                </a14:imgProps>
              </a:ext>
              <a:ext uri="{28A0092B-C50C-407E-A947-70E740481C1C}">
                <a14:useLocalDpi xmlns:a14="http://schemas.microsoft.com/office/drawing/2010/main" val="0"/>
              </a:ext>
            </a:extLst>
          </a:blip>
          <a:stretch>
            <a:fillRect/>
          </a:stretch>
        </p:blipFill>
        <p:spPr>
          <a:xfrm>
            <a:off x="-36512" y="2636912"/>
            <a:ext cx="5760639" cy="4221088"/>
          </a:xfrm>
          <a:prstGeom prst="rect">
            <a:avLst/>
          </a:prstGeom>
        </p:spPr>
      </p:pic>
      <p:sp>
        <p:nvSpPr>
          <p:cNvPr id="2" name="Titre 1"/>
          <p:cNvSpPr>
            <a:spLocks noGrp="1"/>
          </p:cNvSpPr>
          <p:nvPr>
            <p:ph type="ctrTitle"/>
          </p:nvPr>
        </p:nvSpPr>
        <p:spPr>
          <a:xfrm>
            <a:off x="6156176" y="-315415"/>
            <a:ext cx="2803848" cy="1080120"/>
          </a:xfrm>
        </p:spPr>
        <p:style>
          <a:lnRef idx="0">
            <a:schemeClr val="accent2"/>
          </a:lnRef>
          <a:fillRef idx="3">
            <a:schemeClr val="accent2"/>
          </a:fillRef>
          <a:effectRef idx="3">
            <a:schemeClr val="accent2"/>
          </a:effectRef>
          <a:fontRef idx="minor">
            <a:schemeClr val="lt1"/>
          </a:fontRef>
        </p:style>
        <p:txBody>
          <a:bodyPr/>
          <a:lstStyle/>
          <a:p>
            <a:r>
              <a:rPr lang="ar-DZ" dirty="0" smtClean="0"/>
              <a:t>مقدمة</a:t>
            </a:r>
            <a:endParaRPr lang="en-US" dirty="0"/>
          </a:p>
        </p:txBody>
      </p:sp>
      <p:sp>
        <p:nvSpPr>
          <p:cNvPr id="3" name="Sous-titre 2"/>
          <p:cNvSpPr>
            <a:spLocks noGrp="1"/>
          </p:cNvSpPr>
          <p:nvPr>
            <p:ph type="subTitle" idx="1"/>
          </p:nvPr>
        </p:nvSpPr>
        <p:spPr>
          <a:xfrm>
            <a:off x="323528" y="548680"/>
            <a:ext cx="8820472" cy="4536504"/>
          </a:xfrm>
        </p:spPr>
        <p:txBody>
          <a:bodyPr>
            <a:normAutofit fontScale="40000" lnSpcReduction="20000"/>
          </a:bodyPr>
          <a:lstStyle/>
          <a:p>
            <a:pPr algn="just" rtl="1"/>
            <a:endParaRPr lang="fr-FR" dirty="0" smtClean="0">
              <a:solidFill>
                <a:schemeClr val="tx1"/>
              </a:solidFill>
            </a:endParaRPr>
          </a:p>
          <a:p>
            <a:pPr algn="just" rtl="1"/>
            <a:r>
              <a:rPr lang="ar-SA" sz="9600" dirty="0">
                <a:solidFill>
                  <a:schemeClr val="tx1"/>
                </a:solidFill>
              </a:rPr>
              <a:t>غالبا ما ارتبط مفهوم الحوكمة بالأزمات </a:t>
            </a:r>
            <a:r>
              <a:rPr lang="ar-SA" sz="9600" dirty="0" smtClean="0">
                <a:solidFill>
                  <a:schemeClr val="tx1"/>
                </a:solidFill>
              </a:rPr>
              <a:t>المالية</a:t>
            </a:r>
            <a:r>
              <a:rPr lang="ar-DZ" sz="9600" dirty="0" smtClean="0">
                <a:solidFill>
                  <a:schemeClr val="tx1"/>
                </a:solidFill>
              </a:rPr>
              <a:t>،</a:t>
            </a:r>
            <a:r>
              <a:rPr lang="ar-SA" sz="9600" dirty="0" smtClean="0">
                <a:solidFill>
                  <a:schemeClr val="tx1"/>
                </a:solidFill>
              </a:rPr>
              <a:t> </a:t>
            </a:r>
            <a:r>
              <a:rPr lang="ar-SA" sz="9600" dirty="0">
                <a:solidFill>
                  <a:schemeClr val="tx1"/>
                </a:solidFill>
              </a:rPr>
              <a:t>فمع كل ازمة مالية تبرز اصوات تدعو الى المزيد من الحوكمة في المؤسسات الاقتصادية والمالية و حتى في الاسواق المالية، نظرا للدور الذي يمكن ان تلعبه الحوكمة  في تقليل </a:t>
            </a:r>
            <a:r>
              <a:rPr lang="ar-SA" sz="9600" dirty="0" smtClean="0">
                <a:solidFill>
                  <a:schemeClr val="tx1"/>
                </a:solidFill>
              </a:rPr>
              <a:t>المخاط</a:t>
            </a:r>
            <a:r>
              <a:rPr lang="ar-DZ" sz="9600" dirty="0" smtClean="0">
                <a:solidFill>
                  <a:schemeClr val="tx1"/>
                </a:solidFill>
              </a:rPr>
              <a:t>ر،</a:t>
            </a:r>
            <a:r>
              <a:rPr lang="en-US" sz="9600" dirty="0">
                <a:solidFill>
                  <a:schemeClr val="tx1"/>
                </a:solidFill>
              </a:rPr>
              <a:t> </a:t>
            </a:r>
            <a:r>
              <a:rPr lang="ar-SA" sz="9600" dirty="0">
                <a:solidFill>
                  <a:schemeClr val="tx1"/>
                </a:solidFill>
              </a:rPr>
              <a:t>وذلك من خلال عدة آليات ومبادئ تهدف إلى تعزيز الشفافية </a:t>
            </a:r>
            <a:r>
              <a:rPr lang="ar-SA" sz="9600" dirty="0" smtClean="0">
                <a:solidFill>
                  <a:schemeClr val="tx1"/>
                </a:solidFill>
              </a:rPr>
              <a:t>والمساءلة</a:t>
            </a:r>
            <a:r>
              <a:rPr lang="ar-DZ" sz="9600" dirty="0" smtClean="0">
                <a:solidFill>
                  <a:schemeClr val="tx1"/>
                </a:solidFill>
              </a:rPr>
              <a:t>.</a:t>
            </a:r>
            <a:r>
              <a:rPr lang="ar-SA" sz="9600" dirty="0" smtClean="0">
                <a:solidFill>
                  <a:schemeClr val="tx1"/>
                </a:solidFill>
              </a:rPr>
              <a:t> </a:t>
            </a:r>
            <a:endParaRPr lang="en-US" sz="9600" dirty="0">
              <a:solidFill>
                <a:schemeClr val="tx1"/>
              </a:solidFill>
            </a:endParaRPr>
          </a:p>
          <a:p>
            <a:pPr algn="just" rtl="1"/>
            <a:r>
              <a:rPr lang="ar-DZ" dirty="0">
                <a:solidFill>
                  <a:schemeClr val="tx1"/>
                </a:solidFill>
              </a:rPr>
              <a:t/>
            </a:r>
            <a:br>
              <a:rPr lang="ar-DZ"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268851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ar-SA" dirty="0"/>
              <a:t>نظام الحوكمة المؤسسية القائم على السوق</a:t>
            </a:r>
            <a:endParaRPr lang="en-US" dirty="0"/>
          </a:p>
        </p:txBody>
      </p:sp>
      <p:graphicFrame>
        <p:nvGraphicFramePr>
          <p:cNvPr id="5" name="Espace réservé du contenu 3"/>
          <p:cNvGraphicFramePr>
            <a:graphicFrameLocks noGrp="1"/>
          </p:cNvGraphicFramePr>
          <p:nvPr>
            <p:ph idx="1"/>
            <p:extLst>
              <p:ext uri="{D42A27DB-BD31-4B8C-83A1-F6EECF244321}">
                <p14:modId xmlns:p14="http://schemas.microsoft.com/office/powerpoint/2010/main" val="1749095387"/>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texte 5"/>
          <p:cNvSpPr>
            <a:spLocks noGrp="1"/>
          </p:cNvSpPr>
          <p:nvPr>
            <p:ph type="body" sz="half" idx="2"/>
          </p:nvPr>
        </p:nvSpPr>
        <p:spPr/>
        <p:txBody>
          <a:bodyPr>
            <a:normAutofit/>
          </a:bodyPr>
          <a:lstStyle/>
          <a:p>
            <a:pPr algn="just" rtl="1"/>
            <a:r>
              <a:rPr lang="ar-DZ" sz="1800" dirty="0" smtClean="0"/>
              <a:t>-</a:t>
            </a:r>
            <a:r>
              <a:rPr lang="ar-SA" sz="1800" dirty="0" smtClean="0"/>
              <a:t>نظام </a:t>
            </a:r>
            <a:r>
              <a:rPr lang="ar-SA" sz="1800" dirty="0"/>
              <a:t>الحوكمة المؤسسية القائم على السوق</a:t>
            </a:r>
            <a:r>
              <a:rPr lang="ar-DZ" sz="1800" dirty="0"/>
              <a:t> هو الاطار  اين </a:t>
            </a:r>
            <a:r>
              <a:rPr lang="ar-SA" sz="1800" dirty="0"/>
              <a:t>تتأثر الآليات واللوائح التي تحكم الشركات بشكل رئيسي بالقوى السوقية بدلاً من مجموعة القواعد القانونية المحددة أو الهياكل </a:t>
            </a:r>
            <a:r>
              <a:rPr lang="ar-SA" sz="1800" dirty="0" err="1"/>
              <a:t>الحوكميّة</a:t>
            </a:r>
            <a:r>
              <a:rPr lang="ar-SA" sz="1800" dirty="0"/>
              <a:t> التقليدية.</a:t>
            </a:r>
            <a:endParaRPr lang="ar-DZ" sz="1800" dirty="0"/>
          </a:p>
          <a:p>
            <a:pPr algn="just" rtl="1"/>
            <a:r>
              <a:rPr lang="ar-SA" sz="1800" dirty="0" smtClean="0"/>
              <a:t>يعتمد</a:t>
            </a:r>
            <a:r>
              <a:rPr lang="ar-DZ" sz="1800" dirty="0" smtClean="0"/>
              <a:t> </a:t>
            </a:r>
            <a:r>
              <a:rPr lang="ar-DZ" sz="1800" dirty="0"/>
              <a:t>هذا النظام </a:t>
            </a:r>
            <a:r>
              <a:rPr lang="ar-SA" sz="1800" dirty="0"/>
              <a:t>على دور المساهمين، والمنافسة، </a:t>
            </a:r>
            <a:r>
              <a:rPr lang="ar-DZ" sz="1800" dirty="0"/>
              <a:t>والديناميكيات </a:t>
            </a:r>
            <a:r>
              <a:rPr lang="ar-SA" sz="1800" dirty="0"/>
              <a:t>السوقية في تشكيل سلوك الشركات وممارسات الحوكمة</a:t>
            </a:r>
            <a:r>
              <a:rPr lang="ar-DZ" sz="1800" dirty="0"/>
              <a:t>، من خلال تحديد</a:t>
            </a:r>
            <a:r>
              <a:rPr lang="ar-SA" sz="1800" dirty="0"/>
              <a:t> مسؤوليات المشاركين المختلفين في الشركة، </a:t>
            </a:r>
            <a:r>
              <a:rPr lang="ar-SA" sz="1800" dirty="0" smtClean="0"/>
              <a:t>بما</a:t>
            </a:r>
            <a:r>
              <a:rPr lang="ar-DZ" sz="1800" dirty="0" smtClean="0"/>
              <a:t> في ذلك المساهمين </a:t>
            </a:r>
            <a:r>
              <a:rPr lang="ar-SA" sz="1800" dirty="0" smtClean="0"/>
              <a:t>ومجلس</a:t>
            </a:r>
            <a:r>
              <a:rPr lang="ar-DZ" sz="1800" dirty="0" smtClean="0"/>
              <a:t> الادارة </a:t>
            </a:r>
            <a:r>
              <a:rPr lang="ar-SA" sz="1800" dirty="0" smtClean="0"/>
              <a:t>والإدارة</a:t>
            </a:r>
            <a:r>
              <a:rPr lang="ar-DZ" sz="1800" dirty="0"/>
              <a:t>،</a:t>
            </a:r>
            <a:r>
              <a:rPr lang="ar-SA" sz="1800" dirty="0" smtClean="0"/>
              <a:t>الموظفين</a:t>
            </a:r>
            <a:r>
              <a:rPr lang="ar-DZ" sz="1800" dirty="0"/>
              <a:t>،</a:t>
            </a:r>
            <a:r>
              <a:rPr lang="ar-SA" sz="1800" dirty="0" smtClean="0"/>
              <a:t>الموردين</a:t>
            </a:r>
            <a:r>
              <a:rPr lang="ar-DZ" sz="1800" dirty="0" smtClean="0"/>
              <a:t> </a:t>
            </a:r>
            <a:r>
              <a:rPr lang="ar-SA" sz="1800" dirty="0" smtClean="0"/>
              <a:t>والعملاء</a:t>
            </a:r>
            <a:r>
              <a:rPr lang="ar-DZ" sz="1800" dirty="0" smtClean="0"/>
              <a:t>.  </a:t>
            </a:r>
            <a:r>
              <a:rPr lang="ar-SA" sz="1800" dirty="0" smtClean="0"/>
              <a:t> </a:t>
            </a:r>
            <a:r>
              <a:rPr lang="ar-DZ" sz="1800" dirty="0" smtClean="0"/>
              <a:t>وبالتالي</a:t>
            </a:r>
            <a:r>
              <a:rPr lang="ar-DZ" sz="1800" dirty="0"/>
              <a:t>، يعتمد النظام على أسواق رأس المال للتأثير على إدارة الشركات</a:t>
            </a:r>
          </a:p>
          <a:p>
            <a:endParaRPr lang="en-US" sz="1800" dirty="0"/>
          </a:p>
        </p:txBody>
      </p:sp>
    </p:spTree>
    <p:extLst>
      <p:ext uri="{BB962C8B-B14F-4D97-AF65-F5344CB8AC3E}">
        <p14:creationId xmlns:p14="http://schemas.microsoft.com/office/powerpoint/2010/main" val="3495220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4896544"/>
          </a:xfrm>
        </p:spPr>
        <p:txBody>
          <a:bodyPr>
            <a:normAutofit fontScale="85000" lnSpcReduction="20000"/>
          </a:bodyPr>
          <a:lstStyle/>
          <a:p>
            <a:pPr marL="0" indent="0" algn="r" rtl="1">
              <a:buNone/>
            </a:pPr>
            <a:r>
              <a:rPr lang="ar-DZ" dirty="0" smtClean="0"/>
              <a:t>الولايات </a:t>
            </a:r>
            <a:r>
              <a:rPr lang="ar-DZ" dirty="0"/>
              <a:t>المتحدة والهند هما مثالان على أنظمة الحوكمة المؤسسية القائمة على السوق التي لا تملك سياسات حوكمة وطنية يجب على الشركات اتباعها. بدلاً من ذلك، تعتمد على قوانين وأنظمة الأوراق المالية.</a:t>
            </a:r>
          </a:p>
          <a:p>
            <a:pPr marL="0" indent="0" algn="r" rtl="1">
              <a:buNone/>
            </a:pPr>
            <a:r>
              <a:rPr lang="ar-DZ" dirty="0" smtClean="0"/>
              <a:t>	</a:t>
            </a:r>
            <a:endParaRPr lang="fr-FR" dirty="0" smtClean="0"/>
          </a:p>
          <a:p>
            <a:pPr marL="0" indent="0" algn="r" rtl="1">
              <a:buNone/>
            </a:pPr>
            <a:r>
              <a:rPr lang="ar-DZ" dirty="0" smtClean="0"/>
              <a:t> تخضع  الحوكمة بقواعد السوق الى اطارين زمنيين:</a:t>
            </a:r>
          </a:p>
          <a:p>
            <a:pPr marL="0" indent="0" algn="r" rtl="1">
              <a:buNone/>
            </a:pPr>
            <a:endParaRPr lang="ar-DZ" dirty="0" smtClean="0"/>
          </a:p>
          <a:p>
            <a:pPr marL="0" indent="0" algn="r" rtl="1">
              <a:buNone/>
            </a:pPr>
            <a:r>
              <a:rPr lang="ar-DZ" dirty="0" smtClean="0"/>
              <a:t>اولا- في الاجل القصير: سعر سهم الشركة يفرض على قيادة الشركة الاستجابة، فانخفاض السعر يزعج المستثمرين مما يعجل في الاصلاحات نظرا للمنافسة الشديدة</a:t>
            </a:r>
          </a:p>
          <a:p>
            <a:pPr marL="0" indent="0" algn="r" rtl="1">
              <a:buNone/>
            </a:pPr>
            <a:endParaRPr lang="ar-DZ" dirty="0" smtClean="0"/>
          </a:p>
          <a:p>
            <a:pPr marL="0" indent="0" algn="r" rtl="1">
              <a:buNone/>
            </a:pPr>
            <a:r>
              <a:rPr lang="ar-DZ" dirty="0" smtClean="0"/>
              <a:t>ثانيا- في الاجل الطويل: </a:t>
            </a:r>
            <a:r>
              <a:rPr lang="ar-DZ" dirty="0"/>
              <a:t>فإن ديناميكية نظام الحوكمة القائم على السوق تجعل </a:t>
            </a:r>
            <a:r>
              <a:rPr lang="ar-DZ" dirty="0" smtClean="0"/>
              <a:t>من الضروري تلبية رغبات المستثمرين سواء كانت بتعظيم الارباح او زيادة راس المال المستثمر، كونه نظام منفتح على المنافسة والابتكار</a:t>
            </a:r>
            <a:endParaRPr lang="en-US" dirty="0"/>
          </a:p>
        </p:txBody>
      </p:sp>
    </p:spTree>
    <p:extLst>
      <p:ext uri="{BB962C8B-B14F-4D97-AF65-F5344CB8AC3E}">
        <p14:creationId xmlns:p14="http://schemas.microsoft.com/office/powerpoint/2010/main" val="124345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74638"/>
            <a:ext cx="7355160" cy="778098"/>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ar-DZ" sz="3600" dirty="0" smtClean="0"/>
              <a:t>مميزات نظام الحوكمة المؤسسية القائم على السوق</a:t>
            </a:r>
            <a:endParaRPr lang="en-US" sz="3600" dirty="0"/>
          </a:p>
        </p:txBody>
      </p:sp>
      <p:sp>
        <p:nvSpPr>
          <p:cNvPr id="3" name="Espace réservé du contenu 2"/>
          <p:cNvSpPr>
            <a:spLocks noGrp="1"/>
          </p:cNvSpPr>
          <p:nvPr>
            <p:ph idx="1"/>
          </p:nvPr>
        </p:nvSpPr>
        <p:spPr>
          <a:xfrm>
            <a:off x="1403648" y="3501008"/>
            <a:ext cx="8229600" cy="5073427"/>
          </a:xfrm>
        </p:spPr>
        <p:txBody>
          <a:bodyPr>
            <a:noAutofit/>
          </a:bodyPr>
          <a:lstStyle/>
          <a:p>
            <a:pPr marL="0" indent="0" algn="r" rtl="1">
              <a:buNone/>
            </a:pPr>
            <a:endParaRPr lang="ar-DZ" sz="2200" dirty="0" smtClean="0"/>
          </a:p>
          <a:p>
            <a:pPr marL="0" indent="0" algn="r" rtl="1">
              <a:buNone/>
            </a:pPr>
            <a:endParaRPr lang="ar-DZ" sz="2200" dirty="0"/>
          </a:p>
        </p:txBody>
      </p:sp>
      <p:graphicFrame>
        <p:nvGraphicFramePr>
          <p:cNvPr id="6" name="Diagramme 5"/>
          <p:cNvGraphicFramePr/>
          <p:nvPr>
            <p:extLst>
              <p:ext uri="{D42A27DB-BD31-4B8C-83A1-F6EECF244321}">
                <p14:modId xmlns:p14="http://schemas.microsoft.com/office/powerpoint/2010/main" val="3480613519"/>
              </p:ext>
            </p:extLst>
          </p:nvPr>
        </p:nvGraphicFramePr>
        <p:xfrm>
          <a:off x="395536" y="1052736"/>
          <a:ext cx="804021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9085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778098"/>
          </a:xfrm>
        </p:spPr>
        <p:txBody>
          <a:bodyPr>
            <a:normAutofit/>
          </a:bodyPr>
          <a:lstStyle/>
          <a:p>
            <a:r>
              <a:rPr lang="ar-DZ" dirty="0" smtClean="0"/>
              <a:t>خطوات التنفيذ</a:t>
            </a:r>
            <a:endParaRPr lang="en-US" dirty="0"/>
          </a:p>
        </p:txBody>
      </p:sp>
      <p:graphicFrame>
        <p:nvGraphicFramePr>
          <p:cNvPr id="3" name="Diagramme 2"/>
          <p:cNvGraphicFramePr/>
          <p:nvPr>
            <p:extLst>
              <p:ext uri="{D42A27DB-BD31-4B8C-83A1-F6EECF244321}">
                <p14:modId xmlns:p14="http://schemas.microsoft.com/office/powerpoint/2010/main" val="2331080652"/>
              </p:ext>
            </p:extLst>
          </p:nvPr>
        </p:nvGraphicFramePr>
        <p:xfrm>
          <a:off x="323528" y="1052736"/>
          <a:ext cx="8640960"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4264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1199414548"/>
              </p:ext>
            </p:extLst>
          </p:nvPr>
        </p:nvGraphicFramePr>
        <p:xfrm>
          <a:off x="467544" y="260648"/>
          <a:ext cx="8352928"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7840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style>
          <a:lnRef idx="0">
            <a:schemeClr val="accent1"/>
          </a:lnRef>
          <a:fillRef idx="3">
            <a:schemeClr val="accent1"/>
          </a:fillRef>
          <a:effectRef idx="3">
            <a:schemeClr val="accent1"/>
          </a:effectRef>
          <a:fontRef idx="minor">
            <a:schemeClr val="lt1"/>
          </a:fontRef>
        </p:style>
        <p:txBody>
          <a:bodyPr>
            <a:normAutofit/>
          </a:bodyPr>
          <a:lstStyle/>
          <a:p>
            <a:r>
              <a:rPr lang="ar-DZ" sz="2800" b="1" dirty="0" smtClean="0"/>
              <a:t>حوكمة المؤسسات والاسواق ودورها في تعزيز ثقة المستثمرين </a:t>
            </a:r>
            <a:endParaRPr lang="en-US" sz="2800" b="1" dirty="0"/>
          </a:p>
        </p:txBody>
      </p:sp>
      <p:sp>
        <p:nvSpPr>
          <p:cNvPr id="3" name="Espace réservé du contenu 2"/>
          <p:cNvSpPr>
            <a:spLocks noGrp="1"/>
          </p:cNvSpPr>
          <p:nvPr>
            <p:ph idx="1"/>
          </p:nvPr>
        </p:nvSpPr>
        <p:spPr>
          <a:xfrm>
            <a:off x="251520" y="1124744"/>
            <a:ext cx="8640960" cy="4525963"/>
          </a:xfrm>
        </p:spPr>
        <p:txBody>
          <a:bodyPr>
            <a:noAutofit/>
          </a:bodyPr>
          <a:lstStyle/>
          <a:p>
            <a:pPr marL="0" indent="0" algn="r" rtl="1">
              <a:buNone/>
            </a:pPr>
            <a:r>
              <a:rPr lang="ar-DZ" sz="2200" b="1" dirty="0" smtClean="0">
                <a:solidFill>
                  <a:srgbClr val="FF0000"/>
                </a:solidFill>
                <a:effectLst>
                  <a:outerShdw blurRad="38100" dist="38100" dir="2700000" algn="tl">
                    <a:srgbClr val="000000">
                      <a:alpha val="43137"/>
                    </a:srgbClr>
                  </a:outerShdw>
                </a:effectLst>
              </a:rPr>
              <a:t>تأثير حوكمة المؤسسات على الاسواق:</a:t>
            </a:r>
          </a:p>
          <a:p>
            <a:pPr algn="r" rtl="1"/>
            <a:r>
              <a:rPr lang="ar-DZ" sz="2200" b="1" dirty="0" smtClean="0"/>
              <a:t>تعزيز </a:t>
            </a:r>
            <a:r>
              <a:rPr lang="ar-DZ" sz="2200" b="1" dirty="0"/>
              <a:t>الشفافية</a:t>
            </a:r>
            <a:r>
              <a:rPr lang="ar-DZ" sz="2200" dirty="0"/>
              <a:t>: حوكمة المؤسسات تساهم في تعزيز الشفافية من خلال وضع قواعد وإجراءات واضحة. هذا بدوره يزيد من ثقة المستثمرين ويشجعهم على المشاركة في الأسواق.</a:t>
            </a:r>
          </a:p>
          <a:p>
            <a:pPr algn="r" rtl="1"/>
            <a:r>
              <a:rPr lang="ar-DZ" sz="2200" b="1" dirty="0"/>
              <a:t>تقليل المخاطر</a:t>
            </a:r>
            <a:r>
              <a:rPr lang="ar-DZ" sz="2200" dirty="0"/>
              <a:t>: من خلال تطبيق حوكمة قوية، يمكن للمؤسسات تحديد وتقليل المخاطر المرتبطة بالعمليات والأسواق. هذا يساعد في استقرار السوق وجذب المزيد من الاستثمارات.</a:t>
            </a:r>
          </a:p>
          <a:p>
            <a:pPr algn="r" rtl="1"/>
            <a:r>
              <a:rPr lang="ar-DZ" sz="2200" b="1" dirty="0"/>
              <a:t>تحسين الأداء</a:t>
            </a:r>
            <a:r>
              <a:rPr lang="ar-DZ" sz="2200" dirty="0"/>
              <a:t>: المؤسسات التي تتمتع </a:t>
            </a:r>
            <a:r>
              <a:rPr lang="ar-DZ" sz="2200" dirty="0" err="1"/>
              <a:t>بحوكمة</a:t>
            </a:r>
            <a:r>
              <a:rPr lang="ar-DZ" sz="2200" dirty="0"/>
              <a:t> قوية تميل إلى تقديم أداء أفضل، مما يؤدي إلى أسعار أسهم أفضل وثقة أكبر من قبل الأسواق.</a:t>
            </a:r>
          </a:p>
          <a:p>
            <a:pPr algn="r" rtl="1"/>
            <a:r>
              <a:rPr lang="ar-DZ" sz="2200" b="1" dirty="0"/>
              <a:t>الامتثال والتنظيم</a:t>
            </a:r>
            <a:r>
              <a:rPr lang="ar-DZ" sz="2200" dirty="0"/>
              <a:t>: تلعب حوكمة المؤسسات دورًا مهمًا في ضمان الامتثال للقوانين واللوائح. هذا يعزز تنظيم الأسواق ويقلل من الأنشطة غير القانونية.</a:t>
            </a:r>
          </a:p>
          <a:p>
            <a:pPr algn="r" rtl="1"/>
            <a:r>
              <a:rPr lang="ar-DZ" sz="2200" b="1" dirty="0"/>
              <a:t>استدامة الأعمال</a:t>
            </a:r>
            <a:r>
              <a:rPr lang="ar-DZ" sz="2200" dirty="0"/>
              <a:t>: حوكمة المؤسسات تساهم في ضمان استدامة الأعمال من خلال إدماج المعايير الأخلاقية والاجتماعية، مما يجعل المشاريع أكثر جاذبية في الأسواق.</a:t>
            </a:r>
          </a:p>
          <a:p>
            <a:pPr algn="r" rtl="1"/>
            <a:r>
              <a:rPr lang="ar-DZ" sz="2200" dirty="0"/>
              <a:t>إجمالاً، يمكن القول إن حوكمة المؤسسات تعزز فعالية الأسواق، بينما الأسواق توفر بيئة تحتاجها المؤسسات لتحقيق أهدافها</a:t>
            </a:r>
          </a:p>
          <a:p>
            <a:pPr marL="0" indent="0" algn="r" rtl="1">
              <a:buNone/>
            </a:pPr>
            <a:endParaRPr lang="en-US" sz="2200" dirty="0"/>
          </a:p>
        </p:txBody>
      </p:sp>
    </p:spTree>
    <p:extLst>
      <p:ext uri="{BB962C8B-B14F-4D97-AF65-F5344CB8AC3E}">
        <p14:creationId xmlns:p14="http://schemas.microsoft.com/office/powerpoint/2010/main" val="215201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rmAutofit fontScale="77500" lnSpcReduction="20000"/>
          </a:bodyPr>
          <a:lstStyle/>
          <a:p>
            <a:pPr marL="0" indent="0" algn="r" rtl="1">
              <a:buNone/>
            </a:pPr>
            <a:r>
              <a:rPr lang="ar-DZ" b="1" dirty="0" smtClean="0">
                <a:solidFill>
                  <a:srgbClr val="FF0000"/>
                </a:solidFill>
                <a:effectLst>
                  <a:outerShdw blurRad="38100" dist="38100" dir="2700000" algn="tl">
                    <a:srgbClr val="000000">
                      <a:alpha val="43137"/>
                    </a:srgbClr>
                  </a:outerShdw>
                </a:effectLst>
              </a:rPr>
              <a:t>تأثير حوكمة الاسواق على الاقتصاد:</a:t>
            </a:r>
            <a:endParaRPr lang="ar-DZ" b="1" dirty="0">
              <a:solidFill>
                <a:srgbClr val="FF0000"/>
              </a:solidFill>
              <a:effectLst>
                <a:outerShdw blurRad="38100" dist="38100" dir="2700000" algn="tl">
                  <a:srgbClr val="000000">
                    <a:alpha val="43137"/>
                  </a:srgbClr>
                </a:outerShdw>
              </a:effectLst>
            </a:endParaRPr>
          </a:p>
          <a:p>
            <a:pPr algn="r" rtl="1"/>
            <a:r>
              <a:rPr lang="ar-DZ" b="1" dirty="0"/>
              <a:t>تعزيز الشفافية</a:t>
            </a:r>
            <a:r>
              <a:rPr lang="ar-DZ" dirty="0"/>
              <a:t>: حوكمة الأسواق تعزز من الشفافية في المعاملات المالية، مما يساعد في بناء ثقة المستثمرين ويقلل من مخاطر التضليل أو الفساد.</a:t>
            </a:r>
          </a:p>
          <a:p>
            <a:pPr algn="r" rtl="1"/>
            <a:r>
              <a:rPr lang="ar-DZ" b="1" dirty="0"/>
              <a:t>تقليل التقلبات</a:t>
            </a:r>
            <a:r>
              <a:rPr lang="ar-DZ" dirty="0"/>
              <a:t>: من خلال فرض قواعد جيدة وحوكمة فعّالة، يمكن تقليل التقلبات الحادة في الأسواق، مما يساهم في تحقيق استقرار مالي أكبر.</a:t>
            </a:r>
          </a:p>
          <a:p>
            <a:pPr algn="r" rtl="1"/>
            <a:r>
              <a:rPr lang="ar-DZ" b="1" dirty="0"/>
              <a:t>تحسين إدارة المخاطر</a:t>
            </a:r>
            <a:r>
              <a:rPr lang="ar-DZ" dirty="0"/>
              <a:t>: الحوكمة الجيدة تساعد في تحسين إدارة المخاطر داخل المؤسسات والأسواق، مما يقلل من احتمالات الأزمات المالية.</a:t>
            </a:r>
          </a:p>
          <a:p>
            <a:pPr algn="r" rtl="1"/>
            <a:r>
              <a:rPr lang="ar-DZ" b="1" dirty="0"/>
              <a:t>تيسير الوصول إلى المعلومات</a:t>
            </a:r>
            <a:r>
              <a:rPr lang="ar-DZ" dirty="0"/>
              <a:t>: الأنظمة </a:t>
            </a:r>
            <a:r>
              <a:rPr lang="ar-DZ" dirty="0" err="1"/>
              <a:t>الحوكمية</a:t>
            </a:r>
            <a:r>
              <a:rPr lang="ar-DZ" dirty="0"/>
              <a:t> القوية تزود المشاركين في السوق بالمعلومات اللازمة، مما يساعدهم في اتخاذ قرارات مستنيرة بشأن الاستثمارات.</a:t>
            </a:r>
          </a:p>
          <a:p>
            <a:pPr algn="r" rtl="1"/>
            <a:r>
              <a:rPr lang="ar-DZ" b="1" dirty="0"/>
              <a:t>تعزيز الامتثال للقوانين</a:t>
            </a:r>
            <a:r>
              <a:rPr lang="ar-DZ" dirty="0"/>
              <a:t>: التنفيذ الفعّال لسياسات الحوكمة يعزز من الامتثال للمعايير واللوائح، مما يساهم في الاستقرار المالي العام للأسواق.</a:t>
            </a:r>
          </a:p>
          <a:p>
            <a:pPr algn="r" rtl="1"/>
            <a:r>
              <a:rPr lang="ar-DZ" b="1" dirty="0"/>
              <a:t>تنمية الاستثمار</a:t>
            </a:r>
            <a:r>
              <a:rPr lang="ar-DZ" dirty="0"/>
              <a:t>: حوكمة الأسواق الجيدة تجذب المزيد من الاستثمارات الأجنبية والمحلية، مما يدعم النمو الاقتصادي والاستقرار المالي.</a:t>
            </a:r>
          </a:p>
          <a:p>
            <a:pPr algn="r" rtl="1"/>
            <a:r>
              <a:rPr lang="ar-DZ" b="1" dirty="0" smtClean="0"/>
              <a:t>الادراج في سوق الاوراق المالية: </a:t>
            </a:r>
            <a:r>
              <a:rPr lang="ar-DZ" dirty="0"/>
              <a:t>ي</a:t>
            </a:r>
            <a:r>
              <a:rPr lang="ar-DZ" dirty="0" smtClean="0"/>
              <a:t>فرض على المؤسسات المدرجة بتطبيق معايير افصاح وشفافية عالية وتطبيق مبادئ حوكمة المؤسسات</a:t>
            </a:r>
          </a:p>
          <a:p>
            <a:pPr algn="r" rtl="1"/>
            <a:endParaRPr lang="en-US" dirty="0"/>
          </a:p>
        </p:txBody>
      </p:sp>
    </p:spTree>
    <p:extLst>
      <p:ext uri="{BB962C8B-B14F-4D97-AF65-F5344CB8AC3E}">
        <p14:creationId xmlns:p14="http://schemas.microsoft.com/office/powerpoint/2010/main" val="19779483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1265</Words>
  <Application>Microsoft Office PowerPoint</Application>
  <PresentationFormat>Affichage à l'écran (4:3)</PresentationFormat>
  <Paragraphs>120</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الملتقى الوطني حول : استراتيجيات تطوير وتعزيز الحوكمة المالية في المؤسسات الاقتصادية </vt:lpstr>
      <vt:lpstr>مقدمة</vt:lpstr>
      <vt:lpstr>نظام الحوكمة المؤسسية القائم على السوق</vt:lpstr>
      <vt:lpstr>Présentation PowerPoint</vt:lpstr>
      <vt:lpstr>مميزات نظام الحوكمة المؤسسية القائم على السوق</vt:lpstr>
      <vt:lpstr>خطوات التنفيذ</vt:lpstr>
      <vt:lpstr>Présentation PowerPoint</vt:lpstr>
      <vt:lpstr>حوكمة المؤسسات والاسواق ودورها في تعزيز ثقة المستثمرين </vt:lpstr>
      <vt:lpstr>Présentation PowerPoint</vt:lpstr>
      <vt:lpstr>تجربة الولايات المتحدة الامريكية</vt:lpstr>
      <vt:lpstr>Présentation PowerPoint</vt:lpstr>
      <vt:lpstr>أثر التفاعل بين حوكمة الاسواق وحوكمة المؤسسات</vt:lpstr>
      <vt:lpstr>Présentation PowerPoint</vt:lpstr>
      <vt:lpstr>نتائج التعديلات في الحوكمة السوقية </vt:lpstr>
      <vt:lpstr>الآثار المترتبة على التعديلات</vt:lpstr>
      <vt:lpstr>الخاتمة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مقدمة</dc:title>
  <dc:creator>hamza ammisaid</dc:creator>
  <cp:lastModifiedBy>hamza ammisaid</cp:lastModifiedBy>
  <cp:revision>42</cp:revision>
  <dcterms:created xsi:type="dcterms:W3CDTF">2024-12-02T17:04:37Z</dcterms:created>
  <dcterms:modified xsi:type="dcterms:W3CDTF">2024-12-03T21:19:33Z</dcterms:modified>
</cp:coreProperties>
</file>