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71" r:id="rId12"/>
    <p:sldId id="275" r:id="rId13"/>
    <p:sldId id="277" r:id="rId14"/>
    <p:sldId id="279" r:id="rId15"/>
    <p:sldId id="281" r:id="rId16"/>
  </p:sldIdLst>
  <p:sldSz cx="18288000" cy="10287000"/>
  <p:notesSz cx="18288000" cy="10287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81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31D4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4565939" y="0"/>
            <a:ext cx="3722060" cy="8213550"/>
          </a:xfrm>
          <a:prstGeom prst="rect">
            <a:avLst/>
          </a:prstGeom>
        </p:spPr>
      </p:pic>
      <p:pic>
        <p:nvPicPr>
          <p:cNvPr id="18" name="bg object 18"/>
          <p:cNvPicPr/>
          <p:nvPr/>
        </p:nvPicPr>
        <p:blipFill>
          <a:blip r:embed="rId3" cstate="print"/>
          <a:stretch>
            <a:fillRect/>
          </a:stretch>
        </p:blipFill>
        <p:spPr>
          <a:xfrm>
            <a:off x="12201386" y="5063795"/>
            <a:ext cx="5246554" cy="5223204"/>
          </a:xfrm>
          <a:prstGeom prst="rect">
            <a:avLst/>
          </a:prstGeom>
        </p:spPr>
      </p:pic>
      <p:pic>
        <p:nvPicPr>
          <p:cNvPr id="19" name="bg object 19"/>
          <p:cNvPicPr/>
          <p:nvPr/>
        </p:nvPicPr>
        <p:blipFill>
          <a:blip r:embed="rId4" cstate="print"/>
          <a:stretch>
            <a:fillRect/>
          </a:stretch>
        </p:blipFill>
        <p:spPr>
          <a:xfrm>
            <a:off x="9143920" y="6196614"/>
            <a:ext cx="2564685" cy="3663835"/>
          </a:xfrm>
          <a:prstGeom prst="rect">
            <a:avLst/>
          </a:prstGeom>
        </p:spPr>
      </p:pic>
      <p:pic>
        <p:nvPicPr>
          <p:cNvPr id="20" name="bg object 20"/>
          <p:cNvPicPr/>
          <p:nvPr/>
        </p:nvPicPr>
        <p:blipFill>
          <a:blip r:embed="rId5" cstate="print"/>
          <a:stretch>
            <a:fillRect/>
          </a:stretch>
        </p:blipFill>
        <p:spPr>
          <a:xfrm>
            <a:off x="15763957" y="0"/>
            <a:ext cx="1683982" cy="1623773"/>
          </a:xfrm>
          <a:prstGeom prst="rect">
            <a:avLst/>
          </a:prstGeom>
        </p:spPr>
      </p:pic>
      <p:pic>
        <p:nvPicPr>
          <p:cNvPr id="21" name="bg object 21"/>
          <p:cNvPicPr/>
          <p:nvPr/>
        </p:nvPicPr>
        <p:blipFill>
          <a:blip r:embed="rId6" cstate="print"/>
          <a:stretch>
            <a:fillRect/>
          </a:stretch>
        </p:blipFill>
        <p:spPr>
          <a:xfrm>
            <a:off x="8805260" y="0"/>
            <a:ext cx="6752858" cy="6196748"/>
          </a:xfrm>
          <a:prstGeom prst="rect">
            <a:avLst/>
          </a:prstGeom>
        </p:spPr>
      </p:pic>
      <p:pic>
        <p:nvPicPr>
          <p:cNvPr id="22" name="bg object 22"/>
          <p:cNvPicPr/>
          <p:nvPr/>
        </p:nvPicPr>
        <p:blipFill>
          <a:blip r:embed="rId7" cstate="print"/>
          <a:stretch>
            <a:fillRect/>
          </a:stretch>
        </p:blipFill>
        <p:spPr>
          <a:xfrm>
            <a:off x="16605877" y="3464712"/>
            <a:ext cx="841990" cy="841991"/>
          </a:xfrm>
          <a:prstGeom prst="rect">
            <a:avLst/>
          </a:prstGeom>
        </p:spPr>
      </p:pic>
      <p:pic>
        <p:nvPicPr>
          <p:cNvPr id="23" name="bg object 23"/>
          <p:cNvPicPr/>
          <p:nvPr/>
        </p:nvPicPr>
        <p:blipFill>
          <a:blip r:embed="rId8" cstate="print"/>
          <a:stretch>
            <a:fillRect/>
          </a:stretch>
        </p:blipFill>
        <p:spPr>
          <a:xfrm>
            <a:off x="0" y="4609443"/>
            <a:ext cx="2776850" cy="5677556"/>
          </a:xfrm>
          <a:prstGeom prst="rect">
            <a:avLst/>
          </a:prstGeom>
        </p:spPr>
      </p:pic>
      <p:sp>
        <p:nvSpPr>
          <p:cNvPr id="2" name="Holder 2"/>
          <p:cNvSpPr>
            <a:spLocks noGrp="1"/>
          </p:cNvSpPr>
          <p:nvPr>
            <p:ph type="ctrTitle"/>
          </p:nvPr>
        </p:nvSpPr>
        <p:spPr>
          <a:xfrm>
            <a:off x="1561047" y="3217874"/>
            <a:ext cx="6155055" cy="2928620"/>
          </a:xfrm>
          <a:prstGeom prst="rect">
            <a:avLst/>
          </a:prstGeom>
        </p:spPr>
        <p:txBody>
          <a:bodyPr wrap="square" lIns="0" tIns="0" rIns="0" bIns="0">
            <a:spAutoFit/>
          </a:bodyPr>
          <a:lstStyle>
            <a:lvl1pPr>
              <a:defRPr sz="5350" b="1" i="0">
                <a:solidFill>
                  <a:srgbClr val="041C40"/>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4600" b="1" i="0">
                <a:solidFill>
                  <a:srgbClr val="17E3B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rgbClr val="041C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600" b="1" i="0">
                <a:solidFill>
                  <a:srgbClr val="17E3B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rgbClr val="041C40"/>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rgbClr val="041C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41C4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690194" y="3056804"/>
            <a:ext cx="7569104" cy="7230195"/>
          </a:xfrm>
          <a:prstGeom prst="rect">
            <a:avLst/>
          </a:prstGeom>
        </p:spPr>
      </p:pic>
      <p:pic>
        <p:nvPicPr>
          <p:cNvPr id="18" name="bg object 18"/>
          <p:cNvPicPr/>
          <p:nvPr/>
        </p:nvPicPr>
        <p:blipFill>
          <a:blip r:embed="rId3" cstate="print"/>
          <a:stretch>
            <a:fillRect/>
          </a:stretch>
        </p:blipFill>
        <p:spPr>
          <a:xfrm>
            <a:off x="9690194" y="743136"/>
            <a:ext cx="7569104" cy="7861136"/>
          </a:xfrm>
          <a:prstGeom prst="rect">
            <a:avLst/>
          </a:prstGeom>
        </p:spPr>
      </p:pic>
      <p:pic>
        <p:nvPicPr>
          <p:cNvPr id="19" name="bg object 19"/>
          <p:cNvPicPr/>
          <p:nvPr/>
        </p:nvPicPr>
        <p:blipFill>
          <a:blip r:embed="rId4" cstate="print"/>
          <a:stretch>
            <a:fillRect/>
          </a:stretch>
        </p:blipFill>
        <p:spPr>
          <a:xfrm>
            <a:off x="9690194" y="0"/>
            <a:ext cx="7569104" cy="7805952"/>
          </a:xfrm>
          <a:prstGeom prst="rect">
            <a:avLst/>
          </a:prstGeom>
        </p:spPr>
      </p:pic>
      <p:pic>
        <p:nvPicPr>
          <p:cNvPr id="20" name="bg object 20"/>
          <p:cNvPicPr/>
          <p:nvPr/>
        </p:nvPicPr>
        <p:blipFill>
          <a:blip r:embed="rId3" cstate="print"/>
          <a:stretch>
            <a:fillRect/>
          </a:stretch>
        </p:blipFill>
        <p:spPr>
          <a:xfrm>
            <a:off x="9690194" y="1397000"/>
            <a:ext cx="7569104" cy="7861136"/>
          </a:xfrm>
          <a:prstGeom prst="rect">
            <a:avLst/>
          </a:prstGeom>
        </p:spPr>
      </p:pic>
      <p:pic>
        <p:nvPicPr>
          <p:cNvPr id="21" name="bg object 21"/>
          <p:cNvPicPr/>
          <p:nvPr/>
        </p:nvPicPr>
        <p:blipFill>
          <a:blip r:embed="rId5" cstate="print"/>
          <a:stretch>
            <a:fillRect/>
          </a:stretch>
        </p:blipFill>
        <p:spPr>
          <a:xfrm>
            <a:off x="1335023" y="3328415"/>
            <a:ext cx="6102095" cy="1347215"/>
          </a:xfrm>
          <a:prstGeom prst="rect">
            <a:avLst/>
          </a:prstGeom>
        </p:spPr>
      </p:pic>
      <p:sp>
        <p:nvSpPr>
          <p:cNvPr id="22" name="bg object 22"/>
          <p:cNvSpPr/>
          <p:nvPr/>
        </p:nvSpPr>
        <p:spPr>
          <a:xfrm>
            <a:off x="1669072" y="6090420"/>
            <a:ext cx="615315" cy="615315"/>
          </a:xfrm>
          <a:custGeom>
            <a:avLst/>
            <a:gdLst/>
            <a:ahLst/>
            <a:cxnLst/>
            <a:rect l="l" t="t" r="r" b="b"/>
            <a:pathLst>
              <a:path w="615314" h="615315">
                <a:moveTo>
                  <a:pt x="307512" y="615016"/>
                </a:moveTo>
                <a:lnTo>
                  <a:pt x="262132" y="611676"/>
                </a:lnTo>
                <a:lnTo>
                  <a:pt x="218799" y="601975"/>
                </a:lnTo>
                <a:lnTo>
                  <a:pt x="177992" y="586393"/>
                </a:lnTo>
                <a:lnTo>
                  <a:pt x="140190" y="565408"/>
                </a:lnTo>
                <a:lnTo>
                  <a:pt x="105873" y="539500"/>
                </a:lnTo>
                <a:lnTo>
                  <a:pt x="75520" y="509148"/>
                </a:lnTo>
                <a:lnTo>
                  <a:pt x="49611" y="474833"/>
                </a:lnTo>
                <a:lnTo>
                  <a:pt x="28625" y="437032"/>
                </a:lnTo>
                <a:lnTo>
                  <a:pt x="13042" y="396225"/>
                </a:lnTo>
                <a:lnTo>
                  <a:pt x="3340" y="352892"/>
                </a:lnTo>
                <a:lnTo>
                  <a:pt x="0" y="307512"/>
                </a:lnTo>
                <a:lnTo>
                  <a:pt x="3340" y="262132"/>
                </a:lnTo>
                <a:lnTo>
                  <a:pt x="13042" y="218799"/>
                </a:lnTo>
                <a:lnTo>
                  <a:pt x="28625" y="177992"/>
                </a:lnTo>
                <a:lnTo>
                  <a:pt x="49611" y="140190"/>
                </a:lnTo>
                <a:lnTo>
                  <a:pt x="75520" y="105873"/>
                </a:lnTo>
                <a:lnTo>
                  <a:pt x="105873" y="75520"/>
                </a:lnTo>
                <a:lnTo>
                  <a:pt x="140190" y="49611"/>
                </a:lnTo>
                <a:lnTo>
                  <a:pt x="177992" y="28625"/>
                </a:lnTo>
                <a:lnTo>
                  <a:pt x="218799" y="13042"/>
                </a:lnTo>
                <a:lnTo>
                  <a:pt x="262132" y="3340"/>
                </a:lnTo>
                <a:lnTo>
                  <a:pt x="307512" y="0"/>
                </a:lnTo>
                <a:lnTo>
                  <a:pt x="352892" y="3340"/>
                </a:lnTo>
                <a:lnTo>
                  <a:pt x="396225" y="13042"/>
                </a:lnTo>
                <a:lnTo>
                  <a:pt x="415819" y="20524"/>
                </a:lnTo>
                <a:lnTo>
                  <a:pt x="307512" y="20524"/>
                </a:lnTo>
                <a:lnTo>
                  <a:pt x="260963" y="24281"/>
                </a:lnTo>
                <a:lnTo>
                  <a:pt x="216804" y="35155"/>
                </a:lnTo>
                <a:lnTo>
                  <a:pt x="175628" y="52558"/>
                </a:lnTo>
                <a:lnTo>
                  <a:pt x="138026" y="75897"/>
                </a:lnTo>
                <a:lnTo>
                  <a:pt x="104587" y="104583"/>
                </a:lnTo>
                <a:lnTo>
                  <a:pt x="75903" y="138023"/>
                </a:lnTo>
                <a:lnTo>
                  <a:pt x="52565" y="175627"/>
                </a:lnTo>
                <a:lnTo>
                  <a:pt x="35164" y="216803"/>
                </a:lnTo>
                <a:lnTo>
                  <a:pt x="24289" y="260962"/>
                </a:lnTo>
                <a:lnTo>
                  <a:pt x="20533" y="307512"/>
                </a:lnTo>
                <a:lnTo>
                  <a:pt x="24289" y="354062"/>
                </a:lnTo>
                <a:lnTo>
                  <a:pt x="35164" y="398221"/>
                </a:lnTo>
                <a:lnTo>
                  <a:pt x="52565" y="439396"/>
                </a:lnTo>
                <a:lnTo>
                  <a:pt x="75903" y="476999"/>
                </a:lnTo>
                <a:lnTo>
                  <a:pt x="104587" y="510438"/>
                </a:lnTo>
                <a:lnTo>
                  <a:pt x="138026" y="539122"/>
                </a:lnTo>
                <a:lnTo>
                  <a:pt x="175628" y="562460"/>
                </a:lnTo>
                <a:lnTo>
                  <a:pt x="216804" y="579861"/>
                </a:lnTo>
                <a:lnTo>
                  <a:pt x="260963" y="590736"/>
                </a:lnTo>
                <a:lnTo>
                  <a:pt x="307512" y="594492"/>
                </a:lnTo>
                <a:lnTo>
                  <a:pt x="415822" y="594492"/>
                </a:lnTo>
                <a:lnTo>
                  <a:pt x="396225" y="601975"/>
                </a:lnTo>
                <a:lnTo>
                  <a:pt x="352892" y="611676"/>
                </a:lnTo>
                <a:lnTo>
                  <a:pt x="307512" y="615016"/>
                </a:lnTo>
                <a:close/>
              </a:path>
              <a:path w="615314" h="615315">
                <a:moveTo>
                  <a:pt x="415822" y="594492"/>
                </a:moveTo>
                <a:lnTo>
                  <a:pt x="307512" y="594492"/>
                </a:lnTo>
                <a:lnTo>
                  <a:pt x="354062" y="590736"/>
                </a:lnTo>
                <a:lnTo>
                  <a:pt x="398221" y="579861"/>
                </a:lnTo>
                <a:lnTo>
                  <a:pt x="439396" y="562460"/>
                </a:lnTo>
                <a:lnTo>
                  <a:pt x="476999" y="539122"/>
                </a:lnTo>
                <a:lnTo>
                  <a:pt x="510438" y="510438"/>
                </a:lnTo>
                <a:lnTo>
                  <a:pt x="539122" y="476999"/>
                </a:lnTo>
                <a:lnTo>
                  <a:pt x="562460" y="439396"/>
                </a:lnTo>
                <a:lnTo>
                  <a:pt x="579861" y="398221"/>
                </a:lnTo>
                <a:lnTo>
                  <a:pt x="590736" y="354062"/>
                </a:lnTo>
                <a:lnTo>
                  <a:pt x="594492" y="307512"/>
                </a:lnTo>
                <a:lnTo>
                  <a:pt x="590736" y="260962"/>
                </a:lnTo>
                <a:lnTo>
                  <a:pt x="579861" y="216803"/>
                </a:lnTo>
                <a:lnTo>
                  <a:pt x="562460" y="175627"/>
                </a:lnTo>
                <a:lnTo>
                  <a:pt x="539122" y="138023"/>
                </a:lnTo>
                <a:lnTo>
                  <a:pt x="510438" y="104583"/>
                </a:lnTo>
                <a:lnTo>
                  <a:pt x="476999" y="75897"/>
                </a:lnTo>
                <a:lnTo>
                  <a:pt x="439396" y="52558"/>
                </a:lnTo>
                <a:lnTo>
                  <a:pt x="398221" y="35155"/>
                </a:lnTo>
                <a:lnTo>
                  <a:pt x="354062" y="24281"/>
                </a:lnTo>
                <a:lnTo>
                  <a:pt x="307512" y="20524"/>
                </a:lnTo>
                <a:lnTo>
                  <a:pt x="415819" y="20524"/>
                </a:lnTo>
                <a:lnTo>
                  <a:pt x="474833" y="49611"/>
                </a:lnTo>
                <a:lnTo>
                  <a:pt x="509148" y="75520"/>
                </a:lnTo>
                <a:lnTo>
                  <a:pt x="539500" y="105873"/>
                </a:lnTo>
                <a:lnTo>
                  <a:pt x="565408" y="140190"/>
                </a:lnTo>
                <a:lnTo>
                  <a:pt x="586393" y="177992"/>
                </a:lnTo>
                <a:lnTo>
                  <a:pt x="601975" y="218799"/>
                </a:lnTo>
                <a:lnTo>
                  <a:pt x="611676" y="262132"/>
                </a:lnTo>
                <a:lnTo>
                  <a:pt x="615016" y="307512"/>
                </a:lnTo>
                <a:lnTo>
                  <a:pt x="611676" y="352892"/>
                </a:lnTo>
                <a:lnTo>
                  <a:pt x="601975" y="396225"/>
                </a:lnTo>
                <a:lnTo>
                  <a:pt x="586393" y="437032"/>
                </a:lnTo>
                <a:lnTo>
                  <a:pt x="565408" y="474833"/>
                </a:lnTo>
                <a:lnTo>
                  <a:pt x="539500" y="509148"/>
                </a:lnTo>
                <a:lnTo>
                  <a:pt x="509148" y="539500"/>
                </a:lnTo>
                <a:lnTo>
                  <a:pt x="474833" y="565408"/>
                </a:lnTo>
                <a:lnTo>
                  <a:pt x="437032" y="586393"/>
                </a:lnTo>
                <a:lnTo>
                  <a:pt x="415822" y="594492"/>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16699" y="6204898"/>
            <a:ext cx="102417" cy="117965"/>
          </a:xfrm>
          <a:prstGeom prst="rect">
            <a:avLst/>
          </a:prstGeom>
        </p:spPr>
      </p:pic>
      <p:sp>
        <p:nvSpPr>
          <p:cNvPr id="24" name="bg object 24"/>
          <p:cNvSpPr/>
          <p:nvPr/>
        </p:nvSpPr>
        <p:spPr>
          <a:xfrm>
            <a:off x="1776596" y="6219729"/>
            <a:ext cx="366395" cy="375920"/>
          </a:xfrm>
          <a:custGeom>
            <a:avLst/>
            <a:gdLst/>
            <a:ahLst/>
            <a:cxnLst/>
            <a:rect l="l" t="t" r="r" b="b"/>
            <a:pathLst>
              <a:path w="366394" h="375920">
                <a:moveTo>
                  <a:pt x="287887" y="375883"/>
                </a:moveTo>
                <a:lnTo>
                  <a:pt x="247081" y="367924"/>
                </a:lnTo>
                <a:lnTo>
                  <a:pt x="195375" y="343228"/>
                </a:lnTo>
                <a:lnTo>
                  <a:pt x="161451" y="320099"/>
                </a:lnTo>
                <a:lnTo>
                  <a:pt x="129682" y="293605"/>
                </a:lnTo>
                <a:lnTo>
                  <a:pt x="100646" y="265082"/>
                </a:lnTo>
                <a:lnTo>
                  <a:pt x="73688" y="234538"/>
                </a:lnTo>
                <a:lnTo>
                  <a:pt x="48935" y="201387"/>
                </a:lnTo>
                <a:lnTo>
                  <a:pt x="27665" y="166292"/>
                </a:lnTo>
                <a:lnTo>
                  <a:pt x="11158" y="129918"/>
                </a:lnTo>
                <a:lnTo>
                  <a:pt x="0" y="72129"/>
                </a:lnTo>
                <a:lnTo>
                  <a:pt x="3217" y="47644"/>
                </a:lnTo>
                <a:lnTo>
                  <a:pt x="11994" y="24814"/>
                </a:lnTo>
                <a:lnTo>
                  <a:pt x="26859" y="5541"/>
                </a:lnTo>
                <a:lnTo>
                  <a:pt x="26957" y="5335"/>
                </a:lnTo>
                <a:lnTo>
                  <a:pt x="29630" y="2770"/>
                </a:lnTo>
                <a:lnTo>
                  <a:pt x="32606" y="0"/>
                </a:lnTo>
                <a:lnTo>
                  <a:pt x="131437" y="111653"/>
                </a:lnTo>
                <a:lnTo>
                  <a:pt x="126820" y="117714"/>
                </a:lnTo>
                <a:lnTo>
                  <a:pt x="121789" y="123767"/>
                </a:lnTo>
                <a:lnTo>
                  <a:pt x="119225" y="130644"/>
                </a:lnTo>
                <a:lnTo>
                  <a:pt x="115926" y="144224"/>
                </a:lnTo>
                <a:lnTo>
                  <a:pt x="116236" y="157566"/>
                </a:lnTo>
                <a:lnTo>
                  <a:pt x="119990" y="170428"/>
                </a:lnTo>
                <a:lnTo>
                  <a:pt x="146765" y="206498"/>
                </a:lnTo>
                <a:lnTo>
                  <a:pt x="176873" y="236597"/>
                </a:lnTo>
                <a:lnTo>
                  <a:pt x="222129" y="256278"/>
                </a:lnTo>
                <a:lnTo>
                  <a:pt x="235908" y="253685"/>
                </a:lnTo>
                <a:lnTo>
                  <a:pt x="241910" y="251154"/>
                </a:lnTo>
                <a:lnTo>
                  <a:pt x="247659" y="247812"/>
                </a:lnTo>
                <a:lnTo>
                  <a:pt x="253254" y="244047"/>
                </a:lnTo>
                <a:lnTo>
                  <a:pt x="258791" y="240244"/>
                </a:lnTo>
                <a:lnTo>
                  <a:pt x="366141" y="342868"/>
                </a:lnTo>
                <a:lnTo>
                  <a:pt x="356080" y="352418"/>
                </a:lnTo>
                <a:lnTo>
                  <a:pt x="335750" y="366444"/>
                </a:lnTo>
                <a:lnTo>
                  <a:pt x="312492" y="373992"/>
                </a:lnTo>
                <a:lnTo>
                  <a:pt x="287887" y="375883"/>
                </a:lnTo>
                <a:close/>
              </a:path>
            </a:pathLst>
          </a:custGeom>
          <a:solidFill>
            <a:srgbClr val="FFFFF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2044732" y="6452280"/>
            <a:ext cx="109724" cy="102830"/>
          </a:xfrm>
          <a:prstGeom prst="rect">
            <a:avLst/>
          </a:prstGeom>
        </p:spPr>
      </p:pic>
      <p:pic>
        <p:nvPicPr>
          <p:cNvPr id="26" name="bg object 26"/>
          <p:cNvPicPr/>
          <p:nvPr/>
        </p:nvPicPr>
        <p:blipFill>
          <a:blip r:embed="rId8" cstate="print"/>
          <a:stretch>
            <a:fillRect/>
          </a:stretch>
        </p:blipFill>
        <p:spPr>
          <a:xfrm>
            <a:off x="1976889" y="6221271"/>
            <a:ext cx="187655" cy="196514"/>
          </a:xfrm>
          <a:prstGeom prst="rect">
            <a:avLst/>
          </a:prstGeom>
        </p:spPr>
      </p:pic>
      <p:sp>
        <p:nvSpPr>
          <p:cNvPr id="27" name="bg object 27"/>
          <p:cNvSpPr/>
          <p:nvPr/>
        </p:nvSpPr>
        <p:spPr>
          <a:xfrm>
            <a:off x="1661091" y="6983976"/>
            <a:ext cx="619125" cy="619125"/>
          </a:xfrm>
          <a:custGeom>
            <a:avLst/>
            <a:gdLst/>
            <a:ahLst/>
            <a:cxnLst/>
            <a:rect l="l" t="t" r="r" b="b"/>
            <a:pathLst>
              <a:path w="619125" h="619125">
                <a:moveTo>
                  <a:pt x="358900" y="619124"/>
                </a:moveTo>
                <a:lnTo>
                  <a:pt x="263945" y="619124"/>
                </a:lnTo>
                <a:lnTo>
                  <a:pt x="221569" y="609640"/>
                </a:lnTo>
                <a:lnTo>
                  <a:pt x="180241" y="593861"/>
                </a:lnTo>
                <a:lnTo>
                  <a:pt x="141958" y="572611"/>
                </a:lnTo>
                <a:lnTo>
                  <a:pt x="107206" y="546375"/>
                </a:lnTo>
                <a:lnTo>
                  <a:pt x="76470" y="515638"/>
                </a:lnTo>
                <a:lnTo>
                  <a:pt x="50234" y="480886"/>
                </a:lnTo>
                <a:lnTo>
                  <a:pt x="28984" y="442604"/>
                </a:lnTo>
                <a:lnTo>
                  <a:pt x="13205" y="401275"/>
                </a:lnTo>
                <a:lnTo>
                  <a:pt x="3382" y="357387"/>
                </a:lnTo>
                <a:lnTo>
                  <a:pt x="0" y="311421"/>
                </a:lnTo>
                <a:lnTo>
                  <a:pt x="3382" y="265458"/>
                </a:lnTo>
                <a:lnTo>
                  <a:pt x="13205" y="221569"/>
                </a:lnTo>
                <a:lnTo>
                  <a:pt x="28984" y="180241"/>
                </a:lnTo>
                <a:lnTo>
                  <a:pt x="50234" y="141958"/>
                </a:lnTo>
                <a:lnTo>
                  <a:pt x="76470" y="107206"/>
                </a:lnTo>
                <a:lnTo>
                  <a:pt x="107206" y="76470"/>
                </a:lnTo>
                <a:lnTo>
                  <a:pt x="141958" y="50234"/>
                </a:lnTo>
                <a:lnTo>
                  <a:pt x="180241" y="28984"/>
                </a:lnTo>
                <a:lnTo>
                  <a:pt x="221569" y="13205"/>
                </a:lnTo>
                <a:lnTo>
                  <a:pt x="265458" y="3382"/>
                </a:lnTo>
                <a:lnTo>
                  <a:pt x="311422" y="0"/>
                </a:lnTo>
                <a:lnTo>
                  <a:pt x="357386" y="3382"/>
                </a:lnTo>
                <a:lnTo>
                  <a:pt x="401275" y="13205"/>
                </a:lnTo>
                <a:lnTo>
                  <a:pt x="423907" y="21846"/>
                </a:lnTo>
                <a:lnTo>
                  <a:pt x="311422" y="21846"/>
                </a:lnTo>
                <a:lnTo>
                  <a:pt x="264460" y="25637"/>
                </a:lnTo>
                <a:lnTo>
                  <a:pt x="219907" y="36612"/>
                </a:lnTo>
                <a:lnTo>
                  <a:pt x="178360" y="54174"/>
                </a:lnTo>
                <a:lnTo>
                  <a:pt x="140417" y="77727"/>
                </a:lnTo>
                <a:lnTo>
                  <a:pt x="106673" y="106673"/>
                </a:lnTo>
                <a:lnTo>
                  <a:pt x="77727" y="140417"/>
                </a:lnTo>
                <a:lnTo>
                  <a:pt x="54174" y="178360"/>
                </a:lnTo>
                <a:lnTo>
                  <a:pt x="36612" y="219907"/>
                </a:lnTo>
                <a:lnTo>
                  <a:pt x="25636" y="264460"/>
                </a:lnTo>
                <a:lnTo>
                  <a:pt x="21845" y="311422"/>
                </a:lnTo>
                <a:lnTo>
                  <a:pt x="25636" y="358385"/>
                </a:lnTo>
                <a:lnTo>
                  <a:pt x="36612" y="402938"/>
                </a:lnTo>
                <a:lnTo>
                  <a:pt x="54174" y="444484"/>
                </a:lnTo>
                <a:lnTo>
                  <a:pt x="77727" y="482428"/>
                </a:lnTo>
                <a:lnTo>
                  <a:pt x="106673" y="516171"/>
                </a:lnTo>
                <a:lnTo>
                  <a:pt x="140417" y="545118"/>
                </a:lnTo>
                <a:lnTo>
                  <a:pt x="178360" y="568671"/>
                </a:lnTo>
                <a:lnTo>
                  <a:pt x="219907" y="586233"/>
                </a:lnTo>
                <a:lnTo>
                  <a:pt x="264460" y="597208"/>
                </a:lnTo>
                <a:lnTo>
                  <a:pt x="311422" y="600999"/>
                </a:lnTo>
                <a:lnTo>
                  <a:pt x="423907" y="600999"/>
                </a:lnTo>
                <a:lnTo>
                  <a:pt x="401275" y="609640"/>
                </a:lnTo>
                <a:lnTo>
                  <a:pt x="358900" y="619124"/>
                </a:lnTo>
                <a:close/>
              </a:path>
              <a:path w="619125" h="619125">
                <a:moveTo>
                  <a:pt x="423907" y="600999"/>
                </a:moveTo>
                <a:lnTo>
                  <a:pt x="311422" y="600999"/>
                </a:lnTo>
                <a:lnTo>
                  <a:pt x="358385" y="597208"/>
                </a:lnTo>
                <a:lnTo>
                  <a:pt x="402938" y="586233"/>
                </a:lnTo>
                <a:lnTo>
                  <a:pt x="444484" y="568671"/>
                </a:lnTo>
                <a:lnTo>
                  <a:pt x="482428" y="545118"/>
                </a:lnTo>
                <a:lnTo>
                  <a:pt x="516171" y="516171"/>
                </a:lnTo>
                <a:lnTo>
                  <a:pt x="545118" y="482428"/>
                </a:lnTo>
                <a:lnTo>
                  <a:pt x="568670" y="444484"/>
                </a:lnTo>
                <a:lnTo>
                  <a:pt x="586233" y="402938"/>
                </a:lnTo>
                <a:lnTo>
                  <a:pt x="597208" y="358385"/>
                </a:lnTo>
                <a:lnTo>
                  <a:pt x="600999" y="311421"/>
                </a:lnTo>
                <a:lnTo>
                  <a:pt x="597208" y="264460"/>
                </a:lnTo>
                <a:lnTo>
                  <a:pt x="586233" y="219907"/>
                </a:lnTo>
                <a:lnTo>
                  <a:pt x="568670" y="178360"/>
                </a:lnTo>
                <a:lnTo>
                  <a:pt x="545118" y="140417"/>
                </a:lnTo>
                <a:lnTo>
                  <a:pt x="516171" y="106673"/>
                </a:lnTo>
                <a:lnTo>
                  <a:pt x="482428" y="77727"/>
                </a:lnTo>
                <a:lnTo>
                  <a:pt x="444484" y="54174"/>
                </a:lnTo>
                <a:lnTo>
                  <a:pt x="402938" y="36612"/>
                </a:lnTo>
                <a:lnTo>
                  <a:pt x="358385" y="25637"/>
                </a:lnTo>
                <a:lnTo>
                  <a:pt x="311422" y="21846"/>
                </a:lnTo>
                <a:lnTo>
                  <a:pt x="423907" y="21846"/>
                </a:lnTo>
                <a:lnTo>
                  <a:pt x="480886" y="50234"/>
                </a:lnTo>
                <a:lnTo>
                  <a:pt x="515638" y="76470"/>
                </a:lnTo>
                <a:lnTo>
                  <a:pt x="546375" y="107206"/>
                </a:lnTo>
                <a:lnTo>
                  <a:pt x="572611" y="141958"/>
                </a:lnTo>
                <a:lnTo>
                  <a:pt x="593861" y="180241"/>
                </a:lnTo>
                <a:lnTo>
                  <a:pt x="609640" y="221569"/>
                </a:lnTo>
                <a:lnTo>
                  <a:pt x="619124" y="263946"/>
                </a:lnTo>
                <a:lnTo>
                  <a:pt x="619124" y="358898"/>
                </a:lnTo>
                <a:lnTo>
                  <a:pt x="609640" y="401275"/>
                </a:lnTo>
                <a:lnTo>
                  <a:pt x="593861" y="442604"/>
                </a:lnTo>
                <a:lnTo>
                  <a:pt x="572611" y="480886"/>
                </a:lnTo>
                <a:lnTo>
                  <a:pt x="546375" y="515638"/>
                </a:lnTo>
                <a:lnTo>
                  <a:pt x="515638" y="546375"/>
                </a:lnTo>
                <a:lnTo>
                  <a:pt x="480886" y="572611"/>
                </a:lnTo>
                <a:lnTo>
                  <a:pt x="442603" y="593861"/>
                </a:lnTo>
                <a:lnTo>
                  <a:pt x="423907" y="600999"/>
                </a:lnTo>
                <a:close/>
              </a:path>
            </a:pathLst>
          </a:custGeom>
          <a:solidFill>
            <a:srgbClr val="FFFFFF"/>
          </a:solidFill>
        </p:spPr>
        <p:txBody>
          <a:bodyPr wrap="square" lIns="0" tIns="0" rIns="0" bIns="0" rtlCol="0"/>
          <a:lstStyle/>
          <a:p>
            <a:endParaRPr/>
          </a:p>
        </p:txBody>
      </p:sp>
      <p:pic>
        <p:nvPicPr>
          <p:cNvPr id="28" name="bg object 28"/>
          <p:cNvPicPr/>
          <p:nvPr/>
        </p:nvPicPr>
        <p:blipFill>
          <a:blip r:embed="rId9" cstate="print"/>
          <a:stretch>
            <a:fillRect/>
          </a:stretch>
        </p:blipFill>
        <p:spPr>
          <a:xfrm>
            <a:off x="2023875" y="7195078"/>
            <a:ext cx="110857" cy="200643"/>
          </a:xfrm>
          <a:prstGeom prst="rect">
            <a:avLst/>
          </a:prstGeom>
        </p:spPr>
      </p:pic>
      <p:sp>
        <p:nvSpPr>
          <p:cNvPr id="29" name="bg object 29"/>
          <p:cNvSpPr/>
          <p:nvPr/>
        </p:nvSpPr>
        <p:spPr>
          <a:xfrm>
            <a:off x="1823774" y="7302991"/>
            <a:ext cx="297815" cy="105410"/>
          </a:xfrm>
          <a:custGeom>
            <a:avLst/>
            <a:gdLst/>
            <a:ahLst/>
            <a:cxnLst/>
            <a:rect l="l" t="t" r="r" b="b"/>
            <a:pathLst>
              <a:path w="297814" h="105409">
                <a:moveTo>
                  <a:pt x="287071" y="105137"/>
                </a:moveTo>
                <a:lnTo>
                  <a:pt x="281132" y="105124"/>
                </a:lnTo>
                <a:lnTo>
                  <a:pt x="16345" y="105124"/>
                </a:lnTo>
                <a:lnTo>
                  <a:pt x="10407" y="105137"/>
                </a:lnTo>
                <a:lnTo>
                  <a:pt x="4958" y="103510"/>
                </a:lnTo>
                <a:lnTo>
                  <a:pt x="0" y="100244"/>
                </a:lnTo>
                <a:lnTo>
                  <a:pt x="105356" y="0"/>
                </a:lnTo>
                <a:lnTo>
                  <a:pt x="148739" y="41290"/>
                </a:lnTo>
                <a:lnTo>
                  <a:pt x="192121" y="0"/>
                </a:lnTo>
                <a:lnTo>
                  <a:pt x="297478" y="100244"/>
                </a:lnTo>
                <a:lnTo>
                  <a:pt x="292519" y="103510"/>
                </a:lnTo>
                <a:lnTo>
                  <a:pt x="287071" y="105137"/>
                </a:lnTo>
                <a:close/>
              </a:path>
            </a:pathLst>
          </a:custGeom>
          <a:solidFill>
            <a:srgbClr val="FFFFFF"/>
          </a:solidFill>
        </p:spPr>
        <p:txBody>
          <a:bodyPr wrap="square" lIns="0" tIns="0" rIns="0" bIns="0" rtlCol="0"/>
          <a:lstStyle/>
          <a:p>
            <a:endParaRPr/>
          </a:p>
        </p:txBody>
      </p:sp>
      <p:pic>
        <p:nvPicPr>
          <p:cNvPr id="30" name="bg object 30"/>
          <p:cNvPicPr/>
          <p:nvPr/>
        </p:nvPicPr>
        <p:blipFill>
          <a:blip r:embed="rId10" cstate="print"/>
          <a:stretch>
            <a:fillRect/>
          </a:stretch>
        </p:blipFill>
        <p:spPr>
          <a:xfrm>
            <a:off x="1810295" y="7195078"/>
            <a:ext cx="110857" cy="200643"/>
          </a:xfrm>
          <a:prstGeom prst="rect">
            <a:avLst/>
          </a:prstGeom>
        </p:spPr>
      </p:pic>
      <p:sp>
        <p:nvSpPr>
          <p:cNvPr id="31" name="bg object 31"/>
          <p:cNvSpPr/>
          <p:nvPr/>
        </p:nvSpPr>
        <p:spPr>
          <a:xfrm>
            <a:off x="1823774" y="7182669"/>
            <a:ext cx="297815" cy="146685"/>
          </a:xfrm>
          <a:custGeom>
            <a:avLst/>
            <a:gdLst/>
            <a:ahLst/>
            <a:cxnLst/>
            <a:rect l="l" t="t" r="r" b="b"/>
            <a:pathLst>
              <a:path w="297814" h="146684">
                <a:moveTo>
                  <a:pt x="148739" y="146505"/>
                </a:moveTo>
                <a:lnTo>
                  <a:pt x="105356" y="105137"/>
                </a:lnTo>
                <a:lnTo>
                  <a:pt x="0" y="4893"/>
                </a:lnTo>
                <a:lnTo>
                  <a:pt x="4958" y="1626"/>
                </a:lnTo>
                <a:lnTo>
                  <a:pt x="10407" y="0"/>
                </a:lnTo>
                <a:lnTo>
                  <a:pt x="16345" y="13"/>
                </a:lnTo>
                <a:lnTo>
                  <a:pt x="281132" y="13"/>
                </a:lnTo>
                <a:lnTo>
                  <a:pt x="287071" y="0"/>
                </a:lnTo>
                <a:lnTo>
                  <a:pt x="292519" y="1626"/>
                </a:lnTo>
                <a:lnTo>
                  <a:pt x="297478" y="4893"/>
                </a:lnTo>
                <a:lnTo>
                  <a:pt x="148739" y="146505"/>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41C40"/>
          </a:solidFill>
        </p:spPr>
        <p:txBody>
          <a:bodyPr wrap="square" lIns="0" tIns="0" rIns="0" bIns="0" rtlCol="0"/>
          <a:lstStyle/>
          <a:p>
            <a:endParaRPr/>
          </a:p>
        </p:txBody>
      </p:sp>
      <p:sp>
        <p:nvSpPr>
          <p:cNvPr id="2" name="Holder 2"/>
          <p:cNvSpPr>
            <a:spLocks noGrp="1"/>
          </p:cNvSpPr>
          <p:nvPr>
            <p:ph type="title"/>
          </p:nvPr>
        </p:nvSpPr>
        <p:spPr>
          <a:xfrm>
            <a:off x="6939270" y="1247496"/>
            <a:ext cx="4409459" cy="1068705"/>
          </a:xfrm>
          <a:prstGeom prst="rect">
            <a:avLst/>
          </a:prstGeom>
        </p:spPr>
        <p:txBody>
          <a:bodyPr wrap="square" lIns="0" tIns="0" rIns="0" bIns="0">
            <a:spAutoFit/>
          </a:bodyPr>
          <a:lstStyle>
            <a:lvl1pPr>
              <a:defRPr sz="5350" b="1" i="0">
                <a:solidFill>
                  <a:srgbClr val="041C40"/>
                </a:solidFill>
                <a:latin typeface="Arial"/>
                <a:cs typeface="Arial"/>
              </a:defRPr>
            </a:lvl1pPr>
          </a:lstStyle>
          <a:p>
            <a:endParaRPr/>
          </a:p>
        </p:txBody>
      </p:sp>
      <p:sp>
        <p:nvSpPr>
          <p:cNvPr id="3" name="Holder 3"/>
          <p:cNvSpPr>
            <a:spLocks noGrp="1"/>
          </p:cNvSpPr>
          <p:nvPr>
            <p:ph type="body" idx="1"/>
          </p:nvPr>
        </p:nvSpPr>
        <p:spPr>
          <a:xfrm>
            <a:off x="1755705" y="2841287"/>
            <a:ext cx="8046084" cy="5560059"/>
          </a:xfrm>
          <a:prstGeom prst="rect">
            <a:avLst/>
          </a:prstGeom>
        </p:spPr>
        <p:txBody>
          <a:bodyPr wrap="square" lIns="0" tIns="0" rIns="0" bIns="0">
            <a:spAutoFit/>
          </a:bodyPr>
          <a:lstStyle>
            <a:lvl1pPr>
              <a:defRPr sz="4600" b="1" i="0">
                <a:solidFill>
                  <a:srgbClr val="17E3B1"/>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685800" y="2247900"/>
            <a:ext cx="7772399" cy="6691575"/>
          </a:xfrm>
          <a:prstGeom prst="rect">
            <a:avLst/>
          </a:prstGeom>
        </p:spPr>
        <p:txBody>
          <a:bodyPr vert="horz" wrap="square" lIns="0" tIns="43180" rIns="0" bIns="0" rtlCol="0">
            <a:spAutoFit/>
          </a:bodyPr>
          <a:lstStyle/>
          <a:p>
            <a:pPr algn="ctr" rtl="1"/>
            <a:r>
              <a:rPr lang="ar-DZ" sz="3600" dirty="0" smtClean="0">
                <a:solidFill>
                  <a:schemeClr val="bg1"/>
                </a:solidFill>
              </a:rPr>
              <a:t>جامعة </a:t>
            </a:r>
            <a:r>
              <a:rPr lang="ar-DZ" sz="3600" dirty="0" err="1" smtClean="0">
                <a:solidFill>
                  <a:schemeClr val="bg1"/>
                </a:solidFill>
              </a:rPr>
              <a:t>غرداية</a:t>
            </a:r>
            <a:r>
              <a:rPr lang="fr-FR" sz="3600" dirty="0" smtClean="0">
                <a:solidFill>
                  <a:schemeClr val="bg1"/>
                </a:solidFill>
              </a:rPr>
              <a:t/>
            </a:r>
            <a:br>
              <a:rPr lang="fr-FR" sz="3600" dirty="0" smtClean="0">
                <a:solidFill>
                  <a:schemeClr val="bg1"/>
                </a:solidFill>
              </a:rPr>
            </a:br>
            <a:r>
              <a:rPr lang="ar-DZ" sz="3600" dirty="0" smtClean="0">
                <a:solidFill>
                  <a:schemeClr val="bg1"/>
                </a:solidFill>
              </a:rPr>
              <a:t>كلية العلوم الاقتصادية،التجارية والتسيير</a:t>
            </a:r>
            <a:r>
              <a:rPr lang="fr-FR" sz="3600" dirty="0" smtClean="0">
                <a:solidFill>
                  <a:schemeClr val="bg1"/>
                </a:solidFill>
              </a:rPr>
              <a:t/>
            </a:r>
            <a:br>
              <a:rPr lang="fr-FR" sz="3600" dirty="0" smtClean="0">
                <a:solidFill>
                  <a:schemeClr val="bg1"/>
                </a:solidFill>
              </a:rPr>
            </a:br>
            <a:r>
              <a:rPr lang="ar-DZ" sz="3600" dirty="0" smtClean="0">
                <a:solidFill>
                  <a:schemeClr val="bg1"/>
                </a:solidFill>
              </a:rPr>
              <a:t>مخبر التطبيقات الكمية والنوعية الارتقاء الاقتصادي،الاجتماعي والبيئي بالمؤسسات الجزائرية</a:t>
            </a:r>
            <a:r>
              <a:rPr lang="fr-FR" sz="3600" dirty="0" smtClean="0">
                <a:solidFill>
                  <a:schemeClr val="bg1"/>
                </a:solidFill>
              </a:rPr>
              <a:t/>
            </a:r>
            <a:br>
              <a:rPr lang="fr-FR" sz="3600" dirty="0" smtClean="0">
                <a:solidFill>
                  <a:schemeClr val="bg1"/>
                </a:solidFill>
              </a:rPr>
            </a:br>
            <a:r>
              <a:rPr lang="ar-DZ" sz="3600" dirty="0" smtClean="0">
                <a:solidFill>
                  <a:schemeClr val="bg1"/>
                </a:solidFill>
              </a:rPr>
              <a:t>مشروع البحث </a:t>
            </a:r>
            <a:r>
              <a:rPr lang="fr-FR" sz="3600" dirty="0" smtClean="0">
                <a:solidFill>
                  <a:schemeClr val="bg1"/>
                </a:solidFill>
              </a:rPr>
              <a:t>PRFU</a:t>
            </a:r>
            <a:r>
              <a:rPr lang="ar-DZ" sz="3600" dirty="0" smtClean="0">
                <a:solidFill>
                  <a:schemeClr val="bg1"/>
                </a:solidFill>
              </a:rPr>
              <a:t> </a:t>
            </a:r>
            <a:r>
              <a:rPr lang="ar-DZ" sz="3600" dirty="0" err="1" smtClean="0">
                <a:solidFill>
                  <a:schemeClr val="bg1"/>
                </a:solidFill>
              </a:rPr>
              <a:t>حوكمة</a:t>
            </a:r>
            <a:r>
              <a:rPr lang="ar-DZ" sz="3600" dirty="0" smtClean="0">
                <a:solidFill>
                  <a:schemeClr val="bg1"/>
                </a:solidFill>
              </a:rPr>
              <a:t> النظام المصرفي والمالي في ظل الأزمات المالية وتحديات الرهانات الاقتصادية في الجزائر </a:t>
            </a:r>
            <a:r>
              <a:rPr lang="fr-FR" sz="3600" dirty="0" smtClean="0">
                <a:solidFill>
                  <a:schemeClr val="bg1"/>
                </a:solidFill>
              </a:rPr>
              <a:t/>
            </a:r>
            <a:br>
              <a:rPr lang="fr-FR" sz="3600" dirty="0" smtClean="0">
                <a:solidFill>
                  <a:schemeClr val="bg1"/>
                </a:solidFill>
              </a:rPr>
            </a:br>
            <a:r>
              <a:rPr lang="ar-DZ" sz="3600" dirty="0" smtClean="0">
                <a:solidFill>
                  <a:schemeClr val="bg1"/>
                </a:solidFill>
              </a:rPr>
              <a:t>ينظم: ملتقى وطني حضوري/عن بعد حول: إستراتيجية تطوير وتعزيز </a:t>
            </a:r>
            <a:r>
              <a:rPr lang="ar-DZ" sz="3600" dirty="0" err="1" smtClean="0">
                <a:solidFill>
                  <a:schemeClr val="bg1"/>
                </a:solidFill>
              </a:rPr>
              <a:t>الحوكمة</a:t>
            </a:r>
            <a:r>
              <a:rPr lang="ar-DZ" sz="3600" dirty="0" smtClean="0">
                <a:solidFill>
                  <a:schemeClr val="bg1"/>
                </a:solidFill>
              </a:rPr>
              <a:t> المالية في المؤسسات الاقتصادية</a:t>
            </a:r>
            <a:r>
              <a:rPr lang="fr-FR" sz="3600" dirty="0" smtClean="0">
                <a:solidFill>
                  <a:schemeClr val="bg1"/>
                </a:solidFill>
              </a:rPr>
              <a:t/>
            </a:r>
            <a:br>
              <a:rPr lang="fr-FR" sz="3600" dirty="0" smtClean="0">
                <a:solidFill>
                  <a:schemeClr val="bg1"/>
                </a:solidFill>
              </a:rPr>
            </a:br>
            <a:r>
              <a:rPr lang="fr-FR" sz="3600" dirty="0" smtClean="0">
                <a:solidFill>
                  <a:schemeClr val="bg1"/>
                </a:solidFill>
              </a:rPr>
              <a:t> </a:t>
            </a:r>
            <a:br>
              <a:rPr lang="fr-FR" sz="3600" dirty="0" smtClean="0">
                <a:solidFill>
                  <a:schemeClr val="bg1"/>
                </a:solidFill>
              </a:rPr>
            </a:br>
            <a:endParaRPr sz="3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948299" y="5582682"/>
            <a:ext cx="283210" cy="242570"/>
          </a:xfrm>
          <a:custGeom>
            <a:avLst/>
            <a:gdLst/>
            <a:ahLst/>
            <a:cxnLst/>
            <a:rect l="l" t="t" r="r" b="b"/>
            <a:pathLst>
              <a:path w="283210" h="242570">
                <a:moveTo>
                  <a:pt x="282821" y="242405"/>
                </a:moveTo>
                <a:lnTo>
                  <a:pt x="0" y="242405"/>
                </a:lnTo>
                <a:lnTo>
                  <a:pt x="7" y="75485"/>
                </a:lnTo>
                <a:lnTo>
                  <a:pt x="16606" y="31513"/>
                </a:lnTo>
                <a:lnTo>
                  <a:pt x="54810" y="4136"/>
                </a:lnTo>
                <a:lnTo>
                  <a:pt x="75515" y="0"/>
                </a:lnTo>
                <a:lnTo>
                  <a:pt x="207328" y="0"/>
                </a:lnTo>
                <a:lnTo>
                  <a:pt x="251299" y="16587"/>
                </a:lnTo>
                <a:lnTo>
                  <a:pt x="278677" y="54783"/>
                </a:lnTo>
                <a:lnTo>
                  <a:pt x="282821" y="80789"/>
                </a:lnTo>
                <a:lnTo>
                  <a:pt x="282821" y="242405"/>
                </a:lnTo>
                <a:close/>
              </a:path>
            </a:pathLst>
          </a:custGeom>
          <a:solidFill>
            <a:srgbClr val="041C40"/>
          </a:solidFill>
        </p:spPr>
        <p:txBody>
          <a:bodyPr wrap="square" lIns="0" tIns="0" rIns="0" bIns="0" rtlCol="0"/>
          <a:lstStyle/>
          <a:p>
            <a:pPr algn="r" rtl="1"/>
            <a:endParaRPr/>
          </a:p>
        </p:txBody>
      </p:sp>
      <p:pic>
        <p:nvPicPr>
          <p:cNvPr id="11" name="object 11"/>
          <p:cNvPicPr/>
          <p:nvPr/>
        </p:nvPicPr>
        <p:blipFill>
          <a:blip r:embed="rId2" cstate="print"/>
          <a:stretch>
            <a:fillRect/>
          </a:stretch>
        </p:blipFill>
        <p:spPr>
          <a:xfrm>
            <a:off x="17259300" y="2746250"/>
            <a:ext cx="1028699" cy="6869848"/>
          </a:xfrm>
          <a:prstGeom prst="rect">
            <a:avLst/>
          </a:prstGeom>
        </p:spPr>
      </p:pic>
      <p:pic>
        <p:nvPicPr>
          <p:cNvPr id="12" name="object 12"/>
          <p:cNvPicPr/>
          <p:nvPr/>
        </p:nvPicPr>
        <p:blipFill>
          <a:blip r:embed="rId3" cstate="print"/>
          <a:stretch>
            <a:fillRect/>
          </a:stretch>
        </p:blipFill>
        <p:spPr>
          <a:xfrm>
            <a:off x="0" y="6148128"/>
            <a:ext cx="1028612" cy="4138870"/>
          </a:xfrm>
          <a:prstGeom prst="rect">
            <a:avLst/>
          </a:prstGeom>
        </p:spPr>
      </p:pic>
      <p:sp>
        <p:nvSpPr>
          <p:cNvPr id="13" name="object 13"/>
          <p:cNvSpPr/>
          <p:nvPr/>
        </p:nvSpPr>
        <p:spPr>
          <a:xfrm>
            <a:off x="15925800" y="723900"/>
            <a:ext cx="161925" cy="1943100"/>
          </a:xfrm>
          <a:custGeom>
            <a:avLst/>
            <a:gdLst/>
            <a:ahLst/>
            <a:cxnLst/>
            <a:rect l="l" t="t" r="r" b="b"/>
            <a:pathLst>
              <a:path w="161925" h="1943100">
                <a:moveTo>
                  <a:pt x="0" y="1942983"/>
                </a:moveTo>
                <a:lnTo>
                  <a:pt x="0" y="0"/>
                </a:lnTo>
                <a:lnTo>
                  <a:pt x="161652" y="0"/>
                </a:lnTo>
                <a:lnTo>
                  <a:pt x="161652" y="1942983"/>
                </a:lnTo>
                <a:lnTo>
                  <a:pt x="0" y="1942983"/>
                </a:lnTo>
                <a:close/>
              </a:path>
            </a:pathLst>
          </a:custGeom>
          <a:solidFill>
            <a:srgbClr val="135CA0"/>
          </a:solidFill>
        </p:spPr>
        <p:txBody>
          <a:bodyPr wrap="square" lIns="0" tIns="0" rIns="0" bIns="0" rtlCol="0"/>
          <a:lstStyle/>
          <a:p>
            <a:pPr algn="r" rtl="1"/>
            <a:endParaRPr/>
          </a:p>
        </p:txBody>
      </p:sp>
      <p:sp>
        <p:nvSpPr>
          <p:cNvPr id="15" name="object 15"/>
          <p:cNvSpPr txBox="1"/>
          <p:nvPr/>
        </p:nvSpPr>
        <p:spPr>
          <a:xfrm>
            <a:off x="5181600" y="647700"/>
            <a:ext cx="10453370" cy="751488"/>
          </a:xfrm>
          <a:prstGeom prst="rect">
            <a:avLst/>
          </a:prstGeom>
        </p:spPr>
        <p:txBody>
          <a:bodyPr vert="horz" wrap="square" lIns="0" tIns="12700" rIns="0" bIns="0" rtlCol="0">
            <a:spAutoFit/>
          </a:bodyPr>
          <a:lstStyle/>
          <a:p>
            <a:pPr rtl="1"/>
            <a:r>
              <a:rPr lang="ar-SA" sz="4800" b="1" dirty="0">
                <a:solidFill>
                  <a:schemeClr val="bg1"/>
                </a:solidFill>
              </a:rPr>
              <a:t>أثر تطبيق </a:t>
            </a:r>
            <a:r>
              <a:rPr lang="ar-SA" sz="4800" b="1" dirty="0" err="1">
                <a:solidFill>
                  <a:schemeClr val="bg1"/>
                </a:solidFill>
              </a:rPr>
              <a:t>الحوكمة</a:t>
            </a:r>
            <a:r>
              <a:rPr lang="ar-SA" sz="4800" b="1" dirty="0">
                <a:solidFill>
                  <a:schemeClr val="bg1"/>
                </a:solidFill>
              </a:rPr>
              <a:t> </a:t>
            </a:r>
            <a:endParaRPr lang="fr-FR" sz="4800" dirty="0">
              <a:solidFill>
                <a:schemeClr val="bg1"/>
              </a:solidFill>
            </a:endParaRPr>
          </a:p>
        </p:txBody>
      </p:sp>
      <p:sp>
        <p:nvSpPr>
          <p:cNvPr id="17" name="object 17"/>
          <p:cNvSpPr txBox="1"/>
          <p:nvPr/>
        </p:nvSpPr>
        <p:spPr>
          <a:xfrm>
            <a:off x="457200" y="1866900"/>
            <a:ext cx="15240000" cy="6783267"/>
          </a:xfrm>
          <a:prstGeom prst="rect">
            <a:avLst/>
          </a:prstGeom>
        </p:spPr>
        <p:txBody>
          <a:bodyPr vert="horz" wrap="square" lIns="0" tIns="12065" rIns="0" bIns="0" rtlCol="0">
            <a:spAutoFit/>
          </a:bodyPr>
          <a:lstStyle/>
          <a:p>
            <a:pPr algn="r" rtl="1"/>
            <a:r>
              <a:rPr lang="ar-SA" sz="4400" dirty="0">
                <a:solidFill>
                  <a:schemeClr val="bg1"/>
                </a:solidFill>
              </a:rPr>
              <a:t>تعزيـــــــز إدارة المخاطـــــــر وقيـــــــــم النزاهــة والشــفافية والمصداقيــة والأمانــــة </a:t>
            </a:r>
            <a:endParaRPr lang="fr-FR" sz="4400" dirty="0">
              <a:solidFill>
                <a:schemeClr val="bg1"/>
              </a:solidFill>
            </a:endParaRPr>
          </a:p>
          <a:p>
            <a:pPr algn="r" rtl="1"/>
            <a:r>
              <a:rPr lang="ar-SA" sz="4400" dirty="0">
                <a:solidFill>
                  <a:schemeClr val="bg1"/>
                </a:solidFill>
              </a:rPr>
              <a:t>توفيــــر آليــــة واضحــــة ومحـــــددة وعادلــــة وموضوعيــة للمســاءلة والمحاســبة </a:t>
            </a:r>
            <a:endParaRPr lang="fr-FR" sz="4400" dirty="0">
              <a:solidFill>
                <a:schemeClr val="bg1"/>
              </a:solidFill>
            </a:endParaRPr>
          </a:p>
          <a:p>
            <a:pPr algn="r" rtl="1"/>
            <a:r>
              <a:rPr lang="ar-SA" sz="4400" dirty="0">
                <a:solidFill>
                  <a:schemeClr val="bg1"/>
                </a:solidFill>
              </a:rPr>
              <a:t>الرقابـــة والتغذيـــة العكسيـــة بمـــا يضمــن اتخــاذ الإجراءات التصحيحية اللازمة</a:t>
            </a:r>
            <a:endParaRPr lang="fr-FR" sz="4400" dirty="0">
              <a:solidFill>
                <a:schemeClr val="bg1"/>
              </a:solidFill>
            </a:endParaRPr>
          </a:p>
          <a:p>
            <a:pPr algn="r" rtl="1"/>
            <a:r>
              <a:rPr lang="ar-DZ" sz="4400" dirty="0" smtClean="0">
                <a:solidFill>
                  <a:schemeClr val="bg1"/>
                </a:solidFill>
              </a:rPr>
              <a:t>ويجب أن يتميز</a:t>
            </a:r>
            <a:r>
              <a:rPr lang="ar-SA" sz="4400" dirty="0" smtClean="0">
                <a:solidFill>
                  <a:schemeClr val="bg1"/>
                </a:solidFill>
              </a:rPr>
              <a:t> </a:t>
            </a:r>
            <a:r>
              <a:rPr lang="ar-SA" sz="4400" dirty="0">
                <a:solidFill>
                  <a:schemeClr val="bg1"/>
                </a:solidFill>
              </a:rPr>
              <a:t>تصـرف مجلـس الإدارة أو </a:t>
            </a:r>
            <a:r>
              <a:rPr lang="ar-SA" sz="4400" dirty="0" err="1">
                <a:solidFill>
                  <a:schemeClr val="bg1"/>
                </a:solidFill>
              </a:rPr>
              <a:t>المسؤول</a:t>
            </a:r>
            <a:r>
              <a:rPr lang="ar-SA" sz="4400" dirty="0">
                <a:solidFill>
                  <a:schemeClr val="bg1"/>
                </a:solidFill>
              </a:rPr>
              <a:t> الأول والإدارة العليا </a:t>
            </a:r>
            <a:r>
              <a:rPr lang="ar-SA" sz="4400" dirty="0" err="1" smtClean="0">
                <a:solidFill>
                  <a:schemeClr val="bg1"/>
                </a:solidFill>
              </a:rPr>
              <a:t>ب</a:t>
            </a:r>
            <a:r>
              <a:rPr lang="ar-DZ" sz="4400" smtClean="0">
                <a:solidFill>
                  <a:schemeClr val="bg1"/>
                </a:solidFill>
              </a:rPr>
              <a:t>ال</a:t>
            </a:r>
            <a:r>
              <a:rPr lang="ar-SA" sz="4400" smtClean="0">
                <a:solidFill>
                  <a:schemeClr val="bg1"/>
                </a:solidFill>
              </a:rPr>
              <a:t>نزاهة</a:t>
            </a:r>
            <a:r>
              <a:rPr lang="ar-SA" sz="4400" dirty="0">
                <a:solidFill>
                  <a:schemeClr val="bg1"/>
                </a:solidFill>
              </a:rPr>
              <a:t>؛ لتحقيق أهداف المنشـأة، وتعزيـز البيئـة الأخلاقيـة </a:t>
            </a:r>
            <a:endParaRPr lang="fr-FR" sz="4400" dirty="0">
              <a:solidFill>
                <a:schemeClr val="bg1"/>
              </a:solidFill>
            </a:endParaRPr>
          </a:p>
          <a:p>
            <a:pPr algn="r" rtl="1"/>
            <a:r>
              <a:rPr lang="ar-SA" sz="4400" dirty="0">
                <a:solidFill>
                  <a:schemeClr val="bg1"/>
                </a:solidFill>
              </a:rPr>
              <a:t>تعزيــــز القيــم الأخلاقيـة مــن خــال تطويــــر مدونــــة ســلوك مهنــي والالتزام </a:t>
            </a:r>
            <a:r>
              <a:rPr lang="ar-SA" sz="4400" dirty="0" err="1">
                <a:solidFill>
                  <a:schemeClr val="bg1"/>
                </a:solidFill>
              </a:rPr>
              <a:t>بهــا</a:t>
            </a:r>
            <a:r>
              <a:rPr lang="ar-SA" sz="4400" dirty="0">
                <a:solidFill>
                  <a:schemeClr val="bg1"/>
                </a:solidFill>
              </a:rPr>
              <a:t> </a:t>
            </a:r>
            <a:endParaRPr lang="fr-FR" sz="4400" dirty="0">
              <a:solidFill>
                <a:schemeClr val="bg1"/>
              </a:solidFill>
            </a:endParaRPr>
          </a:p>
          <a:p>
            <a:pPr algn="r" rtl="1"/>
            <a:r>
              <a:rPr lang="ar-SA" sz="4400" dirty="0">
                <a:solidFill>
                  <a:schemeClr val="bg1"/>
                </a:solidFill>
              </a:rPr>
              <a:t>تعزيــز وضــوح الأنظمة واللوائــح وضمــان تحقيقهــا للغايــات الموضوعــة مــن </a:t>
            </a:r>
            <a:r>
              <a:rPr lang="ar-SA" sz="4400" dirty="0" smtClean="0">
                <a:solidFill>
                  <a:schemeClr val="bg1"/>
                </a:solidFill>
              </a:rPr>
              <a:t>أجلهــا</a:t>
            </a:r>
            <a:r>
              <a:rPr lang="ar-DZ" sz="4400" dirty="0" smtClean="0">
                <a:solidFill>
                  <a:schemeClr val="bg1"/>
                </a:solidFill>
              </a:rPr>
              <a:t>.</a:t>
            </a:r>
            <a:endParaRPr lang="fr-FR" sz="4400" dirty="0">
              <a:solidFill>
                <a:schemeClr val="bg1"/>
              </a:solidFill>
            </a:endParaRPr>
          </a:p>
          <a:p>
            <a:pPr algn="r" rtl="1"/>
            <a:r>
              <a:rPr lang="ar-SA" sz="4400" dirty="0">
                <a:solidFill>
                  <a:schemeClr val="bg1"/>
                </a:solidFill>
              </a:rPr>
              <a:t>تعزيــز جــودة اتخــاذ القــرار، وتطويــر قواعــد وإجــراءات تنظيــم الأعمال لتعزيــز ثقافــة المشــاركة والــولاء المؤسســي والتمكيــن فــي المنشــأة </a:t>
            </a:r>
            <a:r>
              <a:rPr lang="ar-DZ" sz="4400" dirty="0" smtClean="0">
                <a:solidFill>
                  <a:schemeClr val="bg1"/>
                </a:solidFill>
              </a:rPr>
              <a:t>.</a:t>
            </a:r>
            <a:endParaRPr sz="2400">
              <a:solidFill>
                <a:schemeClr val="bg1"/>
              </a:solidFill>
              <a:latin typeface="Trebuchet MS"/>
              <a:cs typeface="Trebuchet MS"/>
            </a:endParaRPr>
          </a:p>
        </p:txBody>
      </p:sp>
      <p:pic>
        <p:nvPicPr>
          <p:cNvPr id="18" name="object 18"/>
          <p:cNvPicPr/>
          <p:nvPr/>
        </p:nvPicPr>
        <p:blipFill>
          <a:blip r:embed="rId4" cstate="print"/>
          <a:stretch>
            <a:fillRect/>
          </a:stretch>
        </p:blipFill>
        <p:spPr>
          <a:xfrm>
            <a:off x="16459200" y="419100"/>
            <a:ext cx="1224823" cy="1224823"/>
          </a:xfrm>
          <a:prstGeom prst="rect">
            <a:avLst/>
          </a:prstGeom>
        </p:spPr>
      </p:pic>
      <p:sp>
        <p:nvSpPr>
          <p:cNvPr id="19" name="object 19"/>
          <p:cNvSpPr txBox="1">
            <a:spLocks noGrp="1"/>
          </p:cNvSpPr>
          <p:nvPr>
            <p:ph type="title"/>
          </p:nvPr>
        </p:nvSpPr>
        <p:spPr>
          <a:xfrm>
            <a:off x="16687800" y="571500"/>
            <a:ext cx="715645" cy="772006"/>
          </a:xfrm>
          <a:prstGeom prst="rect">
            <a:avLst/>
          </a:prstGeom>
        </p:spPr>
        <p:txBody>
          <a:bodyPr vert="horz" wrap="square" lIns="0" tIns="17780" rIns="0" bIns="0" rtlCol="0">
            <a:spAutoFit/>
          </a:bodyPr>
          <a:lstStyle/>
          <a:p>
            <a:pPr marL="12700" algn="r" rtl="1">
              <a:lnSpc>
                <a:spcPct val="100000"/>
              </a:lnSpc>
              <a:spcBef>
                <a:spcPts val="140"/>
              </a:spcBef>
            </a:pPr>
            <a:r>
              <a:rPr lang="ar-DZ" sz="4900" dirty="0" smtClean="0">
                <a:solidFill>
                  <a:schemeClr val="bg1"/>
                </a:solidFill>
              </a:rPr>
              <a:t>09</a:t>
            </a:r>
            <a:endParaRPr sz="49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diamond(in)">
                                      <p:cBhvr>
                                        <p:cTn id="18" dur="2000"/>
                                        <p:tgtEl>
                                          <p:spTgt spid="17">
                                            <p:txEl>
                                              <p:pRg st="0" end="0"/>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diamond(in)">
                                      <p:cBhvr>
                                        <p:cTn id="21" dur="2000"/>
                                        <p:tgtEl>
                                          <p:spTgt spid="17">
                                            <p:txEl>
                                              <p:pRg st="1" end="1"/>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diamond(in)">
                                      <p:cBhvr>
                                        <p:cTn id="24" dur="2000"/>
                                        <p:tgtEl>
                                          <p:spTgt spid="17">
                                            <p:txEl>
                                              <p:pRg st="2" end="2"/>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diamond(in)">
                                      <p:cBhvr>
                                        <p:cTn id="27" dur="2000"/>
                                        <p:tgtEl>
                                          <p:spTgt spid="17">
                                            <p:txEl>
                                              <p:pRg st="3" end="3"/>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7">
                                            <p:txEl>
                                              <p:pRg st="4" end="4"/>
                                            </p:txEl>
                                          </p:spTgt>
                                        </p:tgtEl>
                                        <p:attrNameLst>
                                          <p:attrName>style.visibility</p:attrName>
                                        </p:attrNameLst>
                                      </p:cBhvr>
                                      <p:to>
                                        <p:strVal val="visible"/>
                                      </p:to>
                                    </p:set>
                                    <p:animEffect transition="in" filter="diamond(in)">
                                      <p:cBhvr>
                                        <p:cTn id="30" dur="2000"/>
                                        <p:tgtEl>
                                          <p:spTgt spid="17">
                                            <p:txEl>
                                              <p:pRg st="4" end="4"/>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diamond(in)">
                                      <p:cBhvr>
                                        <p:cTn id="33" dur="2000"/>
                                        <p:tgtEl>
                                          <p:spTgt spid="17">
                                            <p:txEl>
                                              <p:pRg st="5" end="5"/>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17">
                                            <p:txEl>
                                              <p:pRg st="6" end="6"/>
                                            </p:txEl>
                                          </p:spTgt>
                                        </p:tgtEl>
                                        <p:attrNameLst>
                                          <p:attrName>style.visibility</p:attrName>
                                        </p:attrNameLst>
                                      </p:cBhvr>
                                      <p:to>
                                        <p:strVal val="visible"/>
                                      </p:to>
                                    </p:set>
                                    <p:animEffect transition="in" filter="diamond(in)">
                                      <p:cBhvr>
                                        <p:cTn id="36" dur="2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59300" y="2746250"/>
            <a:ext cx="1028699" cy="6869848"/>
          </a:xfrm>
          <a:prstGeom prst="rect">
            <a:avLst/>
          </a:prstGeom>
        </p:spPr>
      </p:pic>
      <p:pic>
        <p:nvPicPr>
          <p:cNvPr id="3" name="object 3"/>
          <p:cNvPicPr/>
          <p:nvPr/>
        </p:nvPicPr>
        <p:blipFill>
          <a:blip r:embed="rId3" cstate="print"/>
          <a:stretch>
            <a:fillRect/>
          </a:stretch>
        </p:blipFill>
        <p:spPr>
          <a:xfrm>
            <a:off x="0" y="0"/>
            <a:ext cx="581024" cy="5039685"/>
          </a:xfrm>
          <a:prstGeom prst="rect">
            <a:avLst/>
          </a:prstGeom>
        </p:spPr>
      </p:pic>
      <p:pic>
        <p:nvPicPr>
          <p:cNvPr id="6" name="object 6"/>
          <p:cNvPicPr/>
          <p:nvPr/>
        </p:nvPicPr>
        <p:blipFill>
          <a:blip r:embed="rId4"/>
          <a:stretch>
            <a:fillRect/>
          </a:stretch>
        </p:blipFill>
        <p:spPr>
          <a:xfrm>
            <a:off x="13411200" y="3048000"/>
            <a:ext cx="4876800" cy="7239000"/>
          </a:xfrm>
          <a:prstGeom prst="ellipse">
            <a:avLst/>
          </a:prstGeom>
        </p:spPr>
      </p:pic>
      <p:sp>
        <p:nvSpPr>
          <p:cNvPr id="7" name="object 7"/>
          <p:cNvSpPr txBox="1">
            <a:spLocks noGrp="1"/>
          </p:cNvSpPr>
          <p:nvPr>
            <p:ph type="body" idx="1"/>
          </p:nvPr>
        </p:nvSpPr>
        <p:spPr>
          <a:xfrm>
            <a:off x="0" y="952500"/>
            <a:ext cx="12801600" cy="9492983"/>
          </a:xfrm>
          <a:prstGeom prst="rect">
            <a:avLst/>
          </a:prstGeom>
        </p:spPr>
        <p:txBody>
          <a:bodyPr vert="horz" wrap="square" lIns="0" tIns="13335" rIns="0" bIns="0" rtlCol="0">
            <a:spAutoFit/>
          </a:bodyPr>
          <a:lstStyle/>
          <a:p>
            <a:pPr rtl="1"/>
            <a:r>
              <a:rPr lang="ar-SA" sz="8800" dirty="0" smtClean="0"/>
              <a:t>أهداف التكنولوجيا </a:t>
            </a:r>
            <a:r>
              <a:rPr lang="ar-SA" sz="8800" dirty="0" smtClean="0"/>
              <a:t>المالية</a:t>
            </a:r>
            <a:r>
              <a:rPr lang="ar-LB" sz="8800" dirty="0" smtClean="0"/>
              <a:t>: </a:t>
            </a:r>
            <a:endParaRPr lang="fr-FR" sz="8800" dirty="0" smtClean="0"/>
          </a:p>
          <a:p>
            <a:pPr rtl="1"/>
            <a:r>
              <a:rPr lang="ar-DZ" sz="6000" dirty="0" smtClean="0">
                <a:solidFill>
                  <a:schemeClr val="bg1"/>
                </a:solidFill>
              </a:rPr>
              <a:t>وتسعى</a:t>
            </a:r>
            <a:r>
              <a:rPr lang="ar-SA" sz="6000" dirty="0" smtClean="0">
                <a:solidFill>
                  <a:schemeClr val="bg1"/>
                </a:solidFill>
              </a:rPr>
              <a:t> </a:t>
            </a:r>
            <a:r>
              <a:rPr lang="ar-SA" sz="6000" dirty="0" smtClean="0">
                <a:solidFill>
                  <a:schemeClr val="bg1"/>
                </a:solidFill>
              </a:rPr>
              <a:t>التكنولوجيا المالية إلى تحقيق جملة من الأهداف أهمها </a:t>
            </a:r>
            <a:r>
              <a:rPr lang="ar-DZ" sz="6000" dirty="0" smtClean="0">
                <a:solidFill>
                  <a:schemeClr val="bg1"/>
                </a:solidFill>
              </a:rPr>
              <a:t>:</a:t>
            </a:r>
            <a:endParaRPr lang="fr-FR" sz="6000" dirty="0" smtClean="0">
              <a:solidFill>
                <a:schemeClr val="bg1"/>
              </a:solidFill>
            </a:endParaRPr>
          </a:p>
          <a:p>
            <a:pPr rtl="1">
              <a:buFont typeface="Courier New" pitchFamily="49" charset="0"/>
              <a:buChar char="o"/>
            </a:pPr>
            <a:r>
              <a:rPr lang="ar-SA" sz="6000" dirty="0" smtClean="0">
                <a:solidFill>
                  <a:schemeClr val="bg1"/>
                </a:solidFill>
              </a:rPr>
              <a:t> تكلفة </a:t>
            </a:r>
            <a:r>
              <a:rPr lang="ar-SA" sz="6000" dirty="0" smtClean="0">
                <a:solidFill>
                  <a:schemeClr val="bg1"/>
                </a:solidFill>
              </a:rPr>
              <a:t>أقل</a:t>
            </a:r>
            <a:r>
              <a:rPr lang="ar-DZ" sz="6000" dirty="0" smtClean="0">
                <a:solidFill>
                  <a:schemeClr val="bg1"/>
                </a:solidFill>
              </a:rPr>
              <a:t>.</a:t>
            </a:r>
            <a:r>
              <a:rPr lang="ar-SA" sz="6000" dirty="0" smtClean="0">
                <a:solidFill>
                  <a:schemeClr val="bg1"/>
                </a:solidFill>
              </a:rPr>
              <a:t> </a:t>
            </a:r>
            <a:endParaRPr lang="fr-FR" sz="6000" dirty="0" smtClean="0">
              <a:solidFill>
                <a:schemeClr val="bg1"/>
              </a:solidFill>
            </a:endParaRPr>
          </a:p>
          <a:p>
            <a:pPr rtl="1">
              <a:buFont typeface="Courier New" pitchFamily="49" charset="0"/>
              <a:buChar char="o"/>
            </a:pPr>
            <a:r>
              <a:rPr lang="ar-SA" sz="6000" dirty="0" smtClean="0">
                <a:solidFill>
                  <a:schemeClr val="bg1"/>
                </a:solidFill>
              </a:rPr>
              <a:t>خصوصية </a:t>
            </a:r>
            <a:r>
              <a:rPr lang="ar-SA" sz="6000" dirty="0" smtClean="0">
                <a:solidFill>
                  <a:schemeClr val="bg1"/>
                </a:solidFill>
              </a:rPr>
              <a:t>أكثر</a:t>
            </a:r>
            <a:r>
              <a:rPr lang="ar-DZ" sz="6000" dirty="0" smtClean="0">
                <a:solidFill>
                  <a:schemeClr val="bg1"/>
                </a:solidFill>
              </a:rPr>
              <a:t>.</a:t>
            </a:r>
            <a:r>
              <a:rPr lang="ar-SA" sz="6000" dirty="0" smtClean="0">
                <a:solidFill>
                  <a:schemeClr val="bg1"/>
                </a:solidFill>
              </a:rPr>
              <a:t> </a:t>
            </a:r>
            <a:endParaRPr lang="fr-FR" sz="6000" dirty="0" smtClean="0">
              <a:solidFill>
                <a:schemeClr val="bg1"/>
              </a:solidFill>
            </a:endParaRPr>
          </a:p>
          <a:p>
            <a:pPr rtl="1">
              <a:buFont typeface="Courier New" pitchFamily="49" charset="0"/>
              <a:buChar char="o"/>
            </a:pPr>
            <a:r>
              <a:rPr lang="ar-SA" sz="6000" dirty="0" smtClean="0">
                <a:solidFill>
                  <a:schemeClr val="bg1"/>
                </a:solidFill>
              </a:rPr>
              <a:t> </a:t>
            </a:r>
            <a:r>
              <a:rPr lang="ar-SA" sz="6000" dirty="0" smtClean="0">
                <a:solidFill>
                  <a:schemeClr val="bg1"/>
                </a:solidFill>
              </a:rPr>
              <a:t>السرعة</a:t>
            </a:r>
            <a:r>
              <a:rPr lang="ar-DZ" sz="6000" dirty="0" smtClean="0">
                <a:solidFill>
                  <a:schemeClr val="bg1"/>
                </a:solidFill>
              </a:rPr>
              <a:t>.</a:t>
            </a:r>
            <a:endParaRPr lang="fr-FR" sz="6000" dirty="0" smtClean="0">
              <a:solidFill>
                <a:schemeClr val="bg1"/>
              </a:solidFill>
            </a:endParaRPr>
          </a:p>
          <a:p>
            <a:pPr rtl="1">
              <a:buFont typeface="Courier New" pitchFamily="49" charset="0"/>
              <a:buChar char="o"/>
            </a:pPr>
            <a:r>
              <a:rPr lang="ar-SA" sz="6000" dirty="0" smtClean="0">
                <a:solidFill>
                  <a:schemeClr val="bg1"/>
                </a:solidFill>
              </a:rPr>
              <a:t> </a:t>
            </a:r>
            <a:r>
              <a:rPr lang="ar-SA" sz="6000" dirty="0" smtClean="0">
                <a:solidFill>
                  <a:schemeClr val="bg1"/>
                </a:solidFill>
              </a:rPr>
              <a:t>الانتشار</a:t>
            </a:r>
            <a:r>
              <a:rPr lang="ar-DZ" sz="6000" dirty="0" smtClean="0">
                <a:solidFill>
                  <a:schemeClr val="bg1"/>
                </a:solidFill>
              </a:rPr>
              <a:t>.</a:t>
            </a:r>
            <a:endParaRPr lang="fr-FR" sz="6000" dirty="0" smtClean="0">
              <a:solidFill>
                <a:schemeClr val="bg1"/>
              </a:solidFill>
            </a:endParaRPr>
          </a:p>
          <a:p>
            <a:pPr rtl="1">
              <a:buFont typeface="Courier New" pitchFamily="49" charset="0"/>
              <a:buChar char="o"/>
            </a:pPr>
            <a:r>
              <a:rPr lang="ar-SA" sz="6000" dirty="0" smtClean="0">
                <a:solidFill>
                  <a:schemeClr val="bg1"/>
                </a:solidFill>
              </a:rPr>
              <a:t> </a:t>
            </a:r>
            <a:r>
              <a:rPr lang="ar-SA" sz="6000" dirty="0" smtClean="0">
                <a:solidFill>
                  <a:schemeClr val="bg1"/>
                </a:solidFill>
              </a:rPr>
              <a:t>المقارنة</a:t>
            </a:r>
            <a:r>
              <a:rPr lang="ar-DZ" sz="6000" dirty="0" smtClean="0">
                <a:solidFill>
                  <a:schemeClr val="bg1"/>
                </a:solidFill>
              </a:rPr>
              <a:t>.</a:t>
            </a:r>
            <a:endParaRPr sz="5400">
              <a:solidFill>
                <a:schemeClr val="bg1"/>
              </a:solidFill>
              <a:latin typeface="Trebuchet MS"/>
              <a:cs typeface="Trebuchet MS"/>
            </a:endParaRPr>
          </a:p>
          <a:p>
            <a:pPr rtl="1">
              <a:buFont typeface="Courier New" pitchFamily="49" charset="0"/>
              <a:buChar char="o"/>
            </a:pPr>
            <a:r>
              <a:rPr lang="ar-LB" sz="6000" dirty="0" smtClean="0">
                <a:solidFill>
                  <a:schemeClr val="bg1"/>
                </a:solidFill>
              </a:rPr>
              <a:t>المالية</a:t>
            </a:r>
            <a:r>
              <a:rPr lang="ar-LB" sz="6000" dirty="0" smtClean="0">
                <a:solidFill>
                  <a:schemeClr val="bg1"/>
                </a:solidFill>
              </a:rPr>
              <a:t>.</a:t>
            </a:r>
            <a:endParaRPr lang="fr-FR" sz="6000" dirty="0" smtClean="0">
              <a:solidFill>
                <a:schemeClr val="bg1"/>
              </a:solidFill>
            </a:endParaRPr>
          </a:p>
          <a:p>
            <a:pPr rtl="1"/>
            <a:r>
              <a:rPr lang="ar-SA" sz="5400" dirty="0" smtClean="0"/>
              <a:t> </a:t>
            </a:r>
            <a:endParaRPr lang="fr-FR" sz="5400" dirty="0"/>
          </a:p>
        </p:txBody>
      </p:sp>
      <p:pic>
        <p:nvPicPr>
          <p:cNvPr id="8" name="object 8"/>
          <p:cNvPicPr/>
          <p:nvPr/>
        </p:nvPicPr>
        <p:blipFill>
          <a:blip r:embed="rId5" cstate="print"/>
          <a:stretch>
            <a:fillRect/>
          </a:stretch>
        </p:blipFill>
        <p:spPr>
          <a:xfrm>
            <a:off x="12954000" y="1028700"/>
            <a:ext cx="1224823" cy="1224823"/>
          </a:xfrm>
          <a:prstGeom prst="rect">
            <a:avLst/>
          </a:prstGeom>
        </p:spPr>
      </p:pic>
      <p:sp>
        <p:nvSpPr>
          <p:cNvPr id="9" name="object 9"/>
          <p:cNvSpPr txBox="1">
            <a:spLocks noGrp="1"/>
          </p:cNvSpPr>
          <p:nvPr>
            <p:ph type="title"/>
          </p:nvPr>
        </p:nvSpPr>
        <p:spPr>
          <a:xfrm>
            <a:off x="13106400" y="1181100"/>
            <a:ext cx="685800" cy="772006"/>
          </a:xfrm>
          <a:prstGeom prst="rect">
            <a:avLst/>
          </a:prstGeom>
        </p:spPr>
        <p:txBody>
          <a:bodyPr vert="horz" wrap="square" lIns="0" tIns="17780" rIns="0" bIns="0" rtlCol="0">
            <a:spAutoFit/>
          </a:bodyPr>
          <a:lstStyle/>
          <a:p>
            <a:pPr marL="12700">
              <a:lnSpc>
                <a:spcPct val="100000"/>
              </a:lnSpc>
              <a:spcBef>
                <a:spcPts val="140"/>
              </a:spcBef>
            </a:pPr>
            <a:r>
              <a:rPr lang="ar-DZ" sz="4900" spc="-100" dirty="0" smtClean="0">
                <a:solidFill>
                  <a:srgbClr val="FFFFFF"/>
                </a:solidFill>
              </a:rPr>
              <a:t>10</a:t>
            </a:r>
            <a:endParaRPr sz="4900"/>
          </a:p>
        </p:txBody>
      </p:sp>
      <p:sp>
        <p:nvSpPr>
          <p:cNvPr id="9217" name="Rectangle 1"/>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LB" sz="1400" b="1" i="0" u="none" strike="noStrike" cap="none" normalizeH="0" baseline="0" smtClean="0">
                <a:ln>
                  <a:noFill/>
                </a:ln>
                <a:solidFill>
                  <a:schemeClr val="tx1"/>
                </a:solidFill>
                <a:effectLst/>
                <a:latin typeface="Calibri" pitchFamily="34" charset="0"/>
                <a:ea typeface="Calibri" pitchFamily="34" charset="0"/>
                <a:cs typeface="Arial" pitchFamily="34" charset="0"/>
              </a:rPr>
              <a:t>أهمية البحث:</a:t>
            </a:r>
            <a:endParaRPr kumimoji="0" lang="ar-L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diamond(in)">
                                      <p:cBhvr>
                                        <p:cTn id="19" dur="2000"/>
                                        <p:tgtEl>
                                          <p:spTgt spid="7">
                                            <p:txEl>
                                              <p:pRg st="1" end="1"/>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amond(in)">
                                      <p:cBhvr>
                                        <p:cTn id="22" dur="2000"/>
                                        <p:tgtEl>
                                          <p:spTgt spid="7">
                                            <p:txEl>
                                              <p:pRg st="2" end="2"/>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diamond(in)">
                                      <p:cBhvr>
                                        <p:cTn id="25" dur="2000"/>
                                        <p:tgtEl>
                                          <p:spTgt spid="7">
                                            <p:txEl>
                                              <p:pRg st="3" end="3"/>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diamond(in)">
                                      <p:cBhvr>
                                        <p:cTn id="28" dur="2000"/>
                                        <p:tgtEl>
                                          <p:spTgt spid="7">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diamond(in)">
                                      <p:cBhvr>
                                        <p:cTn id="31" dur="2000"/>
                                        <p:tgtEl>
                                          <p:spTgt spid="7">
                                            <p:txEl>
                                              <p:pRg st="5" end="5"/>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diamond(in)">
                                      <p:cBhvr>
                                        <p:cTn id="34" dur="2000"/>
                                        <p:tgtEl>
                                          <p:spTgt spid="7">
                                            <p:txEl>
                                              <p:pRg st="6" end="6"/>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amond(in)">
                                      <p:cBhvr>
                                        <p:cTn id="3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rot="10800000">
            <a:off x="11253470" y="0"/>
            <a:ext cx="7034530" cy="9753600"/>
            <a:chOff x="0" y="0"/>
            <a:chExt cx="7034530" cy="10287000"/>
          </a:xfrm>
        </p:grpSpPr>
        <p:pic>
          <p:nvPicPr>
            <p:cNvPr id="3" name="object 3"/>
            <p:cNvPicPr/>
            <p:nvPr/>
          </p:nvPicPr>
          <p:blipFill>
            <a:blip r:embed="rId2" cstate="print"/>
            <a:stretch>
              <a:fillRect/>
            </a:stretch>
          </p:blipFill>
          <p:spPr>
            <a:xfrm>
              <a:off x="0" y="0"/>
              <a:ext cx="6005390" cy="10286999"/>
            </a:xfrm>
            <a:prstGeom prst="rect">
              <a:avLst/>
            </a:prstGeom>
          </p:spPr>
        </p:pic>
        <p:pic>
          <p:nvPicPr>
            <p:cNvPr id="4" name="object 4"/>
            <p:cNvPicPr/>
            <p:nvPr/>
          </p:nvPicPr>
          <p:blipFill>
            <a:blip r:embed="rId3" cstate="print"/>
            <a:stretch>
              <a:fillRect/>
            </a:stretch>
          </p:blipFill>
          <p:spPr>
            <a:xfrm>
              <a:off x="0" y="0"/>
              <a:ext cx="7034090" cy="10286999"/>
            </a:xfrm>
            <a:prstGeom prst="rect">
              <a:avLst/>
            </a:prstGeom>
          </p:spPr>
        </p:pic>
      </p:grpSp>
      <p:sp>
        <p:nvSpPr>
          <p:cNvPr id="18" name="object 18"/>
          <p:cNvSpPr txBox="1"/>
          <p:nvPr/>
        </p:nvSpPr>
        <p:spPr>
          <a:xfrm>
            <a:off x="762000" y="1714500"/>
            <a:ext cx="16992600" cy="9121087"/>
          </a:xfrm>
          <a:prstGeom prst="rect">
            <a:avLst/>
          </a:prstGeom>
        </p:spPr>
        <p:txBody>
          <a:bodyPr vert="horz" wrap="square" lIns="0" tIns="1905" rIns="0" bIns="0" rtlCol="0">
            <a:spAutoFit/>
          </a:bodyPr>
          <a:lstStyle/>
          <a:p>
            <a:pPr rtl="1"/>
            <a:r>
              <a:rPr lang="ar-SA" sz="4800" b="1" dirty="0">
                <a:solidFill>
                  <a:schemeClr val="bg1"/>
                </a:solidFill>
              </a:rPr>
              <a:t>لا يزال القطاع المصرفي الجزائري يعاني على غرار معظم القطاعات المصرفية العربية من ضعف تطوره، ولهذا لابد من اغتنام فرصة الاستفادة من منافع التكنولوجيا المالية التي يمكن ذكر أهمها فيما:</a:t>
            </a:r>
            <a:endParaRPr lang="fr-FR" sz="4800" b="1" dirty="0">
              <a:solidFill>
                <a:schemeClr val="bg1"/>
              </a:solidFill>
            </a:endParaRPr>
          </a:p>
          <a:p>
            <a:pPr rtl="1"/>
            <a:r>
              <a:rPr lang="ar-SA" sz="4800" b="1" dirty="0">
                <a:solidFill>
                  <a:schemeClr val="bg1"/>
                </a:solidFill>
              </a:rPr>
              <a:t>الشمول المالي أي استطاعت التكنولوجيا المالية التغلب على البعد الجغرافي</a:t>
            </a:r>
            <a:endParaRPr lang="fr-FR" sz="4800" b="1" dirty="0">
              <a:solidFill>
                <a:schemeClr val="bg1"/>
              </a:solidFill>
            </a:endParaRPr>
          </a:p>
          <a:p>
            <a:pPr rtl="1"/>
            <a:r>
              <a:rPr lang="ar-SA" sz="4800" b="1" dirty="0">
                <a:solidFill>
                  <a:schemeClr val="bg1"/>
                </a:solidFill>
              </a:rPr>
              <a:t>المساهمة في تقليص فجوة تمويل المشروعات الصغيرة والمتوسطة</a:t>
            </a:r>
            <a:endParaRPr lang="fr-FR" sz="4800" b="1" dirty="0">
              <a:solidFill>
                <a:schemeClr val="bg1"/>
              </a:solidFill>
            </a:endParaRPr>
          </a:p>
          <a:p>
            <a:pPr rtl="1"/>
            <a:r>
              <a:rPr lang="ar-SA" sz="4800" b="1" dirty="0">
                <a:solidFill>
                  <a:schemeClr val="bg1"/>
                </a:solidFill>
              </a:rPr>
              <a:t>زيادة انتشار الدفع الالكتروني</a:t>
            </a:r>
            <a:endParaRPr lang="fr-FR" sz="4800" b="1" dirty="0">
              <a:solidFill>
                <a:schemeClr val="bg1"/>
              </a:solidFill>
            </a:endParaRPr>
          </a:p>
          <a:p>
            <a:pPr rtl="1"/>
            <a:r>
              <a:rPr lang="ar-SA" sz="4800" b="1" dirty="0">
                <a:solidFill>
                  <a:schemeClr val="bg1"/>
                </a:solidFill>
              </a:rPr>
              <a:t>تخفيف انقطاع علاقات المراسلة المصرفية أي توفير آليات للمدفوعات العابرة للحدود</a:t>
            </a:r>
            <a:endParaRPr lang="fr-FR" sz="4800" b="1" dirty="0">
              <a:solidFill>
                <a:schemeClr val="bg1"/>
              </a:solidFill>
            </a:endParaRPr>
          </a:p>
          <a:p>
            <a:pPr rtl="1"/>
            <a:r>
              <a:rPr lang="ar-SA" sz="4800" b="1" dirty="0">
                <a:solidFill>
                  <a:schemeClr val="bg1"/>
                </a:solidFill>
              </a:rPr>
              <a:t>تستطيع شركات التكنولوجيا المالية مساعدة البنوك على تحسين وتخصيص نمو الخدمات المالية</a:t>
            </a:r>
            <a:endParaRPr lang="fr-FR" sz="4800" b="1" dirty="0">
              <a:solidFill>
                <a:schemeClr val="bg1"/>
              </a:solidFill>
            </a:endParaRPr>
          </a:p>
          <a:p>
            <a:pPr rtl="1"/>
            <a:r>
              <a:rPr lang="ar-SA" sz="4800" b="1" dirty="0">
                <a:solidFill>
                  <a:schemeClr val="bg1"/>
                </a:solidFill>
              </a:rPr>
              <a:t>تخفيض تكاليف المعاملات وتوفير خدمات مصرفية بشكل أسرع</a:t>
            </a:r>
            <a:endParaRPr lang="fr-FR" sz="4800" b="1" dirty="0">
              <a:solidFill>
                <a:schemeClr val="bg1"/>
              </a:solidFill>
            </a:endParaRPr>
          </a:p>
          <a:p>
            <a:pPr rtl="1"/>
            <a:r>
              <a:rPr lang="ar-SA" sz="4800" b="1" dirty="0">
                <a:solidFill>
                  <a:schemeClr val="bg1"/>
                </a:solidFill>
              </a:rPr>
              <a:t>إدارة المخاطر اعتماد على التكنولوجيا </a:t>
            </a:r>
            <a:r>
              <a:rPr lang="ar-SA" sz="4800" b="1" dirty="0" smtClean="0">
                <a:solidFill>
                  <a:schemeClr val="bg1"/>
                </a:solidFill>
              </a:rPr>
              <a:t>التنظيمية</a:t>
            </a:r>
            <a:r>
              <a:rPr lang="ar-DZ" sz="4800" b="1" dirty="0" smtClean="0">
                <a:solidFill>
                  <a:schemeClr val="bg1"/>
                </a:solidFill>
              </a:rPr>
              <a:t>.</a:t>
            </a:r>
            <a:endParaRPr lang="fr-FR" sz="4800" b="1" dirty="0">
              <a:solidFill>
                <a:schemeClr val="bg1"/>
              </a:solidFill>
            </a:endParaRPr>
          </a:p>
          <a:p>
            <a:pPr marL="12700" marR="5080" algn="r" rtl="1">
              <a:lnSpc>
                <a:spcPct val="104700"/>
              </a:lnSpc>
              <a:spcBef>
                <a:spcPts val="15"/>
              </a:spcBef>
            </a:pPr>
            <a:r>
              <a:rPr lang="ar-DZ" sz="6600" dirty="0" smtClean="0">
                <a:solidFill>
                  <a:schemeClr val="bg1"/>
                </a:solidFill>
              </a:rPr>
              <a:t>.</a:t>
            </a:r>
            <a:endParaRPr sz="6000">
              <a:solidFill>
                <a:schemeClr val="bg1"/>
              </a:solidFill>
              <a:latin typeface="Trebuchet MS"/>
              <a:cs typeface="Trebuchet MS"/>
            </a:endParaRPr>
          </a:p>
        </p:txBody>
      </p:sp>
      <p:pic>
        <p:nvPicPr>
          <p:cNvPr id="24" name="object 24"/>
          <p:cNvPicPr/>
          <p:nvPr/>
        </p:nvPicPr>
        <p:blipFill>
          <a:blip r:embed="rId4" cstate="print"/>
          <a:stretch>
            <a:fillRect/>
          </a:stretch>
        </p:blipFill>
        <p:spPr>
          <a:xfrm rot="10800000">
            <a:off x="0" y="0"/>
            <a:ext cx="1028699" cy="6869848"/>
          </a:xfrm>
          <a:prstGeom prst="rect">
            <a:avLst/>
          </a:prstGeom>
        </p:spPr>
      </p:pic>
      <p:pic>
        <p:nvPicPr>
          <p:cNvPr id="26" name="object 26"/>
          <p:cNvPicPr/>
          <p:nvPr/>
        </p:nvPicPr>
        <p:blipFill>
          <a:blip r:embed="rId5" cstate="print"/>
          <a:stretch>
            <a:fillRect/>
          </a:stretch>
        </p:blipFill>
        <p:spPr>
          <a:xfrm>
            <a:off x="14801" y="5641007"/>
            <a:ext cx="1220296" cy="7172044"/>
          </a:xfrm>
          <a:prstGeom prst="rect">
            <a:avLst/>
          </a:prstGeom>
        </p:spPr>
      </p:pic>
      <p:sp>
        <p:nvSpPr>
          <p:cNvPr id="28" name="Titre 27"/>
          <p:cNvSpPr>
            <a:spLocks noGrp="1"/>
          </p:cNvSpPr>
          <p:nvPr>
            <p:ph type="title"/>
          </p:nvPr>
        </p:nvSpPr>
        <p:spPr>
          <a:xfrm>
            <a:off x="2133600" y="419100"/>
            <a:ext cx="12192000" cy="738664"/>
          </a:xfrm>
        </p:spPr>
        <p:txBody>
          <a:bodyPr/>
          <a:lstStyle/>
          <a:p>
            <a:pPr rtl="1"/>
            <a:r>
              <a:rPr lang="ar-SA" sz="4800" u="sng" dirty="0" smtClean="0">
                <a:solidFill>
                  <a:schemeClr val="bg1"/>
                </a:solidFill>
              </a:rPr>
              <a:t>منافع تبني التكنولوجيا </a:t>
            </a:r>
            <a:r>
              <a:rPr lang="ar-SA" sz="4000" u="sng" dirty="0" smtClean="0">
                <a:solidFill>
                  <a:schemeClr val="bg1"/>
                </a:solidFill>
              </a:rPr>
              <a:t>المالية</a:t>
            </a:r>
            <a:r>
              <a:rPr lang="ar-SA" sz="4800" u="sng" dirty="0" smtClean="0">
                <a:solidFill>
                  <a:schemeClr val="bg1"/>
                </a:solidFill>
              </a:rPr>
              <a:t> في القطاع المصرفي الجزائري:</a:t>
            </a:r>
            <a:endParaRPr lang="fr-FR" sz="4800" dirty="0">
              <a:solidFill>
                <a:schemeClr val="bg1"/>
              </a:solidFill>
            </a:endParaRPr>
          </a:p>
        </p:txBody>
      </p:sp>
      <p:pic>
        <p:nvPicPr>
          <p:cNvPr id="29" name="object 10"/>
          <p:cNvPicPr/>
          <p:nvPr/>
        </p:nvPicPr>
        <p:blipFill>
          <a:blip r:embed="rId6" cstate="print">
            <a:lum bright="100000" contrast="100000"/>
          </a:blip>
          <a:stretch>
            <a:fillRect/>
          </a:stretch>
        </p:blipFill>
        <p:spPr>
          <a:xfrm>
            <a:off x="14554200" y="342900"/>
            <a:ext cx="1224823" cy="1224823"/>
          </a:xfrm>
          <a:prstGeom prst="rect">
            <a:avLst/>
          </a:prstGeom>
          <a:ln>
            <a:solidFill>
              <a:schemeClr val="tx1"/>
            </a:solidFill>
          </a:ln>
        </p:spPr>
      </p:pic>
      <p:sp>
        <p:nvSpPr>
          <p:cNvPr id="30" name="object 17"/>
          <p:cNvSpPr txBox="1">
            <a:spLocks/>
          </p:cNvSpPr>
          <p:nvPr/>
        </p:nvSpPr>
        <p:spPr>
          <a:xfrm>
            <a:off x="14859000" y="571500"/>
            <a:ext cx="695325" cy="778510"/>
          </a:xfrm>
          <a:prstGeom prst="rect">
            <a:avLst/>
          </a:prstGeom>
        </p:spPr>
        <p:txBody>
          <a:bodyPr vert="horz" wrap="square" lIns="0" tIns="17780" rIns="0" bIns="0" rtlCol="0">
            <a:spAutoFit/>
          </a:bodyPr>
          <a:lstStyle/>
          <a:p>
            <a:pPr marL="12700" marR="0" lvl="0" indent="0" defTabSz="914400" eaLnBrk="1" fontAlgn="auto" latinLnBrk="0" hangingPunct="1">
              <a:lnSpc>
                <a:spcPct val="100000"/>
              </a:lnSpc>
              <a:spcBef>
                <a:spcPts val="140"/>
              </a:spcBef>
              <a:spcAft>
                <a:spcPts val="0"/>
              </a:spcAft>
              <a:buClrTx/>
              <a:buSzTx/>
              <a:buFontTx/>
              <a:buNone/>
              <a:tabLst/>
              <a:defRPr/>
            </a:pPr>
            <a:r>
              <a:rPr lang="ar-DZ" sz="4900" b="1" spc="-70" dirty="0" smtClean="0">
                <a:solidFill>
                  <a:srgbClr val="FFFFFF"/>
                </a:solidFill>
                <a:latin typeface="Arial"/>
                <a:ea typeface="+mj-ea"/>
                <a:cs typeface="Arial"/>
              </a:rPr>
              <a:t>11</a:t>
            </a:r>
            <a:endParaRPr kumimoji="0" lang="fr-FR" sz="4900" b="1" i="0" u="none" strike="noStrike" kern="0" cap="none" spc="0" normalizeH="0" baseline="0" noProof="0" dirty="0">
              <a:ln>
                <a:noFill/>
              </a:ln>
              <a:solidFill>
                <a:srgbClr val="041C40"/>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 calcmode="lin" valueType="num">
                                      <p:cBhvr additive="base">
                                        <p:cTn id="2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 calcmode="lin" valueType="num">
                                      <p:cBhvr additive="base">
                                        <p:cTn id="26"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 calcmode="lin" valueType="num">
                                      <p:cBhvr additive="base">
                                        <p:cTn id="3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 calcmode="lin" valueType="num">
                                      <p:cBhvr additive="base">
                                        <p:cTn id="38"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 calcmode="lin" valueType="num">
                                      <p:cBhvr additive="base">
                                        <p:cTn id="42"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
                                            <p:txEl>
                                              <p:pRg st="7" end="7"/>
                                            </p:txEl>
                                          </p:spTgt>
                                        </p:tgtEl>
                                        <p:attrNameLst>
                                          <p:attrName>style.visibility</p:attrName>
                                        </p:attrNameLst>
                                      </p:cBhvr>
                                      <p:to>
                                        <p:strVal val="visible"/>
                                      </p:to>
                                    </p:set>
                                    <p:anim calcmode="lin" valueType="num">
                                      <p:cBhvr additive="base">
                                        <p:cTn id="46"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010775" y="1207770"/>
            <a:ext cx="8277076" cy="9079043"/>
            <a:chOff x="0" y="1207955"/>
            <a:chExt cx="8277076" cy="9079043"/>
          </a:xfrm>
        </p:grpSpPr>
        <p:pic>
          <p:nvPicPr>
            <p:cNvPr id="3" name="object 3"/>
            <p:cNvPicPr/>
            <p:nvPr/>
          </p:nvPicPr>
          <p:blipFill>
            <a:blip r:embed="rId2" cstate="print"/>
            <a:stretch>
              <a:fillRect/>
            </a:stretch>
          </p:blipFill>
          <p:spPr>
            <a:xfrm>
              <a:off x="1291591" y="1718782"/>
              <a:ext cx="6376661" cy="6375399"/>
            </a:xfrm>
            <a:prstGeom prst="rect">
              <a:avLst/>
            </a:prstGeom>
          </p:spPr>
        </p:pic>
        <p:pic>
          <p:nvPicPr>
            <p:cNvPr id="4" name="object 4"/>
            <p:cNvPicPr/>
            <p:nvPr/>
          </p:nvPicPr>
          <p:blipFill>
            <a:blip r:embed="rId3" cstate="print"/>
            <a:stretch>
              <a:fillRect/>
            </a:stretch>
          </p:blipFill>
          <p:spPr>
            <a:xfrm>
              <a:off x="682766" y="1207955"/>
              <a:ext cx="7594310" cy="7581900"/>
            </a:xfrm>
            <a:prstGeom prst="rect">
              <a:avLst/>
            </a:prstGeom>
          </p:spPr>
        </p:pic>
        <p:pic>
          <p:nvPicPr>
            <p:cNvPr id="6" name="object 6"/>
            <p:cNvPicPr/>
            <p:nvPr/>
          </p:nvPicPr>
          <p:blipFill>
            <a:blip r:embed="rId4" cstate="print"/>
            <a:stretch>
              <a:fillRect/>
            </a:stretch>
          </p:blipFill>
          <p:spPr>
            <a:xfrm>
              <a:off x="0" y="6148128"/>
              <a:ext cx="1028612" cy="4138870"/>
            </a:xfrm>
            <a:prstGeom prst="rect">
              <a:avLst/>
            </a:prstGeom>
          </p:spPr>
        </p:pic>
        <p:pic>
          <p:nvPicPr>
            <p:cNvPr id="7" name="object 7"/>
            <p:cNvPicPr/>
            <p:nvPr/>
          </p:nvPicPr>
          <p:blipFill>
            <a:blip r:embed="rId5" cstate="print"/>
            <a:stretch>
              <a:fillRect/>
            </a:stretch>
          </p:blipFill>
          <p:spPr>
            <a:xfrm>
              <a:off x="3867393" y="3014989"/>
              <a:ext cx="1224823" cy="1224823"/>
            </a:xfrm>
            <a:prstGeom prst="rect">
              <a:avLst/>
            </a:prstGeom>
          </p:spPr>
        </p:pic>
      </p:grpSp>
      <p:sp>
        <p:nvSpPr>
          <p:cNvPr id="8" name="object 8"/>
          <p:cNvSpPr txBox="1">
            <a:spLocks noGrp="1"/>
          </p:cNvSpPr>
          <p:nvPr>
            <p:ph type="title"/>
          </p:nvPr>
        </p:nvSpPr>
        <p:spPr>
          <a:xfrm>
            <a:off x="457200" y="647700"/>
            <a:ext cx="14782800" cy="2338461"/>
          </a:xfrm>
          <a:prstGeom prst="rect">
            <a:avLst/>
          </a:prstGeom>
        </p:spPr>
        <p:txBody>
          <a:bodyPr vert="horz" wrap="square" lIns="0" tIns="258445" rIns="0" bIns="0" rtlCol="0">
            <a:spAutoFit/>
          </a:bodyPr>
          <a:lstStyle/>
          <a:p>
            <a:pPr marL="12700" rtl="1">
              <a:spcBef>
                <a:spcPts val="2035"/>
              </a:spcBef>
            </a:pPr>
            <a:r>
              <a:rPr lang="ar-SA" sz="4800" dirty="0" smtClean="0">
                <a:solidFill>
                  <a:schemeClr val="bg1"/>
                </a:solidFill>
              </a:rPr>
              <a:t>وتجدر الإشارة هنا أن التكنولوجيا المالية </a:t>
            </a:r>
            <a:r>
              <a:rPr lang="ar-SA" sz="4400" dirty="0" smtClean="0">
                <a:solidFill>
                  <a:schemeClr val="bg1"/>
                </a:solidFill>
              </a:rPr>
              <a:t>تنطوي</a:t>
            </a:r>
            <a:r>
              <a:rPr lang="ar-SA" sz="4800" dirty="0" smtClean="0">
                <a:solidFill>
                  <a:schemeClr val="bg1"/>
                </a:solidFill>
              </a:rPr>
              <a:t> على مجموعة من المخاطر يمكن إيجازها فيما </a:t>
            </a:r>
            <a:r>
              <a:rPr lang="ar-SA" sz="4800" dirty="0" smtClean="0">
                <a:solidFill>
                  <a:schemeClr val="bg1"/>
                </a:solidFill>
              </a:rPr>
              <a:t>يلي</a:t>
            </a:r>
            <a:r>
              <a:rPr lang="ar-DZ" sz="4800" dirty="0" smtClean="0">
                <a:solidFill>
                  <a:schemeClr val="bg1"/>
                </a:solidFill>
              </a:rPr>
              <a:t>:</a:t>
            </a:r>
            <a:r>
              <a:rPr lang="fr-FR" sz="5400" dirty="0" smtClean="0"/>
              <a:t/>
            </a:r>
            <a:br>
              <a:rPr lang="fr-FR" sz="5400" dirty="0" smtClean="0"/>
            </a:br>
            <a:r>
              <a:rPr lang="fr-FR" sz="2000" dirty="0" smtClean="0"/>
              <a:t/>
            </a:r>
            <a:br>
              <a:rPr lang="fr-FR" sz="2000" dirty="0" smtClean="0"/>
            </a:br>
            <a:endParaRPr sz="1900">
              <a:latin typeface="Trebuchet MS"/>
              <a:cs typeface="Trebuchet MS"/>
            </a:endParaRPr>
          </a:p>
        </p:txBody>
      </p:sp>
      <p:sp>
        <p:nvSpPr>
          <p:cNvPr id="26" name="object 26"/>
          <p:cNvSpPr txBox="1"/>
          <p:nvPr/>
        </p:nvSpPr>
        <p:spPr>
          <a:xfrm>
            <a:off x="609600" y="2705100"/>
            <a:ext cx="17221200" cy="6124754"/>
          </a:xfrm>
          <a:prstGeom prst="rect">
            <a:avLst/>
          </a:prstGeom>
        </p:spPr>
        <p:txBody>
          <a:bodyPr vert="horz" wrap="square" lIns="0" tIns="170180" rIns="0" bIns="0" rtlCol="0">
            <a:spAutoFit/>
          </a:bodyPr>
          <a:lstStyle/>
          <a:p>
            <a:pPr rtl="1"/>
            <a:r>
              <a:rPr lang="ar-SA" sz="4800" b="1" dirty="0">
                <a:solidFill>
                  <a:schemeClr val="bg1"/>
                </a:solidFill>
              </a:rPr>
              <a:t>اختراق بيانات الأفراد، التحايل الالكتروني، عدم تطور آليات حماية المستهلك الالكتروني بالقدر الكافي، إلى جانب عدم توفر شبكات الأمان كالتأمين على الودائع في صناعة الخدمات المالية للمؤسسات غير البنكية التي لا تخضع للتنظيم؛</a:t>
            </a:r>
            <a:endParaRPr lang="fr-FR" sz="4800" b="1" dirty="0">
              <a:solidFill>
                <a:schemeClr val="bg1"/>
              </a:solidFill>
            </a:endParaRPr>
          </a:p>
          <a:p>
            <a:pPr rtl="1"/>
            <a:r>
              <a:rPr lang="ar-SA" sz="4800" b="1" dirty="0">
                <a:solidFill>
                  <a:schemeClr val="bg1"/>
                </a:solidFill>
              </a:rPr>
              <a:t>- مزاحمة البنوك على العملاء، بما يؤدي إلى تقاسم الإيرادات، في وقت تعاني فيه البنوك أساسا من تراجع الربحية، بالإضافة لزيادة حدة خطرين ماليين تقليديين هما خطر القرض وخطر السيولة (عدم وجود قواعد احترازية توجيهية على الأقل)، مع تقليص درجة الأمان والشرعية في المعاملات، كتسهيل تبييض الأموال وتمويل الإرهاب.</a:t>
            </a:r>
            <a:endParaRPr lang="fr-FR" sz="4800" b="1" dirty="0">
              <a:solidFill>
                <a:schemeClr val="bg1"/>
              </a:solidFill>
            </a:endParaRPr>
          </a:p>
          <a:p>
            <a:pPr marL="12700" algn="ctr" rtl="1">
              <a:lnSpc>
                <a:spcPct val="100000"/>
              </a:lnSpc>
              <a:spcBef>
                <a:spcPts val="1340"/>
              </a:spcBef>
            </a:pPr>
            <a:r>
              <a:rPr sz="4000" b="1" spc="-20" smtClean="0">
                <a:solidFill>
                  <a:schemeClr val="bg1"/>
                </a:solidFill>
                <a:latin typeface="Trebuchet MS"/>
                <a:cs typeface="Trebuchet MS"/>
              </a:rPr>
              <a:t>.</a:t>
            </a:r>
            <a:endParaRPr sz="4000" b="1">
              <a:solidFill>
                <a:schemeClr val="bg1"/>
              </a:solidFill>
              <a:latin typeface="Trebuchet MS"/>
              <a:cs typeface="Trebuchet MS"/>
            </a:endParaRPr>
          </a:p>
        </p:txBody>
      </p:sp>
      <p:pic>
        <p:nvPicPr>
          <p:cNvPr id="27" name="object 27"/>
          <p:cNvPicPr/>
          <p:nvPr/>
        </p:nvPicPr>
        <p:blipFill>
          <a:blip r:embed="rId6" cstate="print"/>
          <a:stretch>
            <a:fillRect/>
          </a:stretch>
        </p:blipFill>
        <p:spPr>
          <a:xfrm>
            <a:off x="17259300" y="2746250"/>
            <a:ext cx="1028699" cy="6869848"/>
          </a:xfrm>
          <a:prstGeom prst="rect">
            <a:avLst/>
          </a:prstGeom>
        </p:spPr>
      </p:pic>
      <p:pic>
        <p:nvPicPr>
          <p:cNvPr id="28" name="object 28"/>
          <p:cNvPicPr/>
          <p:nvPr/>
        </p:nvPicPr>
        <p:blipFill>
          <a:blip r:embed="rId7" cstate="print"/>
          <a:stretch>
            <a:fillRect/>
          </a:stretch>
        </p:blipFill>
        <p:spPr>
          <a:xfrm>
            <a:off x="16604018" y="0"/>
            <a:ext cx="1683982" cy="1623773"/>
          </a:xfrm>
          <a:prstGeom prst="rect">
            <a:avLst/>
          </a:prstGeom>
        </p:spPr>
      </p:pic>
      <p:pic>
        <p:nvPicPr>
          <p:cNvPr id="29" name="object 29"/>
          <p:cNvPicPr/>
          <p:nvPr/>
        </p:nvPicPr>
        <p:blipFill>
          <a:blip r:embed="rId8" cstate="print"/>
          <a:stretch>
            <a:fillRect/>
          </a:stretch>
        </p:blipFill>
        <p:spPr>
          <a:xfrm>
            <a:off x="16230600" y="2095500"/>
            <a:ext cx="841990" cy="841991"/>
          </a:xfrm>
          <a:prstGeom prst="rect">
            <a:avLst/>
          </a:prstGeom>
        </p:spPr>
      </p:pic>
      <p:sp>
        <p:nvSpPr>
          <p:cNvPr id="30" name="object 30"/>
          <p:cNvSpPr txBox="1"/>
          <p:nvPr/>
        </p:nvSpPr>
        <p:spPr>
          <a:xfrm>
            <a:off x="15925800" y="1181100"/>
            <a:ext cx="708660" cy="778510"/>
          </a:xfrm>
          <a:prstGeom prst="rect">
            <a:avLst/>
          </a:prstGeom>
        </p:spPr>
        <p:txBody>
          <a:bodyPr vert="horz" wrap="square" lIns="0" tIns="17780" rIns="0" bIns="0" rtlCol="0">
            <a:spAutoFit/>
          </a:bodyPr>
          <a:lstStyle/>
          <a:p>
            <a:pPr marL="12700">
              <a:lnSpc>
                <a:spcPct val="100000"/>
              </a:lnSpc>
              <a:spcBef>
                <a:spcPts val="140"/>
              </a:spcBef>
            </a:pPr>
            <a:r>
              <a:rPr lang="ar-DZ" sz="4900" b="1" spc="-25" dirty="0" smtClean="0">
                <a:solidFill>
                  <a:srgbClr val="FFFFFF"/>
                </a:solidFill>
                <a:latin typeface="Arial"/>
                <a:cs typeface="Arial"/>
              </a:rPr>
              <a:t>12</a:t>
            </a:r>
            <a:endParaRPr sz="4900">
              <a:latin typeface="Arial"/>
              <a:cs typeface="Arial"/>
            </a:endParaRPr>
          </a:p>
        </p:txBody>
      </p:sp>
      <p:pic>
        <p:nvPicPr>
          <p:cNvPr id="31" name="object 8"/>
          <p:cNvPicPr/>
          <p:nvPr/>
        </p:nvPicPr>
        <p:blipFill>
          <a:blip r:embed="rId9" cstate="print"/>
          <a:stretch>
            <a:fillRect/>
          </a:stretch>
        </p:blipFill>
        <p:spPr>
          <a:xfrm>
            <a:off x="15697200" y="952500"/>
            <a:ext cx="1295400" cy="1148623"/>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 calcmode="lin" valueType="num">
                                      <p:cBhvr additive="base">
                                        <p:cTn id="1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59300" y="2746250"/>
            <a:ext cx="1028699" cy="6869848"/>
          </a:xfrm>
          <a:prstGeom prst="rect">
            <a:avLst/>
          </a:prstGeom>
        </p:spPr>
      </p:pic>
      <p:pic>
        <p:nvPicPr>
          <p:cNvPr id="3" name="object 3"/>
          <p:cNvPicPr/>
          <p:nvPr/>
        </p:nvPicPr>
        <p:blipFill>
          <a:blip r:embed="rId3" cstate="print"/>
          <a:stretch>
            <a:fillRect/>
          </a:stretch>
        </p:blipFill>
        <p:spPr>
          <a:xfrm>
            <a:off x="0" y="0"/>
            <a:ext cx="581024" cy="5039685"/>
          </a:xfrm>
          <a:prstGeom prst="rect">
            <a:avLst/>
          </a:prstGeom>
        </p:spPr>
      </p:pic>
      <p:pic>
        <p:nvPicPr>
          <p:cNvPr id="27" name="object 4"/>
          <p:cNvPicPr/>
          <p:nvPr/>
        </p:nvPicPr>
        <p:blipFill>
          <a:blip r:embed="rId4" cstate="print"/>
          <a:stretch>
            <a:fillRect/>
          </a:stretch>
        </p:blipFill>
        <p:spPr>
          <a:xfrm>
            <a:off x="11506200" y="0"/>
            <a:ext cx="5760749" cy="10287000"/>
          </a:xfrm>
          <a:prstGeom prst="rect">
            <a:avLst/>
          </a:prstGeom>
        </p:spPr>
      </p:pic>
      <p:sp>
        <p:nvSpPr>
          <p:cNvPr id="29" name="Titre 24"/>
          <p:cNvSpPr txBox="1">
            <a:spLocks/>
          </p:cNvSpPr>
          <p:nvPr/>
        </p:nvSpPr>
        <p:spPr>
          <a:xfrm>
            <a:off x="1219200" y="952500"/>
            <a:ext cx="15925800" cy="10741402"/>
          </a:xfrm>
          <a:prstGeom prst="rect">
            <a:avLst/>
          </a:prstGeom>
        </p:spPr>
        <p:txBody>
          <a:bodyPr wrap="square" lIns="0" tIns="0" rIns="0" bIns="0">
            <a:spAutoFit/>
          </a:bodyPr>
          <a:lstStyle/>
          <a:p>
            <a:pPr rtl="1"/>
            <a:r>
              <a:rPr lang="ar-DZ" sz="5400" b="1" dirty="0" smtClean="0">
                <a:solidFill>
                  <a:schemeClr val="bg1"/>
                </a:solidFill>
              </a:rPr>
              <a:t>   </a:t>
            </a:r>
            <a:r>
              <a:rPr lang="ar-SA" sz="5400" b="1" u="sng" dirty="0" smtClean="0">
                <a:solidFill>
                  <a:schemeClr val="bg1"/>
                </a:solidFill>
              </a:rPr>
              <a:t>عوائق </a:t>
            </a:r>
            <a:r>
              <a:rPr lang="ar-SA" sz="5400" b="1" u="sng" dirty="0">
                <a:solidFill>
                  <a:schemeClr val="bg1"/>
                </a:solidFill>
              </a:rPr>
              <a:t>تبني التكنولوجيا المالية في القطاع المصرفي الجزائري</a:t>
            </a:r>
            <a:r>
              <a:rPr lang="ar-SA" sz="5400" b="1" u="sng" dirty="0" smtClean="0">
                <a:solidFill>
                  <a:schemeClr val="bg1"/>
                </a:solidFill>
              </a:rPr>
              <a:t>:</a:t>
            </a:r>
            <a:endParaRPr lang="ar-DZ" sz="5400" b="1" u="sng" dirty="0" smtClean="0">
              <a:solidFill>
                <a:schemeClr val="bg1"/>
              </a:solidFill>
            </a:endParaRPr>
          </a:p>
          <a:p>
            <a:pPr rtl="1"/>
            <a:r>
              <a:rPr kumimoji="0" lang="fr-FR" sz="8000" b="1" i="0" u="none" strike="noStrike" kern="0" cap="none" spc="0" normalizeH="0" baseline="0" noProof="0" dirty="0" smtClean="0">
                <a:ln>
                  <a:noFill/>
                </a:ln>
                <a:solidFill>
                  <a:schemeClr val="bg1"/>
                </a:solidFill>
                <a:effectLst/>
                <a:uLnTx/>
                <a:uFillTx/>
                <a:latin typeface="Arial"/>
                <a:ea typeface="+mj-ea"/>
                <a:cs typeface="Arial"/>
              </a:rPr>
              <a:t/>
            </a:r>
            <a:br>
              <a:rPr kumimoji="0" lang="fr-FR" sz="8000" b="1" i="0" u="none" strike="noStrike" kern="0" cap="none" spc="0" normalizeH="0" baseline="0" noProof="0" dirty="0" smtClean="0">
                <a:ln>
                  <a:noFill/>
                </a:ln>
                <a:solidFill>
                  <a:schemeClr val="bg1"/>
                </a:solidFill>
                <a:effectLst/>
                <a:uLnTx/>
                <a:uFillTx/>
                <a:latin typeface="Arial"/>
                <a:ea typeface="+mj-ea"/>
                <a:cs typeface="Arial"/>
              </a:rPr>
            </a:br>
            <a:r>
              <a:rPr lang="ar-SA" sz="4400" dirty="0">
                <a:solidFill>
                  <a:schemeClr val="bg1"/>
                </a:solidFill>
              </a:rPr>
              <a:t>تواجه عملية تبنى التكنولوجيا المالية ضمن القطاع المصرفي الجزائري مواجهة مجموعة من التحديات التي يمكن إيجازها على النحو التالي:ضعف البنية التحتية الرقمية الداعمة لقيام التكنولوجيا المالية، مع نقص الكيانات المادية وانخفاض معدل تغلغل الانترنت ومحدودية تدفقها وارتفاع تكلفتها</a:t>
            </a:r>
            <a:endParaRPr lang="fr-FR" sz="4400" dirty="0">
              <a:solidFill>
                <a:schemeClr val="bg1"/>
              </a:solidFill>
            </a:endParaRPr>
          </a:p>
          <a:p>
            <a:pPr rtl="1"/>
            <a:r>
              <a:rPr lang="ar-SA" sz="4400" dirty="0">
                <a:solidFill>
                  <a:schemeClr val="bg1"/>
                </a:solidFill>
              </a:rPr>
              <a:t>انعدام الثقة في إجراء المعاملات الالكترونية، ضعف الإلمام باللغة الانجليزية، ضعف الإنفاق العام على البنية المعلوماتية ضعف مستوى التثقيف المالي</a:t>
            </a:r>
            <a:endParaRPr lang="fr-FR" sz="4400" dirty="0">
              <a:solidFill>
                <a:schemeClr val="bg1"/>
              </a:solidFill>
            </a:endParaRPr>
          </a:p>
          <a:p>
            <a:pPr rtl="1"/>
            <a:r>
              <a:rPr lang="ar-SA" sz="4400" dirty="0">
                <a:solidFill>
                  <a:schemeClr val="bg1"/>
                </a:solidFill>
              </a:rPr>
              <a:t>غياب الأطر التنظيمية والرقابية التي تسمح بوجود لاعبين ماليين جدد كشركات التكنولوجيا المالية</a:t>
            </a:r>
            <a:endParaRPr lang="fr-FR" sz="4400" dirty="0">
              <a:solidFill>
                <a:schemeClr val="bg1"/>
              </a:solidFill>
            </a:endParaRPr>
          </a:p>
          <a:p>
            <a:pPr rtl="1"/>
            <a:r>
              <a:rPr lang="ar-SA" sz="4400" dirty="0">
                <a:solidFill>
                  <a:schemeClr val="bg1"/>
                </a:solidFill>
              </a:rPr>
              <a:t>انتشار الإقصاء المالي لعدد كبير من الأفراد والشركات بسبب انخفاض مستويات المنافسة </a:t>
            </a:r>
            <a:r>
              <a:rPr lang="ar-SA" sz="4400" dirty="0" smtClean="0">
                <a:solidFill>
                  <a:schemeClr val="bg1"/>
                </a:solidFill>
              </a:rPr>
              <a:t>المصرفية</a:t>
            </a:r>
            <a:r>
              <a:rPr lang="ar-DZ" sz="4400" dirty="0" smtClean="0">
                <a:solidFill>
                  <a:schemeClr val="bg1"/>
                </a:solidFill>
              </a:rPr>
              <a:t>.</a:t>
            </a:r>
            <a:endParaRPr lang="fr-FR" sz="4400" dirty="0">
              <a:solidFill>
                <a:schemeClr val="bg1"/>
              </a:solidFill>
            </a:endParaRPr>
          </a:p>
          <a:p>
            <a:pPr rtl="1"/>
            <a:r>
              <a:rPr lang="ar-SA" sz="4400" b="1" dirty="0">
                <a:solidFill>
                  <a:schemeClr val="bg1"/>
                </a:solidFill>
              </a:rPr>
              <a:t> </a:t>
            </a:r>
            <a:endParaRPr lang="fr-FR" sz="4400" dirty="0">
              <a:solidFill>
                <a:schemeClr val="bg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8000" b="1" i="0" u="none" strike="noStrike" kern="0" cap="none" spc="0" normalizeH="0" baseline="0" noProof="0" dirty="0">
              <a:ln>
                <a:noFill/>
              </a:ln>
              <a:solidFill>
                <a:schemeClr val="bg1"/>
              </a:solidFill>
              <a:effectLst/>
              <a:uLnTx/>
              <a:uFillTx/>
              <a:latin typeface="Arial"/>
              <a:ea typeface="+mj-ea"/>
              <a:cs typeface="Arial"/>
            </a:endParaRPr>
          </a:p>
        </p:txBody>
      </p:sp>
      <p:pic>
        <p:nvPicPr>
          <p:cNvPr id="7" name="object 8"/>
          <p:cNvPicPr/>
          <p:nvPr/>
        </p:nvPicPr>
        <p:blipFill>
          <a:blip r:embed="rId5" cstate="print"/>
          <a:stretch>
            <a:fillRect/>
          </a:stretch>
        </p:blipFill>
        <p:spPr>
          <a:xfrm>
            <a:off x="17373600" y="3009900"/>
            <a:ext cx="1295400" cy="1148623"/>
          </a:xfrm>
          <a:prstGeom prst="rect">
            <a:avLst/>
          </a:prstGeom>
        </p:spPr>
      </p:pic>
      <p:pic>
        <p:nvPicPr>
          <p:cNvPr id="8" name="object 8"/>
          <p:cNvPicPr/>
          <p:nvPr/>
        </p:nvPicPr>
        <p:blipFill>
          <a:blip r:embed="rId5" cstate="print"/>
          <a:stretch>
            <a:fillRect/>
          </a:stretch>
        </p:blipFill>
        <p:spPr>
          <a:xfrm>
            <a:off x="16611600" y="952500"/>
            <a:ext cx="1295400" cy="1148623"/>
          </a:xfrm>
          <a:prstGeom prst="rect">
            <a:avLst/>
          </a:prstGeom>
        </p:spPr>
      </p:pic>
      <p:sp>
        <p:nvSpPr>
          <p:cNvPr id="9" name="object 30"/>
          <p:cNvSpPr txBox="1"/>
          <p:nvPr/>
        </p:nvSpPr>
        <p:spPr>
          <a:xfrm>
            <a:off x="16840200" y="1181100"/>
            <a:ext cx="708660" cy="778510"/>
          </a:xfrm>
          <a:prstGeom prst="rect">
            <a:avLst/>
          </a:prstGeom>
        </p:spPr>
        <p:txBody>
          <a:bodyPr vert="horz" wrap="square" lIns="0" tIns="17780" rIns="0" bIns="0" rtlCol="0">
            <a:spAutoFit/>
          </a:bodyPr>
          <a:lstStyle/>
          <a:p>
            <a:pPr marL="12700">
              <a:lnSpc>
                <a:spcPct val="100000"/>
              </a:lnSpc>
              <a:spcBef>
                <a:spcPts val="140"/>
              </a:spcBef>
            </a:pPr>
            <a:r>
              <a:rPr lang="ar-DZ" sz="4900" b="1" spc="-25" dirty="0" smtClean="0">
                <a:solidFill>
                  <a:srgbClr val="FFFFFF"/>
                </a:solidFill>
                <a:latin typeface="Arial"/>
                <a:cs typeface="Arial"/>
              </a:rPr>
              <a:t>13</a:t>
            </a:r>
            <a:endParaRPr sz="49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amond(in)">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ox(in)">
                                      <p:cBhvr>
                                        <p:cTn id="12" dur="500"/>
                                        <p:tgtEl>
                                          <p:spTgt spid="29">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box(in)">
                                      <p:cBhvr>
                                        <p:cTn id="15" dur="500"/>
                                        <p:tgtEl>
                                          <p:spTgt spid="29">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9">
                                            <p:txEl>
                                              <p:pRg st="3" end="3"/>
                                            </p:txEl>
                                          </p:spTgt>
                                        </p:tgtEl>
                                        <p:attrNameLst>
                                          <p:attrName>style.visibility</p:attrName>
                                        </p:attrNameLst>
                                      </p:cBhvr>
                                      <p:to>
                                        <p:strVal val="visible"/>
                                      </p:to>
                                    </p:set>
                                    <p:animEffect transition="in" filter="box(in)">
                                      <p:cBhvr>
                                        <p:cTn id="18" dur="500"/>
                                        <p:tgtEl>
                                          <p:spTgt spid="29">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9">
                                            <p:txEl>
                                              <p:pRg st="4" end="4"/>
                                            </p:txEl>
                                          </p:spTgt>
                                        </p:tgtEl>
                                        <p:attrNameLst>
                                          <p:attrName>style.visibility</p:attrName>
                                        </p:attrNameLst>
                                      </p:cBhvr>
                                      <p:to>
                                        <p:strVal val="visible"/>
                                      </p:to>
                                    </p:set>
                                    <p:animEffect transition="in" filter="box(in)">
                                      <p:cBhvr>
                                        <p:cTn id="21"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rot="10800000">
            <a:off x="11253470" y="266700"/>
            <a:ext cx="7034530" cy="9753600"/>
            <a:chOff x="0" y="0"/>
            <a:chExt cx="7034530" cy="10287000"/>
          </a:xfrm>
        </p:grpSpPr>
        <p:pic>
          <p:nvPicPr>
            <p:cNvPr id="3" name="object 3"/>
            <p:cNvPicPr/>
            <p:nvPr/>
          </p:nvPicPr>
          <p:blipFill>
            <a:blip r:embed="rId2" cstate="print"/>
            <a:stretch>
              <a:fillRect/>
            </a:stretch>
          </p:blipFill>
          <p:spPr>
            <a:xfrm>
              <a:off x="0" y="0"/>
              <a:ext cx="6005390" cy="10286999"/>
            </a:xfrm>
            <a:prstGeom prst="rect">
              <a:avLst/>
            </a:prstGeom>
          </p:spPr>
        </p:pic>
        <p:pic>
          <p:nvPicPr>
            <p:cNvPr id="4" name="object 4"/>
            <p:cNvPicPr/>
            <p:nvPr/>
          </p:nvPicPr>
          <p:blipFill>
            <a:blip r:embed="rId3" cstate="print"/>
            <a:stretch>
              <a:fillRect/>
            </a:stretch>
          </p:blipFill>
          <p:spPr>
            <a:xfrm>
              <a:off x="0" y="0"/>
              <a:ext cx="7034090" cy="10286999"/>
            </a:xfrm>
            <a:prstGeom prst="rect">
              <a:avLst/>
            </a:prstGeom>
          </p:spPr>
        </p:pic>
      </p:grpSp>
      <p:sp>
        <p:nvSpPr>
          <p:cNvPr id="18" name="object 18"/>
          <p:cNvSpPr txBox="1"/>
          <p:nvPr/>
        </p:nvSpPr>
        <p:spPr>
          <a:xfrm>
            <a:off x="838200" y="2171700"/>
            <a:ext cx="16992600" cy="6773008"/>
          </a:xfrm>
          <a:prstGeom prst="rect">
            <a:avLst/>
          </a:prstGeom>
        </p:spPr>
        <p:txBody>
          <a:bodyPr vert="horz" wrap="square" lIns="0" tIns="1905" rIns="0" bIns="0" rtlCol="0">
            <a:spAutoFit/>
          </a:bodyPr>
          <a:lstStyle/>
          <a:p>
            <a:pPr rtl="1"/>
            <a:r>
              <a:rPr lang="ar-DZ" sz="4400" b="1" dirty="0">
                <a:solidFill>
                  <a:schemeClr val="bg1"/>
                </a:solidFill>
              </a:rPr>
              <a:t>أصبح المصطلح الجديد (</a:t>
            </a:r>
            <a:r>
              <a:rPr lang="fr-FR" sz="4400" b="1" dirty="0" err="1">
                <a:solidFill>
                  <a:schemeClr val="bg1"/>
                </a:solidFill>
              </a:rPr>
              <a:t>Fintech</a:t>
            </a:r>
            <a:r>
              <a:rPr lang="ar-DZ" sz="4400" b="1" dirty="0">
                <a:solidFill>
                  <a:schemeClr val="bg1"/>
                </a:solidFill>
              </a:rPr>
              <a:t>) يتداول في مجال الأعمال والبنوك والذي يترجم إلى التكنولوجيا المالية، فهي التكنولوجيات المستخدمة والمطبقة في قطاع الخدمات المالية ويشمل تدخلها في الدفع عبر الهاتف النقال وتحويل الأموال والقروض وجمع التبرعات وإدارة الأصول والأملاك، وكل هذا من أجل رفع مستوى الأداء في المؤسسات المالية وتعظيم الربحية، وتوازيا مع ما قدمناه بخصوص التكنولوجيا المالية يجب مراعاة الدور الكبير الذي تلعبه </a:t>
            </a:r>
            <a:r>
              <a:rPr lang="ar-DZ" sz="4400" b="1" dirty="0" err="1">
                <a:solidFill>
                  <a:schemeClr val="bg1"/>
                </a:solidFill>
              </a:rPr>
              <a:t>الحوكمة</a:t>
            </a:r>
            <a:r>
              <a:rPr lang="ar-DZ" sz="4400" b="1" dirty="0">
                <a:solidFill>
                  <a:schemeClr val="bg1"/>
                </a:solidFill>
              </a:rPr>
              <a:t> المالية في نفس المكان إذ أن تطبيق قواعدها من شفافية ومساءلة ومصداقية ...يؤدي حتما إلى نفس النتائج المحمودة  التي تسعها إليها الهيئات القائمة على الجهاز المصرفي .</a:t>
            </a:r>
            <a:endParaRPr lang="fr-FR" sz="4400" b="1" dirty="0">
              <a:solidFill>
                <a:schemeClr val="bg1"/>
              </a:solidFill>
            </a:endParaRPr>
          </a:p>
          <a:p>
            <a:pPr rtl="1"/>
            <a:r>
              <a:rPr lang="ar-DZ" sz="4400" b="1" dirty="0">
                <a:solidFill>
                  <a:schemeClr val="bg1"/>
                </a:solidFill>
              </a:rPr>
              <a:t>مع تقديم أكثر ضمانات للأطراف ذات العلاقة من زبائن ومستمرين وحكومات وموظفين لذلك وجب استثمار مبالغ ضخمة في تطوير المنظومة المصرفية للاستفادة من فوائد التكنولوجيا المالية </a:t>
            </a:r>
            <a:r>
              <a:rPr lang="ar-DZ" sz="4400" b="1" dirty="0" err="1">
                <a:solidFill>
                  <a:schemeClr val="bg1"/>
                </a:solidFill>
              </a:rPr>
              <a:t>و</a:t>
            </a:r>
            <a:r>
              <a:rPr lang="ar-DZ" sz="4400" b="1" dirty="0">
                <a:solidFill>
                  <a:schemeClr val="bg1"/>
                </a:solidFill>
              </a:rPr>
              <a:t> تطبيق توجيهات </a:t>
            </a:r>
            <a:r>
              <a:rPr lang="ar-DZ" sz="4400" b="1" dirty="0" err="1">
                <a:solidFill>
                  <a:schemeClr val="bg1"/>
                </a:solidFill>
              </a:rPr>
              <a:t>الحوكمة</a:t>
            </a:r>
            <a:r>
              <a:rPr lang="ar-DZ" sz="4400" b="1" dirty="0">
                <a:solidFill>
                  <a:schemeClr val="bg1"/>
                </a:solidFill>
              </a:rPr>
              <a:t> المالية في كل المستويات داخل المؤسسات </a:t>
            </a:r>
            <a:r>
              <a:rPr lang="ar-DZ" sz="4400" b="1" dirty="0" smtClean="0">
                <a:solidFill>
                  <a:schemeClr val="bg1"/>
                </a:solidFill>
              </a:rPr>
              <a:t>المالية.</a:t>
            </a:r>
            <a:endParaRPr lang="fr-FR" sz="4400" b="1" dirty="0">
              <a:solidFill>
                <a:schemeClr val="bg1"/>
              </a:solidFill>
            </a:endParaRPr>
          </a:p>
        </p:txBody>
      </p:sp>
      <p:pic>
        <p:nvPicPr>
          <p:cNvPr id="24" name="object 24"/>
          <p:cNvPicPr/>
          <p:nvPr/>
        </p:nvPicPr>
        <p:blipFill>
          <a:blip r:embed="rId4" cstate="print"/>
          <a:stretch>
            <a:fillRect/>
          </a:stretch>
        </p:blipFill>
        <p:spPr>
          <a:xfrm rot="10800000">
            <a:off x="0" y="0"/>
            <a:ext cx="1028699" cy="6869848"/>
          </a:xfrm>
          <a:prstGeom prst="rect">
            <a:avLst/>
          </a:prstGeom>
        </p:spPr>
      </p:pic>
      <p:pic>
        <p:nvPicPr>
          <p:cNvPr id="26" name="object 26"/>
          <p:cNvPicPr/>
          <p:nvPr/>
        </p:nvPicPr>
        <p:blipFill>
          <a:blip r:embed="rId5" cstate="print"/>
          <a:stretch>
            <a:fillRect/>
          </a:stretch>
        </p:blipFill>
        <p:spPr>
          <a:xfrm>
            <a:off x="14801" y="5641007"/>
            <a:ext cx="1220296" cy="7172044"/>
          </a:xfrm>
          <a:prstGeom prst="rect">
            <a:avLst/>
          </a:prstGeom>
        </p:spPr>
      </p:pic>
      <p:sp>
        <p:nvSpPr>
          <p:cNvPr id="28" name="Titre 27"/>
          <p:cNvSpPr>
            <a:spLocks noGrp="1"/>
          </p:cNvSpPr>
          <p:nvPr>
            <p:ph type="title"/>
          </p:nvPr>
        </p:nvSpPr>
        <p:spPr>
          <a:xfrm>
            <a:off x="685800" y="495300"/>
            <a:ext cx="11201400" cy="2031325"/>
          </a:xfrm>
        </p:spPr>
        <p:txBody>
          <a:bodyPr/>
          <a:lstStyle/>
          <a:p>
            <a:pPr algn="r" rtl="1"/>
            <a:r>
              <a:rPr lang="ar-SA" sz="6600" dirty="0" smtClean="0">
                <a:solidFill>
                  <a:schemeClr val="bg1"/>
                </a:solidFill>
              </a:rPr>
              <a:t>خاتمة:</a:t>
            </a:r>
            <a:r>
              <a:rPr lang="fr-FR" sz="6600" dirty="0" smtClean="0">
                <a:solidFill>
                  <a:schemeClr val="bg1"/>
                </a:solidFill>
              </a:rPr>
              <a:t/>
            </a:r>
            <a:br>
              <a:rPr lang="fr-FR" sz="6600" dirty="0" smtClean="0">
                <a:solidFill>
                  <a:schemeClr val="bg1"/>
                </a:solidFill>
              </a:rPr>
            </a:br>
            <a:endParaRPr lang="fr-FR" sz="6600" dirty="0">
              <a:solidFill>
                <a:schemeClr val="bg1"/>
              </a:solidFill>
            </a:endParaRPr>
          </a:p>
        </p:txBody>
      </p:sp>
      <p:pic>
        <p:nvPicPr>
          <p:cNvPr id="29" name="object 10"/>
          <p:cNvPicPr/>
          <p:nvPr/>
        </p:nvPicPr>
        <p:blipFill>
          <a:blip r:embed="rId6" cstate="print"/>
          <a:stretch>
            <a:fillRect/>
          </a:stretch>
        </p:blipFill>
        <p:spPr>
          <a:xfrm>
            <a:off x="12115800" y="419100"/>
            <a:ext cx="1224823" cy="1224823"/>
          </a:xfrm>
          <a:prstGeom prst="rect">
            <a:avLst/>
          </a:prstGeom>
        </p:spPr>
      </p:pic>
      <p:sp>
        <p:nvSpPr>
          <p:cNvPr id="30" name="object 17"/>
          <p:cNvSpPr txBox="1">
            <a:spLocks/>
          </p:cNvSpPr>
          <p:nvPr/>
        </p:nvSpPr>
        <p:spPr>
          <a:xfrm>
            <a:off x="12344400" y="647700"/>
            <a:ext cx="695325" cy="778510"/>
          </a:xfrm>
          <a:prstGeom prst="rect">
            <a:avLst/>
          </a:prstGeom>
        </p:spPr>
        <p:txBody>
          <a:bodyPr vert="horz" wrap="square" lIns="0" tIns="17780" rIns="0" bIns="0" rtlCol="0">
            <a:spAutoFit/>
          </a:bodyPr>
          <a:lstStyle/>
          <a:p>
            <a:pPr marL="12700" marR="0" lvl="0" indent="0" defTabSz="914400" eaLnBrk="1" fontAlgn="auto" latinLnBrk="0" hangingPunct="1">
              <a:lnSpc>
                <a:spcPct val="100000"/>
              </a:lnSpc>
              <a:spcBef>
                <a:spcPts val="140"/>
              </a:spcBef>
              <a:spcAft>
                <a:spcPts val="0"/>
              </a:spcAft>
              <a:buClrTx/>
              <a:buSzTx/>
              <a:buFontTx/>
              <a:buNone/>
              <a:tabLst/>
              <a:defRPr/>
            </a:pPr>
            <a:r>
              <a:rPr kumimoji="0" lang="ar-DZ" sz="4900" b="1" i="0" u="none" strike="noStrike" kern="0" cap="none" spc="-70" normalizeH="0" baseline="0" noProof="0" dirty="0" smtClean="0">
                <a:ln>
                  <a:noFill/>
                </a:ln>
                <a:solidFill>
                  <a:srgbClr val="FFFFFF"/>
                </a:solidFill>
                <a:effectLst/>
                <a:uLnTx/>
                <a:uFillTx/>
                <a:latin typeface="Arial"/>
                <a:ea typeface="+mj-ea"/>
                <a:cs typeface="Arial"/>
              </a:rPr>
              <a:t>14</a:t>
            </a:r>
            <a:endParaRPr kumimoji="0" lang="fr-FR" sz="4900" b="1" i="0" u="none" strike="noStrike" kern="0" cap="none" spc="0" normalizeH="0" baseline="0" noProof="0" dirty="0">
              <a:ln>
                <a:noFill/>
              </a:ln>
              <a:solidFill>
                <a:srgbClr val="041C40"/>
              </a:solidFill>
              <a:effectLst/>
              <a:uLnTx/>
              <a:uFillTx/>
              <a:latin typeface="Arial"/>
              <a:ea typeface="+mj-ea"/>
              <a:cs typeface="Aria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3" dur="500"/>
                                        <p:tgtEl>
                                          <p:spTgt spid="18">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checkerboard(across)">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box(in)">
                                      <p:cBhvr>
                                        <p:cTn id="21" dur="500"/>
                                        <p:tgtEl>
                                          <p:spTgt spid="18">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box(in)">
                                      <p:cBhvr>
                                        <p:cTn id="2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59300" y="2746250"/>
            <a:ext cx="1028699" cy="6869848"/>
          </a:xfrm>
          <a:prstGeom prst="rect">
            <a:avLst/>
          </a:prstGeom>
        </p:spPr>
      </p:pic>
      <p:pic>
        <p:nvPicPr>
          <p:cNvPr id="3" name="object 3"/>
          <p:cNvPicPr/>
          <p:nvPr/>
        </p:nvPicPr>
        <p:blipFill>
          <a:blip r:embed="rId3" cstate="print"/>
          <a:stretch>
            <a:fillRect/>
          </a:stretch>
        </p:blipFill>
        <p:spPr>
          <a:xfrm>
            <a:off x="0" y="0"/>
            <a:ext cx="581024" cy="5039685"/>
          </a:xfrm>
          <a:prstGeom prst="rect">
            <a:avLst/>
          </a:prstGeom>
        </p:spPr>
      </p:pic>
      <p:sp>
        <p:nvSpPr>
          <p:cNvPr id="5" name="object 5"/>
          <p:cNvSpPr txBox="1"/>
          <p:nvPr/>
        </p:nvSpPr>
        <p:spPr>
          <a:xfrm>
            <a:off x="10896600" y="2933700"/>
            <a:ext cx="5943600" cy="3613169"/>
          </a:xfrm>
          <a:prstGeom prst="rect">
            <a:avLst/>
          </a:prstGeom>
        </p:spPr>
        <p:txBody>
          <a:bodyPr vert="horz" wrap="square" lIns="0" tIns="17145" rIns="0" bIns="0" rtlCol="0">
            <a:spAutoFit/>
          </a:bodyPr>
          <a:lstStyle/>
          <a:p>
            <a:pPr marL="12700" rtl="1">
              <a:lnSpc>
                <a:spcPct val="100000"/>
              </a:lnSpc>
              <a:spcBef>
                <a:spcPts val="135"/>
              </a:spcBef>
            </a:pPr>
            <a:r>
              <a:rPr lang="ar-DZ" sz="8000" b="1" spc="-45" dirty="0" smtClean="0">
                <a:solidFill>
                  <a:srgbClr val="FFFFFF"/>
                </a:solidFill>
                <a:latin typeface="Arial"/>
                <a:cs typeface="Arial"/>
              </a:rPr>
              <a:t>من إعداد</a:t>
            </a:r>
            <a:r>
              <a:rPr lang="ar-DZ" sz="8000" b="1" spc="-45" dirty="0" smtClean="0">
                <a:solidFill>
                  <a:srgbClr val="FFFFFF"/>
                </a:solidFill>
                <a:latin typeface="Arial"/>
                <a:cs typeface="Arial"/>
              </a:rPr>
              <a:t>:</a:t>
            </a:r>
          </a:p>
          <a:p>
            <a:pPr marL="12700" rtl="1">
              <a:lnSpc>
                <a:spcPct val="100000"/>
              </a:lnSpc>
              <a:spcBef>
                <a:spcPts val="135"/>
              </a:spcBef>
            </a:pPr>
            <a:r>
              <a:rPr lang="ar-DZ" sz="8000" b="1" spc="-45" dirty="0" smtClean="0">
                <a:solidFill>
                  <a:srgbClr val="FFFFFF"/>
                </a:solidFill>
                <a:latin typeface="Arial"/>
                <a:cs typeface="Arial"/>
              </a:rPr>
              <a:t>ط </a:t>
            </a:r>
            <a:r>
              <a:rPr lang="ar-DZ" sz="8000" b="1" spc="-45" dirty="0" err="1" smtClean="0">
                <a:solidFill>
                  <a:srgbClr val="FFFFFF"/>
                </a:solidFill>
                <a:latin typeface="Arial"/>
                <a:cs typeface="Arial"/>
              </a:rPr>
              <a:t>د</a:t>
            </a:r>
            <a:r>
              <a:rPr lang="ar-DZ" sz="8000" b="1" spc="-45" dirty="0" smtClean="0">
                <a:solidFill>
                  <a:srgbClr val="FFFFFF"/>
                </a:solidFill>
                <a:latin typeface="Arial"/>
                <a:cs typeface="Arial"/>
              </a:rPr>
              <a:t> حافظ بومدين </a:t>
            </a:r>
          </a:p>
          <a:p>
            <a:pPr marL="12700" rtl="1">
              <a:lnSpc>
                <a:spcPct val="100000"/>
              </a:lnSpc>
              <a:spcBef>
                <a:spcPts val="135"/>
              </a:spcBef>
            </a:pPr>
            <a:r>
              <a:rPr lang="ar-DZ" sz="7200" b="1" spc="-45" dirty="0" smtClean="0">
                <a:solidFill>
                  <a:srgbClr val="FFFFFF"/>
                </a:solidFill>
                <a:latin typeface="Arial"/>
                <a:cs typeface="Arial"/>
              </a:rPr>
              <a:t> </a:t>
            </a:r>
            <a:r>
              <a:rPr lang="ar-DZ" sz="7200" b="1" spc="-45" dirty="0" smtClean="0">
                <a:solidFill>
                  <a:srgbClr val="FFFFFF"/>
                </a:solidFill>
                <a:latin typeface="Arial"/>
                <a:cs typeface="Arial"/>
              </a:rPr>
              <a:t> </a:t>
            </a:r>
          </a:p>
        </p:txBody>
      </p:sp>
      <p:pic>
        <p:nvPicPr>
          <p:cNvPr id="27" name="object 4"/>
          <p:cNvPicPr/>
          <p:nvPr/>
        </p:nvPicPr>
        <p:blipFill>
          <a:blip r:embed="rId4" cstate="print"/>
          <a:stretch>
            <a:fillRect/>
          </a:stretch>
        </p:blipFill>
        <p:spPr>
          <a:xfrm>
            <a:off x="11430000" y="876300"/>
            <a:ext cx="5760749" cy="8216899"/>
          </a:xfrm>
          <a:prstGeom prst="rect">
            <a:avLst/>
          </a:prstGeom>
        </p:spPr>
      </p:pic>
      <p:sp>
        <p:nvSpPr>
          <p:cNvPr id="29" name="Titre 24"/>
          <p:cNvSpPr txBox="1">
            <a:spLocks/>
          </p:cNvSpPr>
          <p:nvPr/>
        </p:nvSpPr>
        <p:spPr>
          <a:xfrm>
            <a:off x="990600" y="876300"/>
            <a:ext cx="10129530" cy="8617744"/>
          </a:xfrm>
          <a:prstGeom prst="rect">
            <a:avLst/>
          </a:prstGeom>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8000" b="1" i="0" u="none" strike="noStrike" kern="0" cap="none" spc="0" normalizeH="0" baseline="0" noProof="0" dirty="0" smtClean="0">
                <a:ln>
                  <a:noFill/>
                </a:ln>
                <a:solidFill>
                  <a:schemeClr val="bg1"/>
                </a:solidFill>
                <a:effectLst/>
                <a:uLnTx/>
                <a:uFillTx/>
                <a:latin typeface="Arial"/>
                <a:ea typeface="+mj-ea"/>
                <a:cs typeface="Arial"/>
              </a:rPr>
              <a:t>مداخلة تحت عنوان:</a:t>
            </a:r>
            <a:r>
              <a:rPr kumimoji="0" lang="fr-FR" sz="8000" b="1" i="0" u="none" strike="noStrike" kern="0" cap="none" spc="0" normalizeH="0" baseline="0" noProof="0" dirty="0" smtClean="0">
                <a:ln>
                  <a:noFill/>
                </a:ln>
                <a:solidFill>
                  <a:schemeClr val="bg1"/>
                </a:solidFill>
                <a:effectLst/>
                <a:uLnTx/>
                <a:uFillTx/>
                <a:latin typeface="Arial"/>
                <a:ea typeface="+mj-ea"/>
                <a:cs typeface="Arial"/>
              </a:rPr>
              <a:t/>
            </a:r>
            <a:br>
              <a:rPr kumimoji="0" lang="fr-FR" sz="8000" b="1" i="0" u="none" strike="noStrike" kern="0" cap="none" spc="0" normalizeH="0" baseline="0" noProof="0" dirty="0" smtClean="0">
                <a:ln>
                  <a:noFill/>
                </a:ln>
                <a:solidFill>
                  <a:schemeClr val="bg1"/>
                </a:solidFill>
                <a:effectLst/>
                <a:uLnTx/>
                <a:uFillTx/>
                <a:latin typeface="Arial"/>
                <a:ea typeface="+mj-ea"/>
                <a:cs typeface="Arial"/>
              </a:rPr>
            </a:br>
            <a:r>
              <a:rPr kumimoji="0" lang="ar-LB" sz="8000" b="1" i="0" u="none" strike="noStrike" kern="0" cap="none" spc="0" normalizeH="0" baseline="0" noProof="0" dirty="0" smtClean="0">
                <a:ln>
                  <a:noFill/>
                </a:ln>
                <a:solidFill>
                  <a:schemeClr val="bg1"/>
                </a:solidFill>
                <a:effectLst/>
                <a:uLnTx/>
                <a:uFillTx/>
                <a:latin typeface="Arial"/>
                <a:ea typeface="+mj-ea"/>
                <a:cs typeface="Arial"/>
              </a:rPr>
              <a:t>الحكومة المالية  والتكنولوجيا المالية  لزيادة أداء المؤسسة المالية</a:t>
            </a:r>
            <a:r>
              <a:rPr kumimoji="0" lang="fr-FR" sz="8000" b="1" i="0" u="none" strike="noStrike" kern="0" cap="none" spc="0" normalizeH="0" baseline="0" noProof="0" dirty="0" smtClean="0">
                <a:ln>
                  <a:noFill/>
                </a:ln>
                <a:solidFill>
                  <a:schemeClr val="bg1"/>
                </a:solidFill>
                <a:effectLst/>
                <a:uLnTx/>
                <a:uFillTx/>
                <a:latin typeface="Arial"/>
                <a:ea typeface="+mj-ea"/>
                <a:cs typeface="Arial"/>
              </a:rPr>
              <a:t/>
            </a:r>
            <a:br>
              <a:rPr kumimoji="0" lang="fr-FR" sz="8000" b="1" i="0" u="none" strike="noStrike" kern="0" cap="none" spc="0" normalizeH="0" baseline="0" noProof="0" dirty="0" smtClean="0">
                <a:ln>
                  <a:noFill/>
                </a:ln>
                <a:solidFill>
                  <a:schemeClr val="bg1"/>
                </a:solidFill>
                <a:effectLst/>
                <a:uLnTx/>
                <a:uFillTx/>
                <a:latin typeface="Arial"/>
                <a:ea typeface="+mj-ea"/>
                <a:cs typeface="Arial"/>
              </a:rPr>
            </a:br>
            <a:r>
              <a:rPr kumimoji="0" lang="ar-LB" sz="8000" b="1" i="0" u="none" strike="noStrike" kern="0" cap="none" spc="0" normalizeH="0" baseline="0" noProof="0" dirty="0" smtClean="0">
                <a:ln>
                  <a:noFill/>
                </a:ln>
                <a:solidFill>
                  <a:schemeClr val="bg1"/>
                </a:solidFill>
                <a:effectLst/>
                <a:uLnTx/>
                <a:uFillTx/>
                <a:latin typeface="Arial"/>
                <a:ea typeface="+mj-ea"/>
                <a:cs typeface="Arial"/>
              </a:rPr>
              <a:t>ضمن </a:t>
            </a:r>
            <a:r>
              <a:rPr kumimoji="0" lang="ar-SA" sz="8000" b="1" i="0" u="none" strike="noStrike" kern="0" cap="none" spc="0" normalizeH="0" baseline="0" noProof="0" dirty="0" smtClean="0">
                <a:ln>
                  <a:noFill/>
                </a:ln>
                <a:solidFill>
                  <a:schemeClr val="bg1"/>
                </a:solidFill>
                <a:effectLst/>
                <a:uLnTx/>
                <a:uFillTx/>
                <a:latin typeface="Arial"/>
                <a:ea typeface="+mj-ea"/>
                <a:cs typeface="Arial"/>
              </a:rPr>
              <a:t>المحور السابع:  دور الحوكمه المالية في القطاع البنكي</a:t>
            </a:r>
            <a:endParaRPr kumimoji="0" lang="fr-FR" sz="8000" b="1" i="0" u="none" strike="noStrike" kern="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21000" y="876300"/>
            <a:ext cx="1867535" cy="1867535"/>
          </a:xfrm>
          <a:custGeom>
            <a:avLst/>
            <a:gdLst/>
            <a:ahLst/>
            <a:cxnLst/>
            <a:rect l="l" t="t" r="r" b="b"/>
            <a:pathLst>
              <a:path w="1867534" h="1867535">
                <a:moveTo>
                  <a:pt x="933690" y="1867357"/>
                </a:moveTo>
                <a:lnTo>
                  <a:pt x="885631" y="1866143"/>
                </a:lnTo>
                <a:lnTo>
                  <a:pt x="838215" y="1862537"/>
                </a:lnTo>
                <a:lnTo>
                  <a:pt x="791488" y="1856600"/>
                </a:lnTo>
                <a:lnTo>
                  <a:pt x="745509" y="1848389"/>
                </a:lnTo>
                <a:lnTo>
                  <a:pt x="700337" y="1837963"/>
                </a:lnTo>
                <a:lnTo>
                  <a:pt x="656030" y="1825381"/>
                </a:lnTo>
                <a:lnTo>
                  <a:pt x="612648" y="1810702"/>
                </a:lnTo>
                <a:lnTo>
                  <a:pt x="570248" y="1793985"/>
                </a:lnTo>
                <a:lnTo>
                  <a:pt x="528890" y="1775287"/>
                </a:lnTo>
                <a:lnTo>
                  <a:pt x="488631" y="1754668"/>
                </a:lnTo>
                <a:lnTo>
                  <a:pt x="449531" y="1732186"/>
                </a:lnTo>
                <a:lnTo>
                  <a:pt x="411649" y="1707900"/>
                </a:lnTo>
                <a:lnTo>
                  <a:pt x="375043" y="1681869"/>
                </a:lnTo>
                <a:lnTo>
                  <a:pt x="339771" y="1654151"/>
                </a:lnTo>
                <a:lnTo>
                  <a:pt x="305893" y="1624805"/>
                </a:lnTo>
                <a:lnTo>
                  <a:pt x="273467" y="1593889"/>
                </a:lnTo>
                <a:lnTo>
                  <a:pt x="242552" y="1561463"/>
                </a:lnTo>
                <a:lnTo>
                  <a:pt x="213206" y="1527585"/>
                </a:lnTo>
                <a:lnTo>
                  <a:pt x="185488" y="1492314"/>
                </a:lnTo>
                <a:lnTo>
                  <a:pt x="159457" y="1455707"/>
                </a:lnTo>
                <a:lnTo>
                  <a:pt x="135171" y="1417825"/>
                </a:lnTo>
                <a:lnTo>
                  <a:pt x="112689" y="1378725"/>
                </a:lnTo>
                <a:lnTo>
                  <a:pt x="92070" y="1338467"/>
                </a:lnTo>
                <a:lnTo>
                  <a:pt x="73372" y="1297109"/>
                </a:lnTo>
                <a:lnTo>
                  <a:pt x="56654" y="1254709"/>
                </a:lnTo>
                <a:lnTo>
                  <a:pt x="41975" y="1211326"/>
                </a:lnTo>
                <a:lnTo>
                  <a:pt x="29394" y="1167019"/>
                </a:lnTo>
                <a:lnTo>
                  <a:pt x="18968" y="1121847"/>
                </a:lnTo>
                <a:lnTo>
                  <a:pt x="10757" y="1075869"/>
                </a:lnTo>
                <a:lnTo>
                  <a:pt x="4819" y="1029142"/>
                </a:lnTo>
                <a:lnTo>
                  <a:pt x="1214" y="981726"/>
                </a:lnTo>
                <a:lnTo>
                  <a:pt x="0" y="933652"/>
                </a:lnTo>
                <a:lnTo>
                  <a:pt x="1214" y="885632"/>
                </a:lnTo>
                <a:lnTo>
                  <a:pt x="4819" y="838215"/>
                </a:lnTo>
                <a:lnTo>
                  <a:pt x="10757" y="791488"/>
                </a:lnTo>
                <a:lnTo>
                  <a:pt x="18968" y="745510"/>
                </a:lnTo>
                <a:lnTo>
                  <a:pt x="29394" y="700338"/>
                </a:lnTo>
                <a:lnTo>
                  <a:pt x="41975" y="656031"/>
                </a:lnTo>
                <a:lnTo>
                  <a:pt x="56654" y="612648"/>
                </a:lnTo>
                <a:lnTo>
                  <a:pt x="73372" y="570248"/>
                </a:lnTo>
                <a:lnTo>
                  <a:pt x="92070" y="528890"/>
                </a:lnTo>
                <a:lnTo>
                  <a:pt x="112689" y="488632"/>
                </a:lnTo>
                <a:lnTo>
                  <a:pt x="135171" y="449532"/>
                </a:lnTo>
                <a:lnTo>
                  <a:pt x="159457" y="411650"/>
                </a:lnTo>
                <a:lnTo>
                  <a:pt x="185488" y="375043"/>
                </a:lnTo>
                <a:lnTo>
                  <a:pt x="213206" y="339772"/>
                </a:lnTo>
                <a:lnTo>
                  <a:pt x="242552" y="305894"/>
                </a:lnTo>
                <a:lnTo>
                  <a:pt x="273467" y="273468"/>
                </a:lnTo>
                <a:lnTo>
                  <a:pt x="305893" y="242552"/>
                </a:lnTo>
                <a:lnTo>
                  <a:pt x="339771" y="213206"/>
                </a:lnTo>
                <a:lnTo>
                  <a:pt x="375043" y="185488"/>
                </a:lnTo>
                <a:lnTo>
                  <a:pt x="411649" y="159457"/>
                </a:lnTo>
                <a:lnTo>
                  <a:pt x="449531" y="135171"/>
                </a:lnTo>
                <a:lnTo>
                  <a:pt x="488631" y="112690"/>
                </a:lnTo>
                <a:lnTo>
                  <a:pt x="528890" y="92070"/>
                </a:lnTo>
                <a:lnTo>
                  <a:pt x="570248" y="73373"/>
                </a:lnTo>
                <a:lnTo>
                  <a:pt x="612648" y="56655"/>
                </a:lnTo>
                <a:lnTo>
                  <a:pt x="656030" y="41976"/>
                </a:lnTo>
                <a:lnTo>
                  <a:pt x="700337" y="29394"/>
                </a:lnTo>
                <a:lnTo>
                  <a:pt x="745509" y="18969"/>
                </a:lnTo>
                <a:lnTo>
                  <a:pt x="791488" y="10758"/>
                </a:lnTo>
                <a:lnTo>
                  <a:pt x="838215" y="4820"/>
                </a:lnTo>
                <a:lnTo>
                  <a:pt x="885631" y="1214"/>
                </a:lnTo>
                <a:lnTo>
                  <a:pt x="933678" y="0"/>
                </a:lnTo>
                <a:lnTo>
                  <a:pt x="981725" y="1214"/>
                </a:lnTo>
                <a:lnTo>
                  <a:pt x="1029141" y="4820"/>
                </a:lnTo>
                <a:lnTo>
                  <a:pt x="1075868" y="10758"/>
                </a:lnTo>
                <a:lnTo>
                  <a:pt x="1121847" y="18969"/>
                </a:lnTo>
                <a:lnTo>
                  <a:pt x="1167019" y="29394"/>
                </a:lnTo>
                <a:lnTo>
                  <a:pt x="1211326" y="41976"/>
                </a:lnTo>
                <a:lnTo>
                  <a:pt x="1254708" y="56655"/>
                </a:lnTo>
                <a:lnTo>
                  <a:pt x="1297108" y="73373"/>
                </a:lnTo>
                <a:lnTo>
                  <a:pt x="1338467" y="92070"/>
                </a:lnTo>
                <a:lnTo>
                  <a:pt x="1378725" y="112690"/>
                </a:lnTo>
                <a:lnTo>
                  <a:pt x="1417825" y="135171"/>
                </a:lnTo>
                <a:lnTo>
                  <a:pt x="1455707" y="159457"/>
                </a:lnTo>
                <a:lnTo>
                  <a:pt x="1492313" y="185488"/>
                </a:lnTo>
                <a:lnTo>
                  <a:pt x="1527585" y="213206"/>
                </a:lnTo>
                <a:lnTo>
                  <a:pt x="1561463" y="242552"/>
                </a:lnTo>
                <a:lnTo>
                  <a:pt x="1593889" y="273468"/>
                </a:lnTo>
                <a:lnTo>
                  <a:pt x="1624804" y="305894"/>
                </a:lnTo>
                <a:lnTo>
                  <a:pt x="1654150" y="339772"/>
                </a:lnTo>
                <a:lnTo>
                  <a:pt x="1681868" y="375043"/>
                </a:lnTo>
                <a:lnTo>
                  <a:pt x="1707899" y="411650"/>
                </a:lnTo>
                <a:lnTo>
                  <a:pt x="1732185" y="449532"/>
                </a:lnTo>
                <a:lnTo>
                  <a:pt x="1754667" y="488632"/>
                </a:lnTo>
                <a:lnTo>
                  <a:pt x="1775286" y="528890"/>
                </a:lnTo>
                <a:lnTo>
                  <a:pt x="1793984" y="570248"/>
                </a:lnTo>
                <a:lnTo>
                  <a:pt x="1810702" y="612648"/>
                </a:lnTo>
                <a:lnTo>
                  <a:pt x="1825381" y="656031"/>
                </a:lnTo>
                <a:lnTo>
                  <a:pt x="1837963" y="700338"/>
                </a:lnTo>
                <a:lnTo>
                  <a:pt x="1848388" y="745510"/>
                </a:lnTo>
                <a:lnTo>
                  <a:pt x="1856599" y="791488"/>
                </a:lnTo>
                <a:lnTo>
                  <a:pt x="1862537" y="838215"/>
                </a:lnTo>
                <a:lnTo>
                  <a:pt x="1866142" y="885632"/>
                </a:lnTo>
                <a:lnTo>
                  <a:pt x="1867356" y="933679"/>
                </a:lnTo>
                <a:lnTo>
                  <a:pt x="1866142" y="981726"/>
                </a:lnTo>
                <a:lnTo>
                  <a:pt x="1862537" y="1029142"/>
                </a:lnTo>
                <a:lnTo>
                  <a:pt x="1856599" y="1075869"/>
                </a:lnTo>
                <a:lnTo>
                  <a:pt x="1848388" y="1121847"/>
                </a:lnTo>
                <a:lnTo>
                  <a:pt x="1837963" y="1167019"/>
                </a:lnTo>
                <a:lnTo>
                  <a:pt x="1825381" y="1211326"/>
                </a:lnTo>
                <a:lnTo>
                  <a:pt x="1810702" y="1254709"/>
                </a:lnTo>
                <a:lnTo>
                  <a:pt x="1793984" y="1297109"/>
                </a:lnTo>
                <a:lnTo>
                  <a:pt x="1775286" y="1338467"/>
                </a:lnTo>
                <a:lnTo>
                  <a:pt x="1754667" y="1378725"/>
                </a:lnTo>
                <a:lnTo>
                  <a:pt x="1732185" y="1417825"/>
                </a:lnTo>
                <a:lnTo>
                  <a:pt x="1707899" y="1455707"/>
                </a:lnTo>
                <a:lnTo>
                  <a:pt x="1681868" y="1492314"/>
                </a:lnTo>
                <a:lnTo>
                  <a:pt x="1654150" y="1527585"/>
                </a:lnTo>
                <a:lnTo>
                  <a:pt x="1624804" y="1561463"/>
                </a:lnTo>
                <a:lnTo>
                  <a:pt x="1593889" y="1593889"/>
                </a:lnTo>
                <a:lnTo>
                  <a:pt x="1561463" y="1624805"/>
                </a:lnTo>
                <a:lnTo>
                  <a:pt x="1527585" y="1654151"/>
                </a:lnTo>
                <a:lnTo>
                  <a:pt x="1492313" y="1681869"/>
                </a:lnTo>
                <a:lnTo>
                  <a:pt x="1455707" y="1707900"/>
                </a:lnTo>
                <a:lnTo>
                  <a:pt x="1417825" y="1732186"/>
                </a:lnTo>
                <a:lnTo>
                  <a:pt x="1378725" y="1754668"/>
                </a:lnTo>
                <a:lnTo>
                  <a:pt x="1338467" y="1775287"/>
                </a:lnTo>
                <a:lnTo>
                  <a:pt x="1297108" y="1793985"/>
                </a:lnTo>
                <a:lnTo>
                  <a:pt x="1254708" y="1810702"/>
                </a:lnTo>
                <a:lnTo>
                  <a:pt x="1211326" y="1825381"/>
                </a:lnTo>
                <a:lnTo>
                  <a:pt x="1167019" y="1837963"/>
                </a:lnTo>
                <a:lnTo>
                  <a:pt x="1121847" y="1848389"/>
                </a:lnTo>
                <a:lnTo>
                  <a:pt x="1075868" y="1856600"/>
                </a:lnTo>
                <a:lnTo>
                  <a:pt x="1029141" y="1862537"/>
                </a:lnTo>
                <a:lnTo>
                  <a:pt x="981725" y="1866143"/>
                </a:lnTo>
                <a:lnTo>
                  <a:pt x="933690" y="1867357"/>
                </a:lnTo>
                <a:close/>
              </a:path>
            </a:pathLst>
          </a:custGeom>
          <a:solidFill>
            <a:srgbClr val="17E3B1"/>
          </a:solidFill>
        </p:spPr>
        <p:txBody>
          <a:bodyPr wrap="square" lIns="0" tIns="0" rIns="0" bIns="0" rtlCol="0"/>
          <a:lstStyle/>
          <a:p>
            <a:endParaRPr/>
          </a:p>
        </p:txBody>
      </p:sp>
      <p:sp>
        <p:nvSpPr>
          <p:cNvPr id="7" name="object 7"/>
          <p:cNvSpPr/>
          <p:nvPr/>
        </p:nvSpPr>
        <p:spPr>
          <a:xfrm>
            <a:off x="18041170" y="9304070"/>
            <a:ext cx="247015" cy="346075"/>
          </a:xfrm>
          <a:custGeom>
            <a:avLst/>
            <a:gdLst/>
            <a:ahLst/>
            <a:cxnLst/>
            <a:rect l="l" t="t" r="r" b="b"/>
            <a:pathLst>
              <a:path w="247015" h="346075">
                <a:moveTo>
                  <a:pt x="0" y="172922"/>
                </a:moveTo>
                <a:lnTo>
                  <a:pt x="172916" y="0"/>
                </a:lnTo>
                <a:lnTo>
                  <a:pt x="246830" y="73911"/>
                </a:lnTo>
                <a:lnTo>
                  <a:pt x="246830" y="271928"/>
                </a:lnTo>
                <a:lnTo>
                  <a:pt x="172922" y="345839"/>
                </a:lnTo>
                <a:lnTo>
                  <a:pt x="0" y="172922"/>
                </a:lnTo>
                <a:close/>
              </a:path>
            </a:pathLst>
          </a:custGeom>
          <a:solidFill>
            <a:srgbClr val="041C40"/>
          </a:solidFill>
        </p:spPr>
        <p:txBody>
          <a:bodyPr wrap="square" lIns="0" tIns="0" rIns="0" bIns="0" rtlCol="0"/>
          <a:lstStyle/>
          <a:p>
            <a:endParaRPr/>
          </a:p>
        </p:txBody>
      </p:sp>
      <p:sp>
        <p:nvSpPr>
          <p:cNvPr id="8" name="object 8"/>
          <p:cNvSpPr/>
          <p:nvPr/>
        </p:nvSpPr>
        <p:spPr>
          <a:xfrm>
            <a:off x="17349663" y="9995302"/>
            <a:ext cx="346075" cy="292100"/>
          </a:xfrm>
          <a:custGeom>
            <a:avLst/>
            <a:gdLst/>
            <a:ahLst/>
            <a:cxnLst/>
            <a:rect l="l" t="t" r="r" b="b"/>
            <a:pathLst>
              <a:path w="346075" h="292100">
                <a:moveTo>
                  <a:pt x="0" y="172922"/>
                </a:moveTo>
                <a:lnTo>
                  <a:pt x="172916" y="0"/>
                </a:lnTo>
                <a:lnTo>
                  <a:pt x="345839" y="172916"/>
                </a:lnTo>
                <a:lnTo>
                  <a:pt x="227063" y="291697"/>
                </a:lnTo>
                <a:lnTo>
                  <a:pt x="118778" y="291697"/>
                </a:lnTo>
                <a:lnTo>
                  <a:pt x="0" y="172922"/>
                </a:lnTo>
                <a:close/>
              </a:path>
            </a:pathLst>
          </a:custGeom>
          <a:solidFill>
            <a:srgbClr val="041C40"/>
          </a:solidFill>
        </p:spPr>
        <p:txBody>
          <a:bodyPr wrap="square" lIns="0" tIns="0" rIns="0" bIns="0" rtlCol="0"/>
          <a:lstStyle/>
          <a:p>
            <a:endParaRPr/>
          </a:p>
        </p:txBody>
      </p:sp>
      <p:sp>
        <p:nvSpPr>
          <p:cNvPr id="9" name="object 9"/>
          <p:cNvSpPr/>
          <p:nvPr/>
        </p:nvSpPr>
        <p:spPr>
          <a:xfrm>
            <a:off x="16658045" y="9304015"/>
            <a:ext cx="346075" cy="346075"/>
          </a:xfrm>
          <a:custGeom>
            <a:avLst/>
            <a:gdLst/>
            <a:ahLst/>
            <a:cxnLst/>
            <a:rect l="l" t="t" r="r" b="b"/>
            <a:pathLst>
              <a:path w="346075" h="346075">
                <a:moveTo>
                  <a:pt x="0" y="172922"/>
                </a:moveTo>
                <a:lnTo>
                  <a:pt x="172916" y="0"/>
                </a:lnTo>
                <a:lnTo>
                  <a:pt x="345839" y="172916"/>
                </a:lnTo>
                <a:lnTo>
                  <a:pt x="172922" y="345839"/>
                </a:lnTo>
                <a:lnTo>
                  <a:pt x="0" y="172922"/>
                </a:lnTo>
                <a:close/>
              </a:path>
            </a:pathLst>
          </a:custGeom>
          <a:solidFill>
            <a:srgbClr val="041C40"/>
          </a:solidFill>
        </p:spPr>
        <p:txBody>
          <a:bodyPr wrap="square" lIns="0" tIns="0" rIns="0" bIns="0" rtlCol="0"/>
          <a:lstStyle/>
          <a:p>
            <a:endParaRPr/>
          </a:p>
        </p:txBody>
      </p:sp>
      <p:sp>
        <p:nvSpPr>
          <p:cNvPr id="10" name="object 10"/>
          <p:cNvSpPr/>
          <p:nvPr/>
        </p:nvSpPr>
        <p:spPr>
          <a:xfrm>
            <a:off x="15966399" y="9995367"/>
            <a:ext cx="346075" cy="292100"/>
          </a:xfrm>
          <a:custGeom>
            <a:avLst/>
            <a:gdLst/>
            <a:ahLst/>
            <a:cxnLst/>
            <a:rect l="l" t="t" r="r" b="b"/>
            <a:pathLst>
              <a:path w="346075" h="292100">
                <a:moveTo>
                  <a:pt x="0" y="172922"/>
                </a:moveTo>
                <a:lnTo>
                  <a:pt x="172916" y="0"/>
                </a:lnTo>
                <a:lnTo>
                  <a:pt x="345839" y="172916"/>
                </a:lnTo>
                <a:lnTo>
                  <a:pt x="227128" y="291631"/>
                </a:lnTo>
                <a:lnTo>
                  <a:pt x="118713" y="291631"/>
                </a:lnTo>
                <a:lnTo>
                  <a:pt x="0" y="172922"/>
                </a:lnTo>
                <a:close/>
              </a:path>
            </a:pathLst>
          </a:custGeom>
          <a:solidFill>
            <a:srgbClr val="041C40"/>
          </a:solidFill>
        </p:spPr>
        <p:txBody>
          <a:bodyPr wrap="square" lIns="0" tIns="0" rIns="0" bIns="0" rtlCol="0"/>
          <a:lstStyle/>
          <a:p>
            <a:endParaRPr/>
          </a:p>
        </p:txBody>
      </p:sp>
      <p:grpSp>
        <p:nvGrpSpPr>
          <p:cNvPr id="11" name="object 11"/>
          <p:cNvGrpSpPr/>
          <p:nvPr/>
        </p:nvGrpSpPr>
        <p:grpSpPr>
          <a:xfrm>
            <a:off x="14633105" y="0"/>
            <a:ext cx="3655060" cy="3910329"/>
            <a:chOff x="14633105" y="0"/>
            <a:chExt cx="3655060" cy="3910329"/>
          </a:xfrm>
        </p:grpSpPr>
        <p:pic>
          <p:nvPicPr>
            <p:cNvPr id="12" name="object 12"/>
            <p:cNvPicPr/>
            <p:nvPr/>
          </p:nvPicPr>
          <p:blipFill>
            <a:blip r:embed="rId2" cstate="print"/>
            <a:stretch>
              <a:fillRect/>
            </a:stretch>
          </p:blipFill>
          <p:spPr>
            <a:xfrm>
              <a:off x="14633105" y="1"/>
              <a:ext cx="3654895" cy="3910289"/>
            </a:xfrm>
            <a:prstGeom prst="rect">
              <a:avLst/>
            </a:prstGeom>
          </p:spPr>
        </p:pic>
        <p:pic>
          <p:nvPicPr>
            <p:cNvPr id="13" name="object 13"/>
            <p:cNvPicPr/>
            <p:nvPr/>
          </p:nvPicPr>
          <p:blipFill>
            <a:blip r:embed="rId3" cstate="print"/>
            <a:stretch>
              <a:fillRect/>
            </a:stretch>
          </p:blipFill>
          <p:spPr>
            <a:xfrm>
              <a:off x="15763957" y="0"/>
              <a:ext cx="1683982" cy="1623773"/>
            </a:xfrm>
            <a:prstGeom prst="rect">
              <a:avLst/>
            </a:prstGeom>
          </p:spPr>
        </p:pic>
      </p:grpSp>
      <p:pic>
        <p:nvPicPr>
          <p:cNvPr id="14" name="object 14"/>
          <p:cNvPicPr/>
          <p:nvPr/>
        </p:nvPicPr>
        <p:blipFill>
          <a:blip r:embed="rId4" cstate="print"/>
          <a:stretch>
            <a:fillRect/>
          </a:stretch>
        </p:blipFill>
        <p:spPr>
          <a:xfrm>
            <a:off x="795964" y="7929787"/>
            <a:ext cx="1683982" cy="2357212"/>
          </a:xfrm>
          <a:prstGeom prst="rect">
            <a:avLst/>
          </a:prstGeom>
        </p:spPr>
      </p:pic>
      <p:pic>
        <p:nvPicPr>
          <p:cNvPr id="15" name="object 15"/>
          <p:cNvPicPr/>
          <p:nvPr/>
        </p:nvPicPr>
        <p:blipFill>
          <a:blip r:embed="rId5" cstate="print"/>
          <a:stretch>
            <a:fillRect/>
          </a:stretch>
        </p:blipFill>
        <p:spPr>
          <a:xfrm>
            <a:off x="14472001" y="781782"/>
            <a:ext cx="841990" cy="841991"/>
          </a:xfrm>
          <a:prstGeom prst="rect">
            <a:avLst/>
          </a:prstGeom>
        </p:spPr>
      </p:pic>
      <p:pic>
        <p:nvPicPr>
          <p:cNvPr id="16" name="object 16"/>
          <p:cNvPicPr/>
          <p:nvPr/>
        </p:nvPicPr>
        <p:blipFill>
          <a:blip r:embed="rId6" cstate="print"/>
          <a:stretch>
            <a:fillRect/>
          </a:stretch>
        </p:blipFill>
        <p:spPr>
          <a:xfrm>
            <a:off x="2929982" y="7929746"/>
            <a:ext cx="841991" cy="841991"/>
          </a:xfrm>
          <a:prstGeom prst="rect">
            <a:avLst/>
          </a:prstGeom>
        </p:spPr>
      </p:pic>
      <p:pic>
        <p:nvPicPr>
          <p:cNvPr id="17" name="object 17"/>
          <p:cNvPicPr/>
          <p:nvPr/>
        </p:nvPicPr>
        <p:blipFill>
          <a:blip r:embed="rId7" cstate="print"/>
          <a:stretch>
            <a:fillRect/>
          </a:stretch>
        </p:blipFill>
        <p:spPr>
          <a:xfrm>
            <a:off x="17259300" y="2746250"/>
            <a:ext cx="1028699" cy="6869848"/>
          </a:xfrm>
          <a:prstGeom prst="rect">
            <a:avLst/>
          </a:prstGeom>
        </p:spPr>
      </p:pic>
      <p:pic>
        <p:nvPicPr>
          <p:cNvPr id="18" name="object 18"/>
          <p:cNvPicPr/>
          <p:nvPr/>
        </p:nvPicPr>
        <p:blipFill>
          <a:blip r:embed="rId8" cstate="print"/>
          <a:stretch>
            <a:fillRect/>
          </a:stretch>
        </p:blipFill>
        <p:spPr>
          <a:xfrm>
            <a:off x="0" y="0"/>
            <a:ext cx="581024" cy="5039685"/>
          </a:xfrm>
          <a:prstGeom prst="rect">
            <a:avLst/>
          </a:prstGeom>
        </p:spPr>
      </p:pic>
      <p:sp>
        <p:nvSpPr>
          <p:cNvPr id="19" name="object 19"/>
          <p:cNvSpPr/>
          <p:nvPr/>
        </p:nvSpPr>
        <p:spPr>
          <a:xfrm>
            <a:off x="1371600" y="2552700"/>
            <a:ext cx="94615" cy="2131060"/>
          </a:xfrm>
          <a:custGeom>
            <a:avLst/>
            <a:gdLst/>
            <a:ahLst/>
            <a:cxnLst/>
            <a:rect l="l" t="t" r="r" b="b"/>
            <a:pathLst>
              <a:path w="94614" h="2131059">
                <a:moveTo>
                  <a:pt x="94515" y="2131033"/>
                </a:moveTo>
                <a:lnTo>
                  <a:pt x="0" y="2131033"/>
                </a:lnTo>
                <a:lnTo>
                  <a:pt x="0" y="0"/>
                </a:lnTo>
                <a:lnTo>
                  <a:pt x="94515" y="0"/>
                </a:lnTo>
                <a:lnTo>
                  <a:pt x="94515" y="2131033"/>
                </a:lnTo>
                <a:close/>
              </a:path>
            </a:pathLst>
          </a:custGeom>
          <a:solidFill>
            <a:srgbClr val="135CA0"/>
          </a:solidFill>
        </p:spPr>
        <p:txBody>
          <a:bodyPr wrap="square" lIns="0" tIns="0" rIns="0" bIns="0" rtlCol="0"/>
          <a:lstStyle/>
          <a:p>
            <a:endParaRPr/>
          </a:p>
        </p:txBody>
      </p:sp>
      <p:sp>
        <p:nvSpPr>
          <p:cNvPr id="20" name="object 20"/>
          <p:cNvSpPr/>
          <p:nvPr/>
        </p:nvSpPr>
        <p:spPr>
          <a:xfrm>
            <a:off x="14249400" y="2324100"/>
            <a:ext cx="94615" cy="2131060"/>
          </a:xfrm>
          <a:custGeom>
            <a:avLst/>
            <a:gdLst/>
            <a:ahLst/>
            <a:cxnLst/>
            <a:rect l="l" t="t" r="r" b="b"/>
            <a:pathLst>
              <a:path w="94615" h="2131059">
                <a:moveTo>
                  <a:pt x="94515" y="2131033"/>
                </a:moveTo>
                <a:lnTo>
                  <a:pt x="0" y="2131033"/>
                </a:lnTo>
                <a:lnTo>
                  <a:pt x="0" y="0"/>
                </a:lnTo>
                <a:lnTo>
                  <a:pt x="94515" y="0"/>
                </a:lnTo>
                <a:lnTo>
                  <a:pt x="94515" y="2131033"/>
                </a:lnTo>
                <a:close/>
              </a:path>
            </a:pathLst>
          </a:custGeom>
          <a:solidFill>
            <a:srgbClr val="135CA0"/>
          </a:solidFill>
        </p:spPr>
        <p:txBody>
          <a:bodyPr wrap="square" lIns="0" tIns="0" rIns="0" bIns="0" rtlCol="0"/>
          <a:lstStyle/>
          <a:p>
            <a:endParaRPr/>
          </a:p>
        </p:txBody>
      </p:sp>
      <p:sp>
        <p:nvSpPr>
          <p:cNvPr id="21" name="object 21"/>
          <p:cNvSpPr txBox="1">
            <a:spLocks noGrp="1"/>
          </p:cNvSpPr>
          <p:nvPr>
            <p:ph type="title"/>
          </p:nvPr>
        </p:nvSpPr>
        <p:spPr>
          <a:xfrm>
            <a:off x="1905000" y="1562100"/>
            <a:ext cx="11506200" cy="8290731"/>
          </a:xfrm>
          <a:prstGeom prst="rect">
            <a:avLst/>
          </a:prstGeom>
        </p:spPr>
        <p:txBody>
          <a:bodyPr vert="horz" wrap="square" lIns="0" tIns="11430" rIns="0" bIns="0" rtlCol="0">
            <a:spAutoFit/>
          </a:bodyPr>
          <a:lstStyle/>
          <a:p>
            <a:pPr algn="just" rtl="1"/>
            <a:r>
              <a:rPr lang="ar-SA" sz="1800" dirty="0" smtClean="0"/>
              <a:t>تمهيد:</a:t>
            </a:r>
            <a:r>
              <a:rPr lang="fr-FR" sz="1800" dirty="0" smtClean="0"/>
              <a:t/>
            </a:r>
            <a:br>
              <a:rPr lang="fr-FR" sz="1800" dirty="0" smtClean="0"/>
            </a:br>
            <a:r>
              <a:rPr lang="ar-SA" sz="4000" dirty="0" smtClean="0">
                <a:solidFill>
                  <a:schemeClr val="bg1"/>
                </a:solidFill>
              </a:rPr>
              <a:t>تهدف هذه الدراسة إلى تقديم مفهوم التكنولوجيا المالية  </a:t>
            </a:r>
            <a:r>
              <a:rPr lang="ar-SA" sz="4000" dirty="0" err="1" smtClean="0">
                <a:solidFill>
                  <a:schemeClr val="bg1"/>
                </a:solidFill>
              </a:rPr>
              <a:t>والحوكمة</a:t>
            </a:r>
            <a:r>
              <a:rPr lang="ar-SA" sz="4000" dirty="0" smtClean="0">
                <a:solidFill>
                  <a:schemeClr val="bg1"/>
                </a:solidFill>
              </a:rPr>
              <a:t> المالية في المؤسسات المالية ، والتي أصبحت تلعب دورا هما في الرفع من أداء المؤسسات المالية ودفع الاقتصاد لنمو سريع وأكبر لذلك تسعى الجزائر إلى تطوير </a:t>
            </a:r>
            <a:r>
              <a:rPr lang="ar-SA" sz="4000" dirty="0" err="1" smtClean="0">
                <a:solidFill>
                  <a:schemeClr val="bg1"/>
                </a:solidFill>
              </a:rPr>
              <a:t>منظ</a:t>
            </a:r>
            <a:r>
              <a:rPr lang="ar-DZ" sz="4000" dirty="0" smtClean="0">
                <a:solidFill>
                  <a:schemeClr val="bg1"/>
                </a:solidFill>
              </a:rPr>
              <a:t>و</a:t>
            </a:r>
            <a:r>
              <a:rPr lang="ar-SA" sz="4000" dirty="0" smtClean="0">
                <a:solidFill>
                  <a:schemeClr val="bg1"/>
                </a:solidFill>
              </a:rPr>
              <a:t>م</a:t>
            </a:r>
            <a:r>
              <a:rPr lang="ar-DZ" sz="4000" dirty="0" smtClean="0">
                <a:solidFill>
                  <a:schemeClr val="bg1"/>
                </a:solidFill>
              </a:rPr>
              <a:t>ا</a:t>
            </a:r>
            <a:r>
              <a:rPr lang="ar-SA" sz="4000" dirty="0" err="1" smtClean="0">
                <a:solidFill>
                  <a:schemeClr val="bg1"/>
                </a:solidFill>
              </a:rPr>
              <a:t>تها</a:t>
            </a:r>
            <a:r>
              <a:rPr lang="ar-SA" sz="4000" dirty="0" smtClean="0">
                <a:solidFill>
                  <a:schemeClr val="bg1"/>
                </a:solidFill>
              </a:rPr>
              <a:t> </a:t>
            </a:r>
            <a:r>
              <a:rPr lang="ar-SA" sz="4000" dirty="0" smtClean="0">
                <a:solidFill>
                  <a:schemeClr val="bg1"/>
                </a:solidFill>
              </a:rPr>
              <a:t>المالية لتتماشى مع المستوى الكبير للمؤسسات المالية العالمية وذلك لتقديم خدمات مالية ومصرفية عالية الجودة باستعمال أحدث ابتكارات التكنولوجيا الحديثة كالعملات الرقمية، والذكاء الاصطناعي ،والتطبيقات، وقد خلصت الدراسة إلى ضرورة سعي البنوك والمؤسسات المالية إلى إدخال تغييرات في نماذج أعمالها من خلال التوسع في اعتماد التكنولوجيا والاستثمار في تطوير المنتجات المالية  ، والدخول في شراكة مع الشركات التكنولوجيا الحديثة لتحسين قدراتها التنافسية، دون التغاضي عن التزام بمبادئ </a:t>
            </a:r>
            <a:r>
              <a:rPr lang="ar-SA" sz="4000" dirty="0" smtClean="0">
                <a:solidFill>
                  <a:schemeClr val="bg1"/>
                </a:solidFill>
              </a:rPr>
              <a:t>الحوكمه</a:t>
            </a:r>
            <a:r>
              <a:rPr lang="ar-DZ" sz="1800" dirty="0" smtClean="0">
                <a:solidFill>
                  <a:schemeClr val="bg1"/>
                </a:solidFill>
              </a:rPr>
              <a:t> </a:t>
            </a:r>
            <a:r>
              <a:rPr lang="ar-SA" sz="4000" dirty="0" smtClean="0">
                <a:solidFill>
                  <a:schemeClr val="bg1"/>
                </a:solidFill>
              </a:rPr>
              <a:t>وخاصة الحوكمه المالية لتغيير </a:t>
            </a:r>
            <a:r>
              <a:rPr lang="ar-DZ" sz="4000" dirty="0" smtClean="0">
                <a:solidFill>
                  <a:schemeClr val="bg1"/>
                </a:solidFill>
              </a:rPr>
              <a:t>ا</a:t>
            </a:r>
            <a:r>
              <a:rPr lang="ar-SA" sz="4000" dirty="0" smtClean="0">
                <a:solidFill>
                  <a:schemeClr val="bg1"/>
                </a:solidFill>
              </a:rPr>
              <a:t>لذي </a:t>
            </a:r>
            <a:r>
              <a:rPr lang="ar-SA" sz="4000" dirty="0" smtClean="0">
                <a:solidFill>
                  <a:schemeClr val="bg1"/>
                </a:solidFill>
              </a:rPr>
              <a:t>يمكن </a:t>
            </a:r>
            <a:r>
              <a:rPr lang="ar-SA" sz="4000" dirty="0" err="1" smtClean="0">
                <a:solidFill>
                  <a:schemeClr val="bg1"/>
                </a:solidFill>
              </a:rPr>
              <a:t>ان</a:t>
            </a:r>
            <a:r>
              <a:rPr lang="ar-SA" sz="4000" dirty="0" smtClean="0">
                <a:solidFill>
                  <a:schemeClr val="bg1"/>
                </a:solidFill>
              </a:rPr>
              <a:t> تقوم </a:t>
            </a:r>
            <a:r>
              <a:rPr lang="ar-SA" sz="4000" dirty="0" err="1" smtClean="0">
                <a:solidFill>
                  <a:schemeClr val="bg1"/>
                </a:solidFill>
              </a:rPr>
              <a:t>به</a:t>
            </a:r>
            <a:r>
              <a:rPr lang="ar-SA" sz="4000" dirty="0" smtClean="0">
                <a:solidFill>
                  <a:schemeClr val="bg1"/>
                </a:solidFill>
              </a:rPr>
              <a:t> هذه الأخيرة في حالة التزام المؤسسات المالية بجوهر الحوكمه </a:t>
            </a:r>
            <a:r>
              <a:rPr lang="ar-SA" sz="4000" dirty="0" smtClean="0">
                <a:solidFill>
                  <a:schemeClr val="bg1"/>
                </a:solidFill>
              </a:rPr>
              <a:t>المالية</a:t>
            </a:r>
            <a:r>
              <a:rPr lang="ar-DZ" sz="4000" dirty="0" smtClean="0">
                <a:solidFill>
                  <a:schemeClr val="bg1"/>
                </a:solidFill>
              </a:rPr>
              <a:t>.</a:t>
            </a:r>
            <a:endParaRPr sz="1800">
              <a:solidFill>
                <a:schemeClr val="bg1"/>
              </a:solidFill>
            </a:endParaRPr>
          </a:p>
        </p:txBody>
      </p:sp>
      <p:sp>
        <p:nvSpPr>
          <p:cNvPr id="24" name="object 24"/>
          <p:cNvSpPr txBox="1"/>
          <p:nvPr/>
        </p:nvSpPr>
        <p:spPr>
          <a:xfrm>
            <a:off x="8534400" y="571500"/>
            <a:ext cx="4825365" cy="1030410"/>
          </a:xfrm>
          <a:prstGeom prst="rect">
            <a:avLst/>
          </a:prstGeom>
        </p:spPr>
        <p:txBody>
          <a:bodyPr vert="horz" wrap="square" lIns="0" tIns="14605" rIns="0" bIns="0" rtlCol="0">
            <a:spAutoFit/>
          </a:bodyPr>
          <a:lstStyle/>
          <a:p>
            <a:pPr marL="12700" rtl="1">
              <a:lnSpc>
                <a:spcPct val="100000"/>
              </a:lnSpc>
              <a:spcBef>
                <a:spcPts val="115"/>
              </a:spcBef>
            </a:pPr>
            <a:r>
              <a:rPr lang="ar-DZ" sz="6600" dirty="0" smtClean="0">
                <a:solidFill>
                  <a:schemeClr val="bg1"/>
                </a:solidFill>
                <a:latin typeface="Trebuchet MS"/>
                <a:cs typeface="Trebuchet MS"/>
              </a:rPr>
              <a:t>تمهيد</a:t>
            </a:r>
            <a:endParaRPr sz="6600">
              <a:solidFill>
                <a:schemeClr val="bg1"/>
              </a:solidFill>
              <a:latin typeface="Trebuchet MS"/>
              <a:cs typeface="Trebuchet MS"/>
            </a:endParaRPr>
          </a:p>
        </p:txBody>
      </p:sp>
      <p:pic>
        <p:nvPicPr>
          <p:cNvPr id="25" name="object 25"/>
          <p:cNvPicPr/>
          <p:nvPr/>
        </p:nvPicPr>
        <p:blipFill>
          <a:blip r:embed="rId9" cstate="print"/>
          <a:stretch>
            <a:fillRect/>
          </a:stretch>
        </p:blipFill>
        <p:spPr>
          <a:xfrm>
            <a:off x="13563600" y="495300"/>
            <a:ext cx="1224823" cy="1224823"/>
          </a:xfrm>
          <a:prstGeom prst="rect">
            <a:avLst/>
          </a:prstGeom>
        </p:spPr>
      </p:pic>
      <p:sp>
        <p:nvSpPr>
          <p:cNvPr id="26" name="object 26"/>
          <p:cNvSpPr txBox="1"/>
          <p:nvPr/>
        </p:nvSpPr>
        <p:spPr>
          <a:xfrm>
            <a:off x="13716000" y="723900"/>
            <a:ext cx="621665" cy="778510"/>
          </a:xfrm>
          <a:prstGeom prst="rect">
            <a:avLst/>
          </a:prstGeom>
        </p:spPr>
        <p:txBody>
          <a:bodyPr vert="horz" wrap="square" lIns="0" tIns="17780" rIns="0" bIns="0" rtlCol="0">
            <a:spAutoFit/>
          </a:bodyPr>
          <a:lstStyle/>
          <a:p>
            <a:pPr marL="12700">
              <a:lnSpc>
                <a:spcPct val="100000"/>
              </a:lnSpc>
              <a:spcBef>
                <a:spcPts val="140"/>
              </a:spcBef>
            </a:pPr>
            <a:r>
              <a:rPr sz="4900" b="1" spc="-425" dirty="0">
                <a:solidFill>
                  <a:srgbClr val="FFFFFF"/>
                </a:solidFill>
                <a:latin typeface="Arial"/>
                <a:cs typeface="Arial"/>
              </a:rPr>
              <a:t>01</a:t>
            </a:r>
            <a:endParaRPr sz="49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0016574" y="0"/>
            <a:ext cx="4202211" cy="4513587"/>
          </a:xfrm>
          <a:prstGeom prst="rect">
            <a:avLst/>
          </a:prstGeom>
        </p:spPr>
      </p:pic>
      <p:pic>
        <p:nvPicPr>
          <p:cNvPr id="7" name="object 7"/>
          <p:cNvPicPr/>
          <p:nvPr/>
        </p:nvPicPr>
        <p:blipFill>
          <a:blip r:embed="rId3" cstate="print"/>
          <a:stretch>
            <a:fillRect/>
          </a:stretch>
        </p:blipFill>
        <p:spPr>
          <a:xfrm>
            <a:off x="16605877" y="8402070"/>
            <a:ext cx="841990" cy="841991"/>
          </a:xfrm>
          <a:prstGeom prst="rect">
            <a:avLst/>
          </a:prstGeom>
        </p:spPr>
      </p:pic>
      <p:pic>
        <p:nvPicPr>
          <p:cNvPr id="8" name="object 8"/>
          <p:cNvPicPr/>
          <p:nvPr/>
        </p:nvPicPr>
        <p:blipFill>
          <a:blip r:embed="rId4" cstate="print"/>
          <a:stretch>
            <a:fillRect/>
          </a:stretch>
        </p:blipFill>
        <p:spPr>
          <a:xfrm>
            <a:off x="0" y="0"/>
            <a:ext cx="581024" cy="5039685"/>
          </a:xfrm>
          <a:prstGeom prst="rect">
            <a:avLst/>
          </a:prstGeom>
        </p:spPr>
      </p:pic>
      <p:sp>
        <p:nvSpPr>
          <p:cNvPr id="9" name="object 9"/>
          <p:cNvSpPr txBox="1">
            <a:spLocks noGrp="1"/>
          </p:cNvSpPr>
          <p:nvPr>
            <p:ph type="title"/>
          </p:nvPr>
        </p:nvSpPr>
        <p:spPr>
          <a:xfrm>
            <a:off x="838200" y="419100"/>
            <a:ext cx="14478000" cy="1985800"/>
          </a:xfrm>
          <a:prstGeom prst="rect">
            <a:avLst/>
          </a:prstGeom>
        </p:spPr>
        <p:txBody>
          <a:bodyPr vert="horz" wrap="square" lIns="0" tIns="15875" rIns="0" bIns="0" rtlCol="0">
            <a:spAutoFit/>
          </a:bodyPr>
          <a:lstStyle/>
          <a:p>
            <a:pPr marL="12700" rtl="1">
              <a:spcBef>
                <a:spcPts val="125"/>
              </a:spcBef>
            </a:pPr>
            <a:r>
              <a:rPr lang="ar-LB" sz="6600" dirty="0" smtClean="0">
                <a:solidFill>
                  <a:schemeClr val="bg1"/>
                </a:solidFill>
              </a:rPr>
              <a:t>ومن خلال ما سبق ارتأينا البحث في الإشكالية التالية:</a:t>
            </a:r>
            <a:r>
              <a:rPr lang="fr-FR" sz="6600" dirty="0" smtClean="0">
                <a:solidFill>
                  <a:schemeClr val="bg1"/>
                </a:solidFill>
              </a:rPr>
              <a:t/>
            </a:r>
            <a:br>
              <a:rPr lang="fr-FR" sz="6600" dirty="0" smtClean="0">
                <a:solidFill>
                  <a:schemeClr val="bg1"/>
                </a:solidFill>
              </a:rPr>
            </a:br>
            <a:endParaRPr sz="6200">
              <a:solidFill>
                <a:schemeClr val="bg1"/>
              </a:solidFill>
            </a:endParaRPr>
          </a:p>
        </p:txBody>
      </p:sp>
      <p:pic>
        <p:nvPicPr>
          <p:cNvPr id="19" name="object 19"/>
          <p:cNvPicPr/>
          <p:nvPr/>
        </p:nvPicPr>
        <p:blipFill>
          <a:blip r:embed="rId5"/>
          <a:stretch>
            <a:fillRect/>
          </a:stretch>
        </p:blipFill>
        <p:spPr>
          <a:xfrm>
            <a:off x="12496800" y="2171700"/>
            <a:ext cx="5181600" cy="7162799"/>
          </a:xfrm>
          <a:prstGeom prst="snip2SameRect">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object 21"/>
          <p:cNvPicPr/>
          <p:nvPr/>
        </p:nvPicPr>
        <p:blipFill>
          <a:blip r:embed="rId6" cstate="print"/>
          <a:stretch>
            <a:fillRect/>
          </a:stretch>
        </p:blipFill>
        <p:spPr>
          <a:xfrm>
            <a:off x="15621000" y="342900"/>
            <a:ext cx="1224823" cy="1224823"/>
          </a:xfrm>
          <a:prstGeom prst="rect">
            <a:avLst/>
          </a:prstGeom>
        </p:spPr>
      </p:pic>
      <p:sp>
        <p:nvSpPr>
          <p:cNvPr id="22" name="object 22"/>
          <p:cNvSpPr txBox="1"/>
          <p:nvPr/>
        </p:nvSpPr>
        <p:spPr>
          <a:xfrm>
            <a:off x="15849600" y="571500"/>
            <a:ext cx="681990" cy="778510"/>
          </a:xfrm>
          <a:prstGeom prst="rect">
            <a:avLst/>
          </a:prstGeom>
        </p:spPr>
        <p:txBody>
          <a:bodyPr vert="horz" wrap="square" lIns="0" tIns="17780" rIns="0" bIns="0" rtlCol="0">
            <a:spAutoFit/>
          </a:bodyPr>
          <a:lstStyle/>
          <a:p>
            <a:pPr marL="12700">
              <a:lnSpc>
                <a:spcPct val="100000"/>
              </a:lnSpc>
              <a:spcBef>
                <a:spcPts val="140"/>
              </a:spcBef>
            </a:pPr>
            <a:r>
              <a:rPr sz="4900" b="1" spc="-114" dirty="0">
                <a:solidFill>
                  <a:srgbClr val="FFFFFF"/>
                </a:solidFill>
                <a:latin typeface="Arial"/>
                <a:cs typeface="Arial"/>
              </a:rPr>
              <a:t>02</a:t>
            </a:r>
            <a:endParaRPr sz="4900">
              <a:latin typeface="Arial"/>
              <a:cs typeface="Arial"/>
            </a:endParaRPr>
          </a:p>
        </p:txBody>
      </p:sp>
      <p:sp>
        <p:nvSpPr>
          <p:cNvPr id="25" name="Titre 24"/>
          <p:cNvSpPr txBox="1">
            <a:spLocks/>
          </p:cNvSpPr>
          <p:nvPr/>
        </p:nvSpPr>
        <p:spPr>
          <a:xfrm>
            <a:off x="990600" y="2247900"/>
            <a:ext cx="11887200" cy="1231106"/>
          </a:xfrm>
          <a:prstGeom prst="rect">
            <a:avLst/>
          </a:prstGeom>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8000" b="1" i="0" u="none" strike="noStrike" kern="0" cap="none" spc="0" normalizeH="0" baseline="0" noProof="0" dirty="0">
              <a:ln>
                <a:noFill/>
              </a:ln>
              <a:solidFill>
                <a:schemeClr val="bg1"/>
              </a:solidFill>
              <a:effectLst/>
              <a:uLnTx/>
              <a:uFillTx/>
              <a:latin typeface="Arial"/>
              <a:ea typeface="+mj-ea"/>
              <a:cs typeface="Arial"/>
            </a:endParaRPr>
          </a:p>
        </p:txBody>
      </p:sp>
      <p:sp>
        <p:nvSpPr>
          <p:cNvPr id="26" name="Titre 24"/>
          <p:cNvSpPr txBox="1">
            <a:spLocks/>
          </p:cNvSpPr>
          <p:nvPr/>
        </p:nvSpPr>
        <p:spPr>
          <a:xfrm>
            <a:off x="1295400" y="1866900"/>
            <a:ext cx="10896600" cy="7879080"/>
          </a:xfrm>
          <a:prstGeom prst="rect">
            <a:avLst/>
          </a:prstGeom>
        </p:spPr>
        <p:txBody>
          <a:bodyPr wrap="square" lIns="0" tIns="0" rIns="0" bIns="0">
            <a:spAutoFit/>
          </a:bodyPr>
          <a:lstStyle/>
          <a:p>
            <a:pPr rtl="1"/>
            <a:r>
              <a:rPr lang="ar-LB" sz="5400" b="1" dirty="0">
                <a:solidFill>
                  <a:schemeClr val="bg1"/>
                </a:solidFill>
              </a:rPr>
              <a:t>ما مدى مساهمة التكنولوجيا المالية في تفعيل الحكومة المالية في المؤسسة المالية</a:t>
            </a:r>
            <a:endParaRPr lang="fr-FR" sz="5400" dirty="0">
              <a:solidFill>
                <a:schemeClr val="bg1"/>
              </a:solidFill>
            </a:endParaRPr>
          </a:p>
          <a:p>
            <a:pPr rtl="1"/>
            <a:r>
              <a:rPr lang="ar-LB" sz="5400" dirty="0">
                <a:solidFill>
                  <a:schemeClr val="bg1"/>
                </a:solidFill>
              </a:rPr>
              <a:t>ومن أجل الإجابة على هذه الإشكالية ارتأينا تقسيمها إلى الأسئلة الفرعية التالية:</a:t>
            </a:r>
            <a:endParaRPr lang="fr-FR" sz="5400" dirty="0">
              <a:solidFill>
                <a:schemeClr val="bg1"/>
              </a:solidFill>
            </a:endParaRPr>
          </a:p>
          <a:p>
            <a:pPr lvl="0" rtl="1">
              <a:buFont typeface="Arial" pitchFamily="34" charset="0"/>
              <a:buChar char="•"/>
            </a:pPr>
            <a:r>
              <a:rPr lang="ar-LB" sz="5400" dirty="0">
                <a:solidFill>
                  <a:schemeClr val="bg1"/>
                </a:solidFill>
              </a:rPr>
              <a:t>ما المقصود بالتكنولوجيا المالية</a:t>
            </a:r>
            <a:endParaRPr lang="fr-FR" sz="5400" dirty="0">
              <a:solidFill>
                <a:schemeClr val="bg1"/>
              </a:solidFill>
            </a:endParaRPr>
          </a:p>
          <a:p>
            <a:pPr lvl="0" rtl="1">
              <a:buFont typeface="Arial" pitchFamily="34" charset="0"/>
              <a:buChar char="•"/>
            </a:pPr>
            <a:r>
              <a:rPr lang="ar-LB" sz="5400" dirty="0">
                <a:solidFill>
                  <a:schemeClr val="bg1"/>
                </a:solidFill>
              </a:rPr>
              <a:t>مستوى الحكومة المالية في المؤسسة المالية</a:t>
            </a:r>
            <a:endParaRPr lang="fr-FR" sz="5400" dirty="0">
              <a:solidFill>
                <a:schemeClr val="bg1"/>
              </a:solidFill>
            </a:endParaRPr>
          </a:p>
          <a:p>
            <a:pPr lvl="0" rtl="1">
              <a:buFont typeface="Arial" pitchFamily="34" charset="0"/>
              <a:buChar char="•"/>
            </a:pPr>
            <a:r>
              <a:rPr lang="ar-LB" sz="5400" dirty="0">
                <a:solidFill>
                  <a:schemeClr val="bg1"/>
                </a:solidFill>
              </a:rPr>
              <a:t>ما هو حال المؤسسة المالية في الاقتصاد الجزائري </a:t>
            </a:r>
            <a:r>
              <a:rPr lang="ar-DZ" sz="5400" dirty="0" smtClean="0">
                <a:solidFill>
                  <a:schemeClr val="bg1"/>
                </a:solidFill>
              </a:rPr>
              <a:t>.</a:t>
            </a:r>
            <a:endParaRPr lang="fr-FR" sz="5400" dirty="0">
              <a:solidFill>
                <a:schemeClr val="bg1"/>
              </a:solidFill>
            </a:endParaRPr>
          </a:p>
          <a:p>
            <a:pPr rtl="1"/>
            <a:r>
              <a:rPr lang="fr-FR" sz="8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amond(in)">
                                      <p:cBhvr>
                                        <p:cTn id="12" dur="2000"/>
                                        <p:tgtEl>
                                          <p:spTgt spid="26">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diamond(in)">
                                      <p:cBhvr>
                                        <p:cTn id="15" dur="2000"/>
                                        <p:tgtEl>
                                          <p:spTgt spid="26">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diamond(in)">
                                      <p:cBhvr>
                                        <p:cTn id="18" dur="2000"/>
                                        <p:tgtEl>
                                          <p:spTgt spid="26">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6">
                                            <p:txEl>
                                              <p:pRg st="3" end="3"/>
                                            </p:txEl>
                                          </p:spTgt>
                                        </p:tgtEl>
                                        <p:attrNameLst>
                                          <p:attrName>style.visibility</p:attrName>
                                        </p:attrNameLst>
                                      </p:cBhvr>
                                      <p:to>
                                        <p:strVal val="visible"/>
                                      </p:to>
                                    </p:set>
                                    <p:animEffect transition="in" filter="diamond(in)">
                                      <p:cBhvr>
                                        <p:cTn id="21" dur="2000"/>
                                        <p:tgtEl>
                                          <p:spTgt spid="26">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6">
                                            <p:txEl>
                                              <p:pRg st="4" end="4"/>
                                            </p:txEl>
                                          </p:spTgt>
                                        </p:tgtEl>
                                        <p:attrNameLst>
                                          <p:attrName>style.visibility</p:attrName>
                                        </p:attrNameLst>
                                      </p:cBhvr>
                                      <p:to>
                                        <p:strVal val="visible"/>
                                      </p:to>
                                    </p:set>
                                    <p:animEffect transition="in" filter="diamond(in)">
                                      <p:cBhvr>
                                        <p:cTn id="24" dur="2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59300" y="2746250"/>
            <a:ext cx="1028699" cy="6869848"/>
          </a:xfrm>
          <a:prstGeom prst="rect">
            <a:avLst/>
          </a:prstGeom>
        </p:spPr>
      </p:pic>
      <p:pic>
        <p:nvPicPr>
          <p:cNvPr id="3" name="object 3"/>
          <p:cNvPicPr/>
          <p:nvPr/>
        </p:nvPicPr>
        <p:blipFill>
          <a:blip r:embed="rId3" cstate="print"/>
          <a:stretch>
            <a:fillRect/>
          </a:stretch>
        </p:blipFill>
        <p:spPr>
          <a:xfrm>
            <a:off x="0" y="0"/>
            <a:ext cx="581024" cy="5039685"/>
          </a:xfrm>
          <a:prstGeom prst="rect">
            <a:avLst/>
          </a:prstGeom>
        </p:spPr>
      </p:pic>
      <p:pic>
        <p:nvPicPr>
          <p:cNvPr id="6" name="object 6"/>
          <p:cNvPicPr/>
          <p:nvPr/>
        </p:nvPicPr>
        <p:blipFill>
          <a:blip r:embed="rId4"/>
          <a:stretch>
            <a:fillRect/>
          </a:stretch>
        </p:blipFill>
        <p:spPr>
          <a:xfrm>
            <a:off x="12153723" y="1409700"/>
            <a:ext cx="6134277" cy="6096000"/>
          </a:xfrm>
          <a:prstGeom prst="ellipse">
            <a:avLst/>
          </a:prstGeom>
        </p:spPr>
      </p:pic>
      <p:sp>
        <p:nvSpPr>
          <p:cNvPr id="7" name="object 7"/>
          <p:cNvSpPr txBox="1">
            <a:spLocks noGrp="1"/>
          </p:cNvSpPr>
          <p:nvPr>
            <p:ph type="body" idx="1"/>
          </p:nvPr>
        </p:nvSpPr>
        <p:spPr>
          <a:xfrm>
            <a:off x="1676400" y="952500"/>
            <a:ext cx="9982200" cy="9239196"/>
          </a:xfrm>
          <a:prstGeom prst="rect">
            <a:avLst/>
          </a:prstGeom>
        </p:spPr>
        <p:txBody>
          <a:bodyPr vert="horz" wrap="square" lIns="0" tIns="13335" rIns="0" bIns="0" rtlCol="0">
            <a:spAutoFit/>
          </a:bodyPr>
          <a:lstStyle/>
          <a:p>
            <a:pPr rtl="1"/>
            <a:r>
              <a:rPr lang="ar-LB" sz="6000" dirty="0" smtClean="0"/>
              <a:t>الهدف من البحث: </a:t>
            </a:r>
            <a:endParaRPr lang="fr-FR" sz="6000" dirty="0" smtClean="0"/>
          </a:p>
          <a:p>
            <a:pPr marL="12700" marR="5080" rtl="1">
              <a:lnSpc>
                <a:spcPct val="113500"/>
              </a:lnSpc>
              <a:spcBef>
                <a:spcPts val="2455"/>
              </a:spcBef>
            </a:pPr>
            <a:r>
              <a:rPr lang="ar-LB" sz="4000" dirty="0" smtClean="0">
                <a:solidFill>
                  <a:schemeClr val="bg1"/>
                </a:solidFill>
              </a:rPr>
              <a:t>نسعى من خلال هذا البحث إلى الاطلاع على واقع الحكومة المالية ومدى ممارستها كأداة لزيادة والرفع من أداء المؤسسة المالية باستعمال التكنولوجيا </a:t>
            </a:r>
            <a:r>
              <a:rPr lang="ar-LB" sz="4000" dirty="0" smtClean="0">
                <a:solidFill>
                  <a:schemeClr val="bg1"/>
                </a:solidFill>
              </a:rPr>
              <a:t>المالية</a:t>
            </a:r>
            <a:r>
              <a:rPr lang="ar-DZ" sz="4000" dirty="0" smtClean="0">
                <a:solidFill>
                  <a:schemeClr val="bg1"/>
                </a:solidFill>
              </a:rPr>
              <a:t>.</a:t>
            </a:r>
          </a:p>
          <a:p>
            <a:pPr marL="12700" marR="5080" rtl="1">
              <a:lnSpc>
                <a:spcPct val="113500"/>
              </a:lnSpc>
              <a:spcBef>
                <a:spcPts val="2455"/>
              </a:spcBef>
            </a:pPr>
            <a:endParaRPr sz="3600">
              <a:solidFill>
                <a:schemeClr val="bg1"/>
              </a:solidFill>
              <a:latin typeface="Trebuchet MS"/>
              <a:cs typeface="Trebuchet MS"/>
            </a:endParaRPr>
          </a:p>
          <a:p>
            <a:pPr rtl="1"/>
            <a:r>
              <a:rPr lang="ar-DZ" sz="6000" dirty="0" smtClean="0"/>
              <a:t>      </a:t>
            </a:r>
            <a:r>
              <a:rPr lang="ar-LB" sz="6000" dirty="0" smtClean="0"/>
              <a:t>أهمية </a:t>
            </a:r>
            <a:r>
              <a:rPr lang="ar-LB" sz="6000" dirty="0" smtClean="0"/>
              <a:t>البحث</a:t>
            </a:r>
            <a:r>
              <a:rPr lang="ar-LB" sz="6000" dirty="0" smtClean="0"/>
              <a:t>:</a:t>
            </a:r>
            <a:endParaRPr lang="ar-DZ" sz="6000" dirty="0" smtClean="0"/>
          </a:p>
          <a:p>
            <a:pPr rtl="1"/>
            <a:endParaRPr lang="fr-FR" sz="6000" dirty="0" smtClean="0"/>
          </a:p>
          <a:p>
            <a:pPr rtl="1"/>
            <a:r>
              <a:rPr lang="ar-LB" sz="4000" dirty="0" smtClean="0">
                <a:solidFill>
                  <a:schemeClr val="bg1"/>
                </a:solidFill>
              </a:rPr>
              <a:t>يساعد البحث في هذا الموضوع إلى إمكانية الوقوف واستنتاج النتائج الموضوعية والمعرفة الجيدة للحكومة المالية في البيئة الاقتصادية الجزائرية  خاصة داخل المؤسسة المالية والتجارب الناجحة بفضل التكنولوجيا المالية.</a:t>
            </a:r>
            <a:endParaRPr lang="fr-FR" sz="4000" dirty="0" smtClean="0">
              <a:solidFill>
                <a:schemeClr val="bg1"/>
              </a:solidFill>
            </a:endParaRPr>
          </a:p>
          <a:p>
            <a:pPr rtl="1"/>
            <a:r>
              <a:rPr lang="ar-SA" sz="4000" dirty="0" smtClean="0"/>
              <a:t> </a:t>
            </a:r>
            <a:endParaRPr lang="fr-FR" sz="4000" dirty="0"/>
          </a:p>
        </p:txBody>
      </p:sp>
      <p:pic>
        <p:nvPicPr>
          <p:cNvPr id="8" name="object 8"/>
          <p:cNvPicPr/>
          <p:nvPr/>
        </p:nvPicPr>
        <p:blipFill>
          <a:blip r:embed="rId5" cstate="print"/>
          <a:stretch>
            <a:fillRect/>
          </a:stretch>
        </p:blipFill>
        <p:spPr>
          <a:xfrm>
            <a:off x="11887200" y="876300"/>
            <a:ext cx="1224823" cy="1224823"/>
          </a:xfrm>
          <a:prstGeom prst="rect">
            <a:avLst/>
          </a:prstGeom>
        </p:spPr>
      </p:pic>
      <p:sp>
        <p:nvSpPr>
          <p:cNvPr id="9" name="object 9"/>
          <p:cNvSpPr txBox="1">
            <a:spLocks noGrp="1"/>
          </p:cNvSpPr>
          <p:nvPr>
            <p:ph type="title"/>
          </p:nvPr>
        </p:nvSpPr>
        <p:spPr>
          <a:xfrm>
            <a:off x="12039600" y="1028700"/>
            <a:ext cx="685800" cy="772006"/>
          </a:xfrm>
          <a:prstGeom prst="rect">
            <a:avLst/>
          </a:prstGeom>
        </p:spPr>
        <p:txBody>
          <a:bodyPr vert="horz" wrap="square" lIns="0" tIns="17780" rIns="0" bIns="0" rtlCol="0">
            <a:spAutoFit/>
          </a:bodyPr>
          <a:lstStyle/>
          <a:p>
            <a:pPr marL="12700">
              <a:lnSpc>
                <a:spcPct val="100000"/>
              </a:lnSpc>
              <a:spcBef>
                <a:spcPts val="140"/>
              </a:spcBef>
            </a:pPr>
            <a:r>
              <a:rPr sz="4900" spc="-100" dirty="0">
                <a:solidFill>
                  <a:srgbClr val="FFFFFF"/>
                </a:solidFill>
              </a:rPr>
              <a:t>03</a:t>
            </a:r>
            <a:endParaRPr sz="4900"/>
          </a:p>
        </p:txBody>
      </p:sp>
      <p:pic>
        <p:nvPicPr>
          <p:cNvPr id="10" name="object 8"/>
          <p:cNvPicPr/>
          <p:nvPr/>
        </p:nvPicPr>
        <p:blipFill>
          <a:blip r:embed="rId5" cstate="print"/>
          <a:stretch>
            <a:fillRect/>
          </a:stretch>
        </p:blipFill>
        <p:spPr>
          <a:xfrm>
            <a:off x="10591800" y="5067300"/>
            <a:ext cx="1224823" cy="1224823"/>
          </a:xfrm>
          <a:prstGeom prst="rect">
            <a:avLst/>
          </a:prstGeom>
        </p:spPr>
      </p:pic>
      <p:sp>
        <p:nvSpPr>
          <p:cNvPr id="9217" name="Rectangle 1"/>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LB" sz="1400" b="1" i="0" u="none" strike="noStrike" cap="none" normalizeH="0" baseline="0" smtClean="0">
                <a:ln>
                  <a:noFill/>
                </a:ln>
                <a:solidFill>
                  <a:schemeClr val="tx1"/>
                </a:solidFill>
                <a:effectLst/>
                <a:latin typeface="Calibri" pitchFamily="34" charset="0"/>
                <a:ea typeface="Calibri" pitchFamily="34" charset="0"/>
                <a:cs typeface="Arial" pitchFamily="34" charset="0"/>
              </a:rPr>
              <a:t>أهمية البحث:</a:t>
            </a:r>
            <a:endParaRPr kumimoji="0" lang="ar-LB"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bject 9"/>
          <p:cNvSpPr txBox="1">
            <a:spLocks/>
          </p:cNvSpPr>
          <p:nvPr/>
        </p:nvSpPr>
        <p:spPr>
          <a:xfrm>
            <a:off x="10820400" y="5219700"/>
            <a:ext cx="685800" cy="772006"/>
          </a:xfrm>
          <a:prstGeom prst="rect">
            <a:avLst/>
          </a:prstGeom>
        </p:spPr>
        <p:txBody>
          <a:bodyPr vert="horz" wrap="square" lIns="0" tIns="17780" rIns="0" bIns="0" rtlCol="0">
            <a:spAutoFit/>
          </a:bodyPr>
          <a:lstStyle/>
          <a:p>
            <a:pPr marL="12700" marR="0" lvl="0" indent="0" defTabSz="914400" eaLnBrk="1" fontAlgn="auto" latinLnBrk="0" hangingPunct="1">
              <a:lnSpc>
                <a:spcPct val="100000"/>
              </a:lnSpc>
              <a:spcBef>
                <a:spcPts val="140"/>
              </a:spcBef>
              <a:spcAft>
                <a:spcPts val="0"/>
              </a:spcAft>
              <a:buClrTx/>
              <a:buSzTx/>
              <a:buFontTx/>
              <a:buNone/>
              <a:tabLst/>
              <a:defRPr/>
            </a:pPr>
            <a:r>
              <a:rPr kumimoji="0" lang="ar-DZ" sz="4900" b="1" i="0" u="none" strike="noStrike" kern="0" cap="none" spc="-100" normalizeH="0" baseline="0" noProof="0" dirty="0" smtClean="0">
                <a:ln>
                  <a:noFill/>
                </a:ln>
                <a:solidFill>
                  <a:srgbClr val="FFFFFF"/>
                </a:solidFill>
                <a:effectLst/>
                <a:uLnTx/>
                <a:uFillTx/>
                <a:latin typeface="Arial"/>
                <a:ea typeface="+mj-ea"/>
                <a:cs typeface="Arial"/>
              </a:rPr>
              <a:t>04</a:t>
            </a:r>
            <a:endParaRPr kumimoji="0" lang="fr-FR" sz="4900" b="1" i="0" u="none" strike="noStrike" kern="0" cap="none" spc="0" normalizeH="0" baseline="0" noProof="0" dirty="0">
              <a:ln>
                <a:noFill/>
              </a:ln>
              <a:solidFill>
                <a:srgbClr val="041C40"/>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amond(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ox(i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010775" y="1207770"/>
            <a:ext cx="8277076" cy="9079043"/>
            <a:chOff x="0" y="1207955"/>
            <a:chExt cx="8277076" cy="9079043"/>
          </a:xfrm>
        </p:grpSpPr>
        <p:pic>
          <p:nvPicPr>
            <p:cNvPr id="3" name="object 3"/>
            <p:cNvPicPr/>
            <p:nvPr/>
          </p:nvPicPr>
          <p:blipFill>
            <a:blip r:embed="rId2" cstate="print"/>
            <a:stretch>
              <a:fillRect/>
            </a:stretch>
          </p:blipFill>
          <p:spPr>
            <a:xfrm>
              <a:off x="1291591" y="1718782"/>
              <a:ext cx="6376661" cy="6375399"/>
            </a:xfrm>
            <a:prstGeom prst="rect">
              <a:avLst/>
            </a:prstGeom>
          </p:spPr>
        </p:pic>
        <p:pic>
          <p:nvPicPr>
            <p:cNvPr id="4" name="object 4"/>
            <p:cNvPicPr/>
            <p:nvPr/>
          </p:nvPicPr>
          <p:blipFill>
            <a:blip r:embed="rId3" cstate="print"/>
            <a:stretch>
              <a:fillRect/>
            </a:stretch>
          </p:blipFill>
          <p:spPr>
            <a:xfrm>
              <a:off x="682766" y="1207955"/>
              <a:ext cx="7594310" cy="7581900"/>
            </a:xfrm>
            <a:prstGeom prst="rect">
              <a:avLst/>
            </a:prstGeom>
          </p:spPr>
        </p:pic>
        <p:pic>
          <p:nvPicPr>
            <p:cNvPr id="6" name="object 6"/>
            <p:cNvPicPr/>
            <p:nvPr/>
          </p:nvPicPr>
          <p:blipFill>
            <a:blip r:embed="rId4" cstate="print"/>
            <a:stretch>
              <a:fillRect/>
            </a:stretch>
          </p:blipFill>
          <p:spPr>
            <a:xfrm>
              <a:off x="0" y="6148128"/>
              <a:ext cx="1028612" cy="4138870"/>
            </a:xfrm>
            <a:prstGeom prst="rect">
              <a:avLst/>
            </a:prstGeom>
          </p:spPr>
        </p:pic>
        <p:pic>
          <p:nvPicPr>
            <p:cNvPr id="7" name="object 7"/>
            <p:cNvPicPr/>
            <p:nvPr/>
          </p:nvPicPr>
          <p:blipFill>
            <a:blip r:embed="rId5" cstate="print"/>
            <a:stretch>
              <a:fillRect/>
            </a:stretch>
          </p:blipFill>
          <p:spPr>
            <a:xfrm>
              <a:off x="3867393" y="3014989"/>
              <a:ext cx="1224823" cy="1224823"/>
            </a:xfrm>
            <a:prstGeom prst="rect">
              <a:avLst/>
            </a:prstGeom>
          </p:spPr>
        </p:pic>
      </p:grpSp>
      <p:sp>
        <p:nvSpPr>
          <p:cNvPr id="8" name="object 8"/>
          <p:cNvSpPr txBox="1">
            <a:spLocks noGrp="1"/>
          </p:cNvSpPr>
          <p:nvPr>
            <p:ph type="title"/>
          </p:nvPr>
        </p:nvSpPr>
        <p:spPr>
          <a:xfrm>
            <a:off x="2667000" y="647700"/>
            <a:ext cx="10820400" cy="1384353"/>
          </a:xfrm>
          <a:prstGeom prst="rect">
            <a:avLst/>
          </a:prstGeom>
        </p:spPr>
        <p:txBody>
          <a:bodyPr vert="horz" wrap="square" lIns="0" tIns="258445" rIns="0" bIns="0" rtlCol="0">
            <a:spAutoFit/>
          </a:bodyPr>
          <a:lstStyle/>
          <a:p>
            <a:pPr marL="12700" rtl="1">
              <a:spcBef>
                <a:spcPts val="2035"/>
              </a:spcBef>
            </a:pPr>
            <a:r>
              <a:rPr lang="ar-SA" sz="5400" dirty="0" smtClean="0">
                <a:solidFill>
                  <a:schemeClr val="bg1"/>
                </a:solidFill>
              </a:rPr>
              <a:t>تعريف الحوكمه المالية (في المؤسسة المالية)</a:t>
            </a:r>
            <a:r>
              <a:rPr lang="fr-FR" sz="2000" dirty="0" smtClean="0"/>
              <a:t/>
            </a:r>
            <a:br>
              <a:rPr lang="fr-FR" sz="2000" dirty="0" smtClean="0"/>
            </a:br>
            <a:endParaRPr sz="1900">
              <a:latin typeface="Trebuchet MS"/>
              <a:cs typeface="Trebuchet MS"/>
            </a:endParaRPr>
          </a:p>
        </p:txBody>
      </p:sp>
      <p:sp>
        <p:nvSpPr>
          <p:cNvPr id="26" name="object 26"/>
          <p:cNvSpPr txBox="1"/>
          <p:nvPr/>
        </p:nvSpPr>
        <p:spPr>
          <a:xfrm>
            <a:off x="2362200" y="2019300"/>
            <a:ext cx="13792200" cy="7927811"/>
          </a:xfrm>
          <a:prstGeom prst="rect">
            <a:avLst/>
          </a:prstGeom>
        </p:spPr>
        <p:txBody>
          <a:bodyPr vert="horz" wrap="square" lIns="0" tIns="170180" rIns="0" bIns="0" rtlCol="0">
            <a:spAutoFit/>
          </a:bodyPr>
          <a:lstStyle/>
          <a:p>
            <a:pPr marL="12700" algn="ctr" rtl="1">
              <a:lnSpc>
                <a:spcPct val="100000"/>
              </a:lnSpc>
              <a:spcBef>
                <a:spcPts val="1340"/>
              </a:spcBef>
            </a:pPr>
            <a:r>
              <a:rPr lang="ar-SA" sz="7200" dirty="0">
                <a:solidFill>
                  <a:schemeClr val="bg1"/>
                </a:solidFill>
              </a:rPr>
              <a:t>هي مجموعة من المؤشرات المالية التي تستخدم كمؤشر مرجعي لقياس مدى سلامة الأداء المصرفي، </a:t>
            </a:r>
            <a:r>
              <a:rPr lang="ar-SA" sz="7200" dirty="0" err="1">
                <a:solidFill>
                  <a:schemeClr val="bg1"/>
                </a:solidFill>
              </a:rPr>
              <a:t>و</a:t>
            </a:r>
            <a:r>
              <a:rPr lang="ar-SA" sz="7200" dirty="0">
                <a:solidFill>
                  <a:schemeClr val="bg1"/>
                </a:solidFill>
              </a:rPr>
              <a:t> بالاستعانة بهذه المؤشرات يمكن تقييم الوضع المالي للبنوك وأدائها في وقت مبكر مما يسمح للأطراف ذات المصلحة والجهات الرقابية بالتدخل لاتخاذ الإجراءات التصحيحية المناسبة في حينها</a:t>
            </a:r>
            <a:r>
              <a:rPr sz="4400" spc="-20" smtClean="0">
                <a:solidFill>
                  <a:schemeClr val="bg1"/>
                </a:solidFill>
                <a:latin typeface="Trebuchet MS"/>
                <a:cs typeface="Trebuchet MS"/>
              </a:rPr>
              <a:t>.</a:t>
            </a:r>
            <a:endParaRPr sz="4400">
              <a:solidFill>
                <a:schemeClr val="bg1"/>
              </a:solidFill>
              <a:latin typeface="Trebuchet MS"/>
              <a:cs typeface="Trebuchet MS"/>
            </a:endParaRPr>
          </a:p>
        </p:txBody>
      </p:sp>
      <p:pic>
        <p:nvPicPr>
          <p:cNvPr id="27" name="object 27"/>
          <p:cNvPicPr/>
          <p:nvPr/>
        </p:nvPicPr>
        <p:blipFill>
          <a:blip r:embed="rId6" cstate="print"/>
          <a:stretch>
            <a:fillRect/>
          </a:stretch>
        </p:blipFill>
        <p:spPr>
          <a:xfrm>
            <a:off x="17259300" y="2746250"/>
            <a:ext cx="1028699" cy="6869848"/>
          </a:xfrm>
          <a:prstGeom prst="rect">
            <a:avLst/>
          </a:prstGeom>
        </p:spPr>
      </p:pic>
      <p:pic>
        <p:nvPicPr>
          <p:cNvPr id="28" name="object 28"/>
          <p:cNvPicPr/>
          <p:nvPr/>
        </p:nvPicPr>
        <p:blipFill>
          <a:blip r:embed="rId7" cstate="print"/>
          <a:stretch>
            <a:fillRect/>
          </a:stretch>
        </p:blipFill>
        <p:spPr>
          <a:xfrm>
            <a:off x="15763957" y="0"/>
            <a:ext cx="1683982" cy="1623773"/>
          </a:xfrm>
          <a:prstGeom prst="rect">
            <a:avLst/>
          </a:prstGeom>
        </p:spPr>
      </p:pic>
      <p:pic>
        <p:nvPicPr>
          <p:cNvPr id="29" name="object 29"/>
          <p:cNvPicPr/>
          <p:nvPr/>
        </p:nvPicPr>
        <p:blipFill>
          <a:blip r:embed="rId8" cstate="print"/>
          <a:stretch>
            <a:fillRect/>
          </a:stretch>
        </p:blipFill>
        <p:spPr>
          <a:xfrm>
            <a:off x="16002000" y="1714500"/>
            <a:ext cx="841990" cy="841991"/>
          </a:xfrm>
          <a:prstGeom prst="rect">
            <a:avLst/>
          </a:prstGeom>
        </p:spPr>
      </p:pic>
      <p:sp>
        <p:nvSpPr>
          <p:cNvPr id="30" name="object 30"/>
          <p:cNvSpPr txBox="1"/>
          <p:nvPr/>
        </p:nvSpPr>
        <p:spPr>
          <a:xfrm>
            <a:off x="13868400" y="952500"/>
            <a:ext cx="708660" cy="778510"/>
          </a:xfrm>
          <a:prstGeom prst="rect">
            <a:avLst/>
          </a:prstGeom>
        </p:spPr>
        <p:txBody>
          <a:bodyPr vert="horz" wrap="square" lIns="0" tIns="17780" rIns="0" bIns="0" rtlCol="0">
            <a:spAutoFit/>
          </a:bodyPr>
          <a:lstStyle/>
          <a:p>
            <a:pPr marL="12700">
              <a:lnSpc>
                <a:spcPct val="100000"/>
              </a:lnSpc>
              <a:spcBef>
                <a:spcPts val="140"/>
              </a:spcBef>
            </a:pPr>
            <a:r>
              <a:rPr lang="ar-DZ" sz="4900" b="1" spc="-25" dirty="0" smtClean="0">
                <a:solidFill>
                  <a:srgbClr val="FFFFFF"/>
                </a:solidFill>
                <a:latin typeface="Arial"/>
                <a:cs typeface="Arial"/>
              </a:rPr>
              <a:t>05</a:t>
            </a:r>
            <a:endParaRPr sz="4900">
              <a:latin typeface="Arial"/>
              <a:cs typeface="Arial"/>
            </a:endParaRPr>
          </a:p>
        </p:txBody>
      </p:sp>
      <p:pic>
        <p:nvPicPr>
          <p:cNvPr id="31" name="object 8"/>
          <p:cNvPicPr/>
          <p:nvPr/>
        </p:nvPicPr>
        <p:blipFill>
          <a:blip r:embed="rId5" cstate="print"/>
          <a:stretch>
            <a:fillRect/>
          </a:stretch>
        </p:blipFill>
        <p:spPr>
          <a:xfrm>
            <a:off x="13639800" y="800100"/>
            <a:ext cx="1224823" cy="1224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amond(in)">
                                      <p:cBhvr>
                                        <p:cTn id="12"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05600" y="876300"/>
            <a:ext cx="8579485" cy="1020792"/>
          </a:xfrm>
          <a:prstGeom prst="rect">
            <a:avLst/>
          </a:prstGeom>
        </p:spPr>
        <p:txBody>
          <a:bodyPr vert="horz" wrap="square" lIns="0" tIns="33020" rIns="0" bIns="0" rtlCol="0">
            <a:spAutoFit/>
          </a:bodyPr>
          <a:lstStyle/>
          <a:p>
            <a:pPr marL="12700" marR="5080" rtl="1">
              <a:lnSpc>
                <a:spcPts val="7650"/>
              </a:lnSpc>
              <a:spcBef>
                <a:spcPts val="260"/>
              </a:spcBef>
            </a:pPr>
            <a:r>
              <a:rPr lang="ar-SA" sz="6600" dirty="0" smtClean="0">
                <a:solidFill>
                  <a:schemeClr val="bg1"/>
                </a:solidFill>
              </a:rPr>
              <a:t>مفهوم </a:t>
            </a:r>
            <a:r>
              <a:rPr lang="ar-SA" sz="6600" dirty="0" smtClean="0">
                <a:solidFill>
                  <a:schemeClr val="bg1"/>
                </a:solidFill>
              </a:rPr>
              <a:t>التكنولوجيا </a:t>
            </a:r>
            <a:r>
              <a:rPr lang="ar-SA" sz="6600" dirty="0" smtClean="0">
                <a:solidFill>
                  <a:schemeClr val="bg1"/>
                </a:solidFill>
              </a:rPr>
              <a:t>المالية</a:t>
            </a:r>
            <a:r>
              <a:rPr lang="ar-DZ" sz="6600" dirty="0" smtClean="0">
                <a:solidFill>
                  <a:schemeClr val="bg1"/>
                </a:solidFill>
              </a:rPr>
              <a:t>:</a:t>
            </a:r>
            <a:r>
              <a:rPr lang="ar-SA" sz="6600" dirty="0" smtClean="0"/>
              <a:t>:</a:t>
            </a:r>
            <a:endParaRPr sz="6400"/>
          </a:p>
        </p:txBody>
      </p:sp>
      <p:sp>
        <p:nvSpPr>
          <p:cNvPr id="26" name="object 26"/>
          <p:cNvSpPr txBox="1"/>
          <p:nvPr/>
        </p:nvSpPr>
        <p:spPr>
          <a:xfrm>
            <a:off x="0" y="2857500"/>
            <a:ext cx="17449800" cy="5829801"/>
          </a:xfrm>
          <a:prstGeom prst="rect">
            <a:avLst/>
          </a:prstGeom>
        </p:spPr>
        <p:txBody>
          <a:bodyPr vert="horz" wrap="square" lIns="0" tIns="12700" rIns="0" bIns="0" rtlCol="0">
            <a:spAutoFit/>
          </a:bodyPr>
          <a:lstStyle/>
          <a:p>
            <a:pPr algn="ctr" rtl="1"/>
            <a:r>
              <a:rPr lang="ar-SA" sz="5400" dirty="0">
                <a:solidFill>
                  <a:schemeClr val="bg1"/>
                </a:solidFill>
              </a:rPr>
              <a:t>عرف مصطلح التكنولوجيا المالية انتشارا واسعا في السنوات الأخيرة، فهو يهدف بشكل عام إلى جذب العملاء اعتمادا على منتجات وخدمات تتسم بسهولة الاستخدام وأكثر فعالية وشفافية وأتمتة مقارنة بتلك المتاحة حاليا.</a:t>
            </a:r>
            <a:endParaRPr lang="fr-FR" sz="5400" dirty="0">
              <a:solidFill>
                <a:schemeClr val="bg1"/>
              </a:solidFill>
            </a:endParaRPr>
          </a:p>
          <a:p>
            <a:pPr algn="ctr" rtl="1"/>
            <a:r>
              <a:rPr lang="ar-SA" sz="5400" dirty="0">
                <a:solidFill>
                  <a:schemeClr val="bg1"/>
                </a:solidFill>
              </a:rPr>
              <a:t>وحسب مجلس الاستقرار المالي يعرف التكنولوجيا المالية "</a:t>
            </a:r>
            <a:r>
              <a:rPr lang="fr-FR" sz="5400" dirty="0">
                <a:solidFill>
                  <a:schemeClr val="bg1"/>
                </a:solidFill>
              </a:rPr>
              <a:t>Fin-Tech</a:t>
            </a:r>
            <a:r>
              <a:rPr lang="ar-SA" sz="5400" dirty="0">
                <a:solidFill>
                  <a:schemeClr val="bg1"/>
                </a:solidFill>
              </a:rPr>
              <a:t>" على أنها ابتكارات مالية باستخدام التكنولوجيا يمكنها استحداث نماذج عمل أو تطبيقات أو عمليات أو منتجات جديدة لها أثر ملموس على الأسواق والمؤسسات </a:t>
            </a:r>
            <a:r>
              <a:rPr lang="ar-SA" sz="5400" dirty="0" smtClean="0">
                <a:solidFill>
                  <a:schemeClr val="bg1"/>
                </a:solidFill>
              </a:rPr>
              <a:t>المالية </a:t>
            </a:r>
            <a:r>
              <a:rPr lang="ar-SA" sz="5400" dirty="0">
                <a:solidFill>
                  <a:schemeClr val="bg1"/>
                </a:solidFill>
              </a:rPr>
              <a:t>وعلى تقديم الخدمات </a:t>
            </a:r>
            <a:r>
              <a:rPr lang="ar-SA" sz="5400" dirty="0" smtClean="0">
                <a:solidFill>
                  <a:schemeClr val="bg1"/>
                </a:solidFill>
              </a:rPr>
              <a:t>المالية</a:t>
            </a:r>
            <a:r>
              <a:rPr lang="ar-DZ" sz="5400" dirty="0" smtClean="0">
                <a:solidFill>
                  <a:schemeClr val="bg1"/>
                </a:solidFill>
              </a:rPr>
              <a:t>.</a:t>
            </a:r>
            <a:endParaRPr sz="4800">
              <a:solidFill>
                <a:schemeClr val="bg1"/>
              </a:solidFill>
              <a:latin typeface="Trebuchet MS"/>
              <a:cs typeface="Trebuchet MS"/>
            </a:endParaRPr>
          </a:p>
        </p:txBody>
      </p:sp>
      <p:pic>
        <p:nvPicPr>
          <p:cNvPr id="29" name="object 29"/>
          <p:cNvPicPr/>
          <p:nvPr/>
        </p:nvPicPr>
        <p:blipFill>
          <a:blip r:embed="rId2" cstate="print"/>
          <a:stretch>
            <a:fillRect/>
          </a:stretch>
        </p:blipFill>
        <p:spPr>
          <a:xfrm>
            <a:off x="17259300" y="2746250"/>
            <a:ext cx="1028699" cy="6869848"/>
          </a:xfrm>
          <a:prstGeom prst="rect">
            <a:avLst/>
          </a:prstGeom>
        </p:spPr>
      </p:pic>
      <p:pic>
        <p:nvPicPr>
          <p:cNvPr id="30" name="object 30"/>
          <p:cNvPicPr/>
          <p:nvPr/>
        </p:nvPicPr>
        <p:blipFill>
          <a:blip r:embed="rId3" cstate="print"/>
          <a:stretch>
            <a:fillRect/>
          </a:stretch>
        </p:blipFill>
        <p:spPr>
          <a:xfrm>
            <a:off x="0" y="7200900"/>
            <a:ext cx="1028612" cy="4138870"/>
          </a:xfrm>
          <a:prstGeom prst="rect">
            <a:avLst/>
          </a:prstGeom>
        </p:spPr>
      </p:pic>
      <p:sp>
        <p:nvSpPr>
          <p:cNvPr id="31" name="object 31"/>
          <p:cNvSpPr/>
          <p:nvPr/>
        </p:nvSpPr>
        <p:spPr>
          <a:xfrm>
            <a:off x="15697200" y="495300"/>
            <a:ext cx="161925" cy="1943100"/>
          </a:xfrm>
          <a:custGeom>
            <a:avLst/>
            <a:gdLst/>
            <a:ahLst/>
            <a:cxnLst/>
            <a:rect l="l" t="t" r="r" b="b"/>
            <a:pathLst>
              <a:path w="161925" h="1943100">
                <a:moveTo>
                  <a:pt x="0" y="1942983"/>
                </a:moveTo>
                <a:lnTo>
                  <a:pt x="0" y="0"/>
                </a:lnTo>
                <a:lnTo>
                  <a:pt x="161652" y="0"/>
                </a:lnTo>
                <a:lnTo>
                  <a:pt x="161652" y="1942983"/>
                </a:lnTo>
                <a:lnTo>
                  <a:pt x="0" y="1942983"/>
                </a:lnTo>
                <a:close/>
              </a:path>
            </a:pathLst>
          </a:custGeom>
          <a:solidFill>
            <a:srgbClr val="135CA0"/>
          </a:solidFill>
        </p:spPr>
        <p:txBody>
          <a:bodyPr wrap="square" lIns="0" tIns="0" rIns="0" bIns="0" rtlCol="0"/>
          <a:lstStyle/>
          <a:p>
            <a:endParaRPr/>
          </a:p>
        </p:txBody>
      </p:sp>
      <p:pic>
        <p:nvPicPr>
          <p:cNvPr id="32" name="object 32"/>
          <p:cNvPicPr/>
          <p:nvPr/>
        </p:nvPicPr>
        <p:blipFill>
          <a:blip r:embed="rId4" cstate="print"/>
          <a:stretch>
            <a:fillRect/>
          </a:stretch>
        </p:blipFill>
        <p:spPr>
          <a:xfrm>
            <a:off x="16306800" y="800100"/>
            <a:ext cx="1224823" cy="1224823"/>
          </a:xfrm>
          <a:prstGeom prst="rect">
            <a:avLst/>
          </a:prstGeom>
        </p:spPr>
      </p:pic>
      <p:sp>
        <p:nvSpPr>
          <p:cNvPr id="33" name="object 33"/>
          <p:cNvSpPr txBox="1"/>
          <p:nvPr/>
        </p:nvSpPr>
        <p:spPr>
          <a:xfrm>
            <a:off x="16535400" y="952500"/>
            <a:ext cx="654050" cy="772006"/>
          </a:xfrm>
          <a:prstGeom prst="rect">
            <a:avLst/>
          </a:prstGeom>
        </p:spPr>
        <p:txBody>
          <a:bodyPr vert="horz" wrap="square" lIns="0" tIns="17780" rIns="0" bIns="0" rtlCol="0">
            <a:spAutoFit/>
          </a:bodyPr>
          <a:lstStyle/>
          <a:p>
            <a:pPr marL="12700">
              <a:lnSpc>
                <a:spcPct val="100000"/>
              </a:lnSpc>
              <a:spcBef>
                <a:spcPts val="140"/>
              </a:spcBef>
            </a:pPr>
            <a:r>
              <a:rPr sz="4900" b="1" spc="-290" smtClean="0">
                <a:solidFill>
                  <a:srgbClr val="FFFFFF"/>
                </a:solidFill>
                <a:latin typeface="Arial"/>
                <a:cs typeface="Arial"/>
              </a:rPr>
              <a:t>0</a:t>
            </a:r>
            <a:r>
              <a:rPr lang="ar-DZ" sz="4900" b="1" spc="-290" dirty="0">
                <a:solidFill>
                  <a:srgbClr val="FFFFFF"/>
                </a:solidFill>
                <a:latin typeface="Arial"/>
                <a:cs typeface="Arial"/>
              </a:rPr>
              <a:t>6</a:t>
            </a:r>
            <a:endParaRPr sz="49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diamond(in)">
                                      <p:cBhvr>
                                        <p:cTn id="19" dur="2000"/>
                                        <p:tgtEl>
                                          <p:spTgt spid="26">
                                            <p:txEl>
                                              <p:pRg st="0" end="0"/>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diamond(in)">
                                      <p:cBhvr>
                                        <p:cTn id="22" dur="2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rot="10800000">
            <a:off x="11253470" y="266700"/>
            <a:ext cx="7034530" cy="9753600"/>
            <a:chOff x="0" y="0"/>
            <a:chExt cx="7034530" cy="10287000"/>
          </a:xfrm>
        </p:grpSpPr>
        <p:pic>
          <p:nvPicPr>
            <p:cNvPr id="3" name="object 3"/>
            <p:cNvPicPr/>
            <p:nvPr/>
          </p:nvPicPr>
          <p:blipFill>
            <a:blip r:embed="rId2" cstate="print"/>
            <a:stretch>
              <a:fillRect/>
            </a:stretch>
          </p:blipFill>
          <p:spPr>
            <a:xfrm>
              <a:off x="0" y="0"/>
              <a:ext cx="6005390" cy="10286999"/>
            </a:xfrm>
            <a:prstGeom prst="rect">
              <a:avLst/>
            </a:prstGeom>
          </p:spPr>
        </p:pic>
        <p:pic>
          <p:nvPicPr>
            <p:cNvPr id="4" name="object 4"/>
            <p:cNvPicPr/>
            <p:nvPr/>
          </p:nvPicPr>
          <p:blipFill>
            <a:blip r:embed="rId3" cstate="print"/>
            <a:stretch>
              <a:fillRect/>
            </a:stretch>
          </p:blipFill>
          <p:spPr>
            <a:xfrm>
              <a:off x="0" y="0"/>
              <a:ext cx="7034090" cy="10286999"/>
            </a:xfrm>
            <a:prstGeom prst="rect">
              <a:avLst/>
            </a:prstGeom>
          </p:spPr>
        </p:pic>
      </p:grpSp>
      <p:sp>
        <p:nvSpPr>
          <p:cNvPr id="18" name="object 18"/>
          <p:cNvSpPr txBox="1"/>
          <p:nvPr/>
        </p:nvSpPr>
        <p:spPr>
          <a:xfrm>
            <a:off x="838200" y="2171700"/>
            <a:ext cx="16992600" cy="6400598"/>
          </a:xfrm>
          <a:prstGeom prst="rect">
            <a:avLst/>
          </a:prstGeom>
        </p:spPr>
        <p:txBody>
          <a:bodyPr vert="horz" wrap="square" lIns="0" tIns="1905" rIns="0" bIns="0" rtlCol="0">
            <a:spAutoFit/>
          </a:bodyPr>
          <a:lstStyle/>
          <a:p>
            <a:pPr marL="12700" marR="5080" algn="r" rtl="1">
              <a:lnSpc>
                <a:spcPct val="104700"/>
              </a:lnSpc>
              <a:spcBef>
                <a:spcPts val="15"/>
              </a:spcBef>
            </a:pPr>
            <a:r>
              <a:rPr lang="ar-SA" sz="6600" dirty="0">
                <a:solidFill>
                  <a:schemeClr val="bg1"/>
                </a:solidFill>
              </a:rPr>
              <a:t>هي منشأة أعمال سواء كانت بنوكا أو شركات تأمين أو أسواق مالية مثل البورصة، وتعتبر المؤسسات المالية آليات للنمو الاقتصادي ككل، مما يجعل من الضروري معرفة أنواعها وفهم أنشطتها المتمثلة في إقراض العملاء وتسويق الأوراق المالية وتقديم الخدمات المصرفية الأخرى كالتأمين وخطط التقاعد وغيرها وكذلك تحديد عناصر أصولها </a:t>
            </a:r>
            <a:r>
              <a:rPr lang="ar-SA" sz="6600" dirty="0" smtClean="0">
                <a:solidFill>
                  <a:schemeClr val="bg1"/>
                </a:solidFill>
              </a:rPr>
              <a:t>وخصومها</a:t>
            </a:r>
            <a:r>
              <a:rPr lang="ar-DZ" sz="6600" dirty="0" smtClean="0">
                <a:solidFill>
                  <a:schemeClr val="bg1"/>
                </a:solidFill>
              </a:rPr>
              <a:t>.</a:t>
            </a:r>
            <a:endParaRPr sz="6000">
              <a:solidFill>
                <a:schemeClr val="bg1"/>
              </a:solidFill>
              <a:latin typeface="Trebuchet MS"/>
              <a:cs typeface="Trebuchet MS"/>
            </a:endParaRPr>
          </a:p>
        </p:txBody>
      </p:sp>
      <p:pic>
        <p:nvPicPr>
          <p:cNvPr id="24" name="object 24"/>
          <p:cNvPicPr/>
          <p:nvPr/>
        </p:nvPicPr>
        <p:blipFill>
          <a:blip r:embed="rId4" cstate="print"/>
          <a:stretch>
            <a:fillRect/>
          </a:stretch>
        </p:blipFill>
        <p:spPr>
          <a:xfrm rot="10800000">
            <a:off x="0" y="0"/>
            <a:ext cx="1028699" cy="6869848"/>
          </a:xfrm>
          <a:prstGeom prst="rect">
            <a:avLst/>
          </a:prstGeom>
        </p:spPr>
      </p:pic>
      <p:pic>
        <p:nvPicPr>
          <p:cNvPr id="26" name="object 26"/>
          <p:cNvPicPr/>
          <p:nvPr/>
        </p:nvPicPr>
        <p:blipFill>
          <a:blip r:embed="rId5" cstate="print"/>
          <a:stretch>
            <a:fillRect/>
          </a:stretch>
        </p:blipFill>
        <p:spPr>
          <a:xfrm>
            <a:off x="14801" y="5641007"/>
            <a:ext cx="1220296" cy="7172044"/>
          </a:xfrm>
          <a:prstGeom prst="rect">
            <a:avLst/>
          </a:prstGeom>
        </p:spPr>
      </p:pic>
      <p:sp>
        <p:nvSpPr>
          <p:cNvPr id="28" name="Titre 27"/>
          <p:cNvSpPr>
            <a:spLocks noGrp="1"/>
          </p:cNvSpPr>
          <p:nvPr>
            <p:ph type="title"/>
          </p:nvPr>
        </p:nvSpPr>
        <p:spPr>
          <a:xfrm>
            <a:off x="685800" y="495300"/>
            <a:ext cx="11201400" cy="1015663"/>
          </a:xfrm>
        </p:spPr>
        <p:txBody>
          <a:bodyPr/>
          <a:lstStyle/>
          <a:p>
            <a:pPr algn="r" rtl="1"/>
            <a:r>
              <a:rPr lang="ar-SA" sz="6600" dirty="0" smtClean="0">
                <a:solidFill>
                  <a:schemeClr val="bg1"/>
                </a:solidFill>
              </a:rPr>
              <a:t>تعريف المؤسسات </a:t>
            </a:r>
            <a:r>
              <a:rPr lang="ar-SA" sz="6600" dirty="0" smtClean="0">
                <a:solidFill>
                  <a:schemeClr val="bg1"/>
                </a:solidFill>
              </a:rPr>
              <a:t>المالي</a:t>
            </a:r>
            <a:r>
              <a:rPr lang="ar-DZ" sz="6600" dirty="0" smtClean="0">
                <a:solidFill>
                  <a:schemeClr val="bg1"/>
                </a:solidFill>
              </a:rPr>
              <a:t>ة:</a:t>
            </a:r>
            <a:endParaRPr lang="fr-FR" sz="6600" dirty="0">
              <a:solidFill>
                <a:schemeClr val="bg1"/>
              </a:solidFill>
            </a:endParaRPr>
          </a:p>
        </p:txBody>
      </p:sp>
      <p:pic>
        <p:nvPicPr>
          <p:cNvPr id="29" name="object 10"/>
          <p:cNvPicPr/>
          <p:nvPr/>
        </p:nvPicPr>
        <p:blipFill>
          <a:blip r:embed="rId6" cstate="print"/>
          <a:stretch>
            <a:fillRect/>
          </a:stretch>
        </p:blipFill>
        <p:spPr>
          <a:xfrm>
            <a:off x="12115800" y="495300"/>
            <a:ext cx="1224823" cy="1224823"/>
          </a:xfrm>
          <a:prstGeom prst="rect">
            <a:avLst/>
          </a:prstGeom>
        </p:spPr>
      </p:pic>
      <p:sp>
        <p:nvSpPr>
          <p:cNvPr id="30" name="object 17"/>
          <p:cNvSpPr txBox="1">
            <a:spLocks/>
          </p:cNvSpPr>
          <p:nvPr/>
        </p:nvSpPr>
        <p:spPr>
          <a:xfrm>
            <a:off x="12344400" y="647700"/>
            <a:ext cx="695325" cy="778510"/>
          </a:xfrm>
          <a:prstGeom prst="rect">
            <a:avLst/>
          </a:prstGeom>
        </p:spPr>
        <p:txBody>
          <a:bodyPr vert="horz" wrap="square" lIns="0" tIns="17780" rIns="0" bIns="0" rtlCol="0">
            <a:spAutoFit/>
          </a:bodyPr>
          <a:lstStyle/>
          <a:p>
            <a:pPr marL="12700" marR="0" lvl="0" indent="0" defTabSz="914400" eaLnBrk="1" fontAlgn="auto" latinLnBrk="0" hangingPunct="1">
              <a:lnSpc>
                <a:spcPct val="100000"/>
              </a:lnSpc>
              <a:spcBef>
                <a:spcPts val="140"/>
              </a:spcBef>
              <a:spcAft>
                <a:spcPts val="0"/>
              </a:spcAft>
              <a:buClrTx/>
              <a:buSzTx/>
              <a:buFontTx/>
              <a:buNone/>
              <a:tabLst/>
              <a:defRPr/>
            </a:pPr>
            <a:r>
              <a:rPr kumimoji="0" lang="fr-FR" sz="4900" b="1" i="0" u="none" strike="noStrike" kern="0" cap="none" spc="-70" normalizeH="0" baseline="0" noProof="0" dirty="0" smtClean="0">
                <a:ln>
                  <a:noFill/>
                </a:ln>
                <a:solidFill>
                  <a:srgbClr val="FFFFFF"/>
                </a:solidFill>
                <a:effectLst/>
                <a:uLnTx/>
                <a:uFillTx/>
                <a:latin typeface="Arial"/>
                <a:ea typeface="+mj-ea"/>
                <a:cs typeface="Arial"/>
              </a:rPr>
              <a:t>07</a:t>
            </a:r>
            <a:endParaRPr kumimoji="0" lang="fr-FR" sz="4900" b="1" i="0" u="none" strike="noStrike" kern="0" cap="none" spc="0" normalizeH="0" baseline="0" noProof="0" dirty="0">
              <a:ln>
                <a:noFill/>
              </a:ln>
              <a:solidFill>
                <a:srgbClr val="041C40"/>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diamond(in)">
                                      <p:cBhvr>
                                        <p:cTn id="1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13"/>
          <p:cNvPicPr/>
          <p:nvPr/>
        </p:nvPicPr>
        <p:blipFill>
          <a:blip r:embed="rId2" cstate="print"/>
          <a:stretch>
            <a:fillRect/>
          </a:stretch>
        </p:blipFill>
        <p:spPr>
          <a:xfrm rot="10800000">
            <a:off x="0" y="6852076"/>
            <a:ext cx="1028699" cy="6869848"/>
          </a:xfrm>
          <a:prstGeom prst="rect">
            <a:avLst/>
          </a:prstGeom>
        </p:spPr>
      </p:pic>
      <p:pic>
        <p:nvPicPr>
          <p:cNvPr id="2" name="object 2"/>
          <p:cNvPicPr/>
          <p:nvPr/>
        </p:nvPicPr>
        <p:blipFill>
          <a:blip r:embed="rId3"/>
          <a:stretch>
            <a:fillRect/>
          </a:stretch>
        </p:blipFill>
        <p:spPr>
          <a:xfrm>
            <a:off x="0" y="0"/>
            <a:ext cx="4343400" cy="7543800"/>
          </a:xfrm>
          <a:prstGeom prst="ellipse">
            <a:avLst/>
          </a:prstGeom>
        </p:spPr>
      </p:pic>
      <p:pic>
        <p:nvPicPr>
          <p:cNvPr id="5" name="object 5"/>
          <p:cNvPicPr/>
          <p:nvPr/>
        </p:nvPicPr>
        <p:blipFill>
          <a:blip r:embed="rId4" cstate="print"/>
          <a:stretch>
            <a:fillRect/>
          </a:stretch>
        </p:blipFill>
        <p:spPr>
          <a:xfrm>
            <a:off x="0" y="0"/>
            <a:ext cx="4419600" cy="8534400"/>
          </a:xfrm>
          <a:prstGeom prst="snip2SameRect">
            <a:avLst/>
          </a:prstGeom>
        </p:spPr>
      </p:pic>
      <p:pic>
        <p:nvPicPr>
          <p:cNvPr id="10" name="object 10"/>
          <p:cNvPicPr/>
          <p:nvPr/>
        </p:nvPicPr>
        <p:blipFill>
          <a:blip r:embed="rId5" cstate="print"/>
          <a:stretch>
            <a:fillRect/>
          </a:stretch>
        </p:blipFill>
        <p:spPr>
          <a:xfrm>
            <a:off x="16306800" y="342900"/>
            <a:ext cx="1224823" cy="1224823"/>
          </a:xfrm>
          <a:prstGeom prst="rect">
            <a:avLst/>
          </a:prstGeom>
        </p:spPr>
      </p:pic>
      <p:sp>
        <p:nvSpPr>
          <p:cNvPr id="11" name="object 11"/>
          <p:cNvSpPr txBox="1"/>
          <p:nvPr/>
        </p:nvSpPr>
        <p:spPr>
          <a:xfrm>
            <a:off x="5105400" y="1638300"/>
            <a:ext cx="12496800" cy="8629927"/>
          </a:xfrm>
          <a:prstGeom prst="rect">
            <a:avLst/>
          </a:prstGeom>
        </p:spPr>
        <p:txBody>
          <a:bodyPr vert="horz" wrap="square" lIns="0" tIns="12065" rIns="0" bIns="0" rtlCol="0">
            <a:spAutoFit/>
          </a:bodyPr>
          <a:lstStyle/>
          <a:p>
            <a:pPr rtl="1"/>
            <a:r>
              <a:rPr lang="ar-SA" sz="4800" dirty="0">
                <a:solidFill>
                  <a:schemeClr val="bg1"/>
                </a:solidFill>
              </a:rPr>
              <a:t>يستند الإطار العام </a:t>
            </a:r>
            <a:r>
              <a:rPr lang="ar-SA" sz="4800" dirty="0" err="1">
                <a:solidFill>
                  <a:schemeClr val="bg1"/>
                </a:solidFill>
              </a:rPr>
              <a:t>للحوكمة</a:t>
            </a:r>
            <a:r>
              <a:rPr lang="ar-SA" sz="4800" dirty="0">
                <a:solidFill>
                  <a:schemeClr val="bg1"/>
                </a:solidFill>
              </a:rPr>
              <a:t> في المؤسسات المالية على مبادئ </a:t>
            </a:r>
            <a:r>
              <a:rPr lang="ar-SA" sz="4800" dirty="0" err="1" smtClean="0">
                <a:solidFill>
                  <a:schemeClr val="bg1"/>
                </a:solidFill>
              </a:rPr>
              <a:t>الحوكم</a:t>
            </a:r>
            <a:r>
              <a:rPr lang="ar-DZ" sz="4800" dirty="0" smtClean="0">
                <a:solidFill>
                  <a:schemeClr val="bg1"/>
                </a:solidFill>
              </a:rPr>
              <a:t>ة المالية التالية:</a:t>
            </a:r>
            <a:endParaRPr lang="fr-FR" sz="4800" dirty="0">
              <a:solidFill>
                <a:schemeClr val="bg1"/>
              </a:solidFill>
            </a:endParaRPr>
          </a:p>
          <a:p>
            <a:pPr rtl="1">
              <a:buFont typeface="Arial" pitchFamily="34" charset="0"/>
              <a:buChar char="•"/>
            </a:pPr>
            <a:r>
              <a:rPr lang="ar-SA" sz="4800" dirty="0">
                <a:solidFill>
                  <a:schemeClr val="bg1"/>
                </a:solidFill>
              </a:rPr>
              <a:t>المساءلة</a:t>
            </a:r>
            <a:endParaRPr lang="fr-FR" sz="4800" dirty="0">
              <a:solidFill>
                <a:schemeClr val="bg1"/>
              </a:solidFill>
            </a:endParaRPr>
          </a:p>
          <a:p>
            <a:pPr rtl="1">
              <a:buFont typeface="Arial" pitchFamily="34" charset="0"/>
              <a:buChar char="•"/>
            </a:pPr>
            <a:r>
              <a:rPr lang="ar-SA" sz="4800" dirty="0" smtClean="0">
                <a:solidFill>
                  <a:schemeClr val="bg1"/>
                </a:solidFill>
              </a:rPr>
              <a:t>الشفافية</a:t>
            </a:r>
            <a:endParaRPr lang="fr-FR" sz="4800" dirty="0">
              <a:solidFill>
                <a:schemeClr val="bg1"/>
              </a:solidFill>
            </a:endParaRPr>
          </a:p>
          <a:p>
            <a:pPr rtl="1">
              <a:buFont typeface="Arial" pitchFamily="34" charset="0"/>
              <a:buChar char="•"/>
            </a:pPr>
            <a:r>
              <a:rPr lang="ar-SA" sz="4800" dirty="0">
                <a:solidFill>
                  <a:schemeClr val="bg1"/>
                </a:solidFill>
              </a:rPr>
              <a:t> النزاهة</a:t>
            </a:r>
            <a:endParaRPr lang="fr-FR" sz="4800" dirty="0">
              <a:solidFill>
                <a:schemeClr val="bg1"/>
              </a:solidFill>
            </a:endParaRPr>
          </a:p>
          <a:p>
            <a:pPr rtl="1">
              <a:buFont typeface="Arial" pitchFamily="34" charset="0"/>
              <a:buChar char="•"/>
            </a:pPr>
            <a:r>
              <a:rPr lang="ar-SA" sz="4800" dirty="0">
                <a:solidFill>
                  <a:schemeClr val="bg1"/>
                </a:solidFill>
              </a:rPr>
              <a:t> الإشراف  </a:t>
            </a:r>
            <a:endParaRPr lang="fr-FR" sz="4800" dirty="0">
              <a:solidFill>
                <a:schemeClr val="bg1"/>
              </a:solidFill>
            </a:endParaRPr>
          </a:p>
          <a:p>
            <a:pPr rtl="1">
              <a:buFont typeface="Arial" pitchFamily="34" charset="0"/>
              <a:buChar char="•"/>
            </a:pPr>
            <a:r>
              <a:rPr lang="ar-SA" sz="4800" dirty="0">
                <a:solidFill>
                  <a:schemeClr val="bg1"/>
                </a:solidFill>
              </a:rPr>
              <a:t>الكفاءة</a:t>
            </a:r>
            <a:r>
              <a:rPr lang="ar-SA" sz="4800" b="1" dirty="0">
                <a:solidFill>
                  <a:schemeClr val="bg1"/>
                </a:solidFill>
              </a:rPr>
              <a:t> </a:t>
            </a:r>
            <a:endParaRPr lang="fr-FR" sz="4800" dirty="0">
              <a:solidFill>
                <a:schemeClr val="bg1"/>
              </a:solidFill>
            </a:endParaRPr>
          </a:p>
          <a:p>
            <a:pPr rtl="1">
              <a:buFont typeface="Arial" pitchFamily="34" charset="0"/>
              <a:buChar char="•"/>
            </a:pPr>
            <a:r>
              <a:rPr lang="ar-SA" sz="4800" dirty="0" err="1">
                <a:solidFill>
                  <a:schemeClr val="bg1"/>
                </a:solidFill>
              </a:rPr>
              <a:t>الريادة</a:t>
            </a:r>
            <a:r>
              <a:rPr lang="ar-SA" sz="4800" dirty="0">
                <a:solidFill>
                  <a:schemeClr val="bg1"/>
                </a:solidFill>
              </a:rPr>
              <a:t> </a:t>
            </a:r>
            <a:endParaRPr lang="fr-FR" sz="4800" dirty="0">
              <a:solidFill>
                <a:schemeClr val="bg1"/>
              </a:solidFill>
            </a:endParaRPr>
          </a:p>
          <a:p>
            <a:pPr rtl="1"/>
            <a:r>
              <a:rPr lang="ar-SA" sz="4800" dirty="0">
                <a:solidFill>
                  <a:schemeClr val="bg1"/>
                </a:solidFill>
              </a:rPr>
              <a:t>إذن فالمؤسسة المالية تحتاج إلى الحوكمه لتحقيق نتائج على نحو فعال مع تحقيق مستويات عالية من الأداء بما يتفق مع الالتزامات القانونية والسياسات المعمول </a:t>
            </a:r>
            <a:r>
              <a:rPr lang="ar-SA" sz="4800" dirty="0" err="1" smtClean="0">
                <a:solidFill>
                  <a:schemeClr val="bg1"/>
                </a:solidFill>
              </a:rPr>
              <a:t>ب</a:t>
            </a:r>
            <a:r>
              <a:rPr lang="ar-DZ" sz="4800" dirty="0" smtClean="0">
                <a:solidFill>
                  <a:schemeClr val="bg1"/>
                </a:solidFill>
              </a:rPr>
              <a:t>ه</a:t>
            </a:r>
            <a:r>
              <a:rPr lang="ar-SA" sz="4800" dirty="0" smtClean="0">
                <a:solidFill>
                  <a:schemeClr val="bg1"/>
                </a:solidFill>
              </a:rPr>
              <a:t>ا</a:t>
            </a:r>
            <a:r>
              <a:rPr lang="ar-DZ" sz="4800" dirty="0" smtClean="0">
                <a:solidFill>
                  <a:schemeClr val="bg1"/>
                </a:solidFill>
              </a:rPr>
              <a:t>.</a:t>
            </a:r>
            <a:r>
              <a:rPr lang="ar-SA" sz="3600" dirty="0" smtClean="0"/>
              <a:t>.</a:t>
            </a:r>
            <a:endParaRPr lang="fr-FR" sz="3600" dirty="0"/>
          </a:p>
          <a:p>
            <a:pPr rtl="1"/>
            <a:r>
              <a:rPr lang="ar-SA" sz="3600" b="1" dirty="0"/>
              <a:t> </a:t>
            </a:r>
            <a:endParaRPr lang="fr-FR" sz="3600" dirty="0"/>
          </a:p>
        </p:txBody>
      </p:sp>
      <p:sp>
        <p:nvSpPr>
          <p:cNvPr id="12" name="object 12"/>
          <p:cNvSpPr txBox="1"/>
          <p:nvPr/>
        </p:nvSpPr>
        <p:spPr>
          <a:xfrm>
            <a:off x="7696200" y="571500"/>
            <a:ext cx="8238490" cy="869020"/>
          </a:xfrm>
          <a:prstGeom prst="rect">
            <a:avLst/>
          </a:prstGeom>
        </p:spPr>
        <p:txBody>
          <a:bodyPr vert="horz" wrap="square" lIns="0" tIns="12065" rIns="0" bIns="0" rtlCol="0">
            <a:spAutoFit/>
          </a:bodyPr>
          <a:lstStyle/>
          <a:p>
            <a:pPr marL="12700" marR="5080" rtl="1">
              <a:lnSpc>
                <a:spcPct val="115900"/>
              </a:lnSpc>
              <a:spcBef>
                <a:spcPts val="95"/>
              </a:spcBef>
            </a:pPr>
            <a:r>
              <a:rPr lang="ar-SA" sz="4800" b="1" u="sng" dirty="0" err="1">
                <a:solidFill>
                  <a:schemeClr val="bg1"/>
                </a:solidFill>
              </a:rPr>
              <a:t>الحوكمة</a:t>
            </a:r>
            <a:r>
              <a:rPr lang="ar-SA" sz="4800" b="1" u="sng" dirty="0">
                <a:solidFill>
                  <a:schemeClr val="bg1"/>
                </a:solidFill>
              </a:rPr>
              <a:t> في المؤسسات المالية </a:t>
            </a:r>
            <a:r>
              <a:rPr lang="ar-SA" sz="2400" b="1" u="sng" dirty="0">
                <a:solidFill>
                  <a:schemeClr val="bg1"/>
                </a:solidFill>
              </a:rPr>
              <a:t>.</a:t>
            </a:r>
            <a:endParaRPr sz="2050">
              <a:solidFill>
                <a:schemeClr val="bg1"/>
              </a:solidFill>
              <a:latin typeface="Trebuchet MS"/>
              <a:cs typeface="Trebuchet MS"/>
            </a:endParaRPr>
          </a:p>
        </p:txBody>
      </p:sp>
      <p:sp>
        <p:nvSpPr>
          <p:cNvPr id="18" name="object 17"/>
          <p:cNvSpPr txBox="1">
            <a:spLocks/>
          </p:cNvSpPr>
          <p:nvPr/>
        </p:nvSpPr>
        <p:spPr>
          <a:xfrm flipH="1">
            <a:off x="16535400" y="495300"/>
            <a:ext cx="904875" cy="778510"/>
          </a:xfrm>
          <a:prstGeom prst="rect">
            <a:avLst/>
          </a:prstGeom>
        </p:spPr>
        <p:txBody>
          <a:bodyPr vert="horz" wrap="square" lIns="0" tIns="17780" rIns="0" bIns="0" rtlCol="0">
            <a:spAutoFit/>
          </a:bodyPr>
          <a:lstStyle/>
          <a:p>
            <a:pPr marL="12700" marR="0" lvl="0" indent="0" defTabSz="914400" eaLnBrk="1" fontAlgn="auto" latinLnBrk="0" hangingPunct="1">
              <a:lnSpc>
                <a:spcPct val="100000"/>
              </a:lnSpc>
              <a:spcBef>
                <a:spcPts val="140"/>
              </a:spcBef>
              <a:spcAft>
                <a:spcPts val="0"/>
              </a:spcAft>
              <a:buClrTx/>
              <a:buSzTx/>
              <a:buFontTx/>
              <a:buNone/>
              <a:tabLst/>
              <a:defRPr/>
            </a:pPr>
            <a:r>
              <a:rPr kumimoji="0" lang="ar-DZ" sz="4900" b="1" i="0" u="none" strike="noStrike" kern="0" cap="none" spc="-70" normalizeH="0" baseline="0" noProof="0" dirty="0" smtClean="0">
                <a:ln>
                  <a:noFill/>
                </a:ln>
                <a:solidFill>
                  <a:srgbClr val="FFFFFF"/>
                </a:solidFill>
                <a:effectLst/>
                <a:uLnTx/>
                <a:uFillTx/>
                <a:latin typeface="Arial"/>
                <a:ea typeface="+mj-ea"/>
                <a:cs typeface="Arial"/>
              </a:rPr>
              <a:t>08</a:t>
            </a:r>
            <a:endParaRPr kumimoji="0" lang="fr-FR" sz="4900" b="1" i="0" u="none" strike="noStrike" kern="0" cap="none" spc="0" normalizeH="0" baseline="0" noProof="0" dirty="0">
              <a:ln>
                <a:noFill/>
              </a:ln>
              <a:solidFill>
                <a:srgbClr val="041C40"/>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diamond(in)">
                                      <p:cBhvr>
                                        <p:cTn id="13" dur="20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1" dur="500"/>
                                        <p:tgtEl>
                                          <p:spTgt spid="11">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4" dur="500"/>
                                        <p:tgtEl>
                                          <p:spTgt spid="11">
                                            <p:txEl>
                                              <p:pRg st="2" end="2"/>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7" dur="500"/>
                                        <p:tgtEl>
                                          <p:spTgt spid="11">
                                            <p:txEl>
                                              <p:pRg st="3" end="3"/>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checkerboard(across)">
                                      <p:cBhvr>
                                        <p:cTn id="30" dur="500"/>
                                        <p:tgtEl>
                                          <p:spTgt spid="11">
                                            <p:txEl>
                                              <p:pRg st="4" end="4"/>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3" dur="500"/>
                                        <p:tgtEl>
                                          <p:spTgt spid="11">
                                            <p:txEl>
                                              <p:pRg st="5" end="5"/>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checkerboard(across)">
                                      <p:cBhvr>
                                        <p:cTn id="36" dur="500"/>
                                        <p:tgtEl>
                                          <p:spTgt spid="11">
                                            <p:txEl>
                                              <p:pRg st="6" end="6"/>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checkerboard(across)">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875</Words>
  <Application>Microsoft Office PowerPoint</Application>
  <PresentationFormat>Personnalisé</PresentationFormat>
  <Paragraphs>94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جامعة غرداية كلية العلوم الاقتصادية،التجارية والتسيير مخبر التطبيقات الكمية والنوعية الارتقاء الاقتصادي،الاجتماعي والبيئي بالمؤسسات الجزائرية مشروع البحث PRFU حوكمة النظام المصرفي والمالي في ظل الأزمات المالية وتحديات الرهانات الاقتصادية في الجزائر  ينظم: ملتقى وطني حضوري/عن بعد حول: إستراتيجية تطوير وتعزيز الحوكمة المالية في المؤسسات الاقتصادية   </vt:lpstr>
      <vt:lpstr>Diapositive 2</vt:lpstr>
      <vt:lpstr>تمهيد: تهدف هذه الدراسة إلى تقديم مفهوم التكنولوجيا المالية  والحوكمة المالية في المؤسسات المالية ، والتي أصبحت تلعب دورا هما في الرفع من أداء المؤسسات المالية ودفع الاقتصاد لنمو سريع وأكبر لذلك تسعى الجزائر إلى تطوير منظوماتها المالية لتتماشى مع المستوى الكبير للمؤسسات المالية العالمية وذلك لتقديم خدمات مالية ومصرفية عالية الجودة باستعمال أحدث ابتكارات التكنولوجيا الحديثة كالعملات الرقمية، والذكاء الاصطناعي ،والتطبيقات، وقد خلصت الدراسة إلى ضرورة سعي البنوك والمؤسسات المالية إلى إدخال تغييرات في نماذج أعمالها من خلال التوسع في اعتماد التكنولوجيا والاستثمار في تطوير المنتجات المالية  ، والدخول في شراكة مع الشركات التكنولوجيا الحديثة لتحسين قدراتها التنافسية، دون التغاضي عن التزام بمبادئ الحوكمه وخاصة الحوكمه المالية لتغيير الذي يمكن ان تقوم به هذه الأخيرة في حالة التزام المؤسسات المالية بجوهر الحوكمه المالية.</vt:lpstr>
      <vt:lpstr>ومن خلال ما سبق ارتأينا البحث في الإشكالية التالية: </vt:lpstr>
      <vt:lpstr>03</vt:lpstr>
      <vt:lpstr>تعريف الحوكمه المالية (في المؤسسة المالية) </vt:lpstr>
      <vt:lpstr>مفهوم التكنولوجيا المالية::</vt:lpstr>
      <vt:lpstr>تعريف المؤسسات المالية:</vt:lpstr>
      <vt:lpstr>Diapositive 9</vt:lpstr>
      <vt:lpstr>09</vt:lpstr>
      <vt:lpstr>10</vt:lpstr>
      <vt:lpstr>منافع تبني التكنولوجيا المالية في القطاع المصرفي الجزائري:</vt:lpstr>
      <vt:lpstr>وتجدر الإشارة هنا أن التكنولوجيا المالية تنطوي على مجموعة من المخاطر يمكن إيجازها فيما يلي:  </vt:lpstr>
      <vt:lpstr>Diapositive 14</vt:lpstr>
      <vt:lpstr>خاتمة: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Professional Business Project Presentation</dc:title>
  <dc:creator>hadjer hafed</dc:creator>
  <cp:keywords>DAGYKh18G1Y,BAGSxxKKhjQ</cp:keywords>
  <cp:lastModifiedBy>CLIC-ONE</cp:lastModifiedBy>
  <cp:revision>19</cp:revision>
  <dcterms:created xsi:type="dcterms:W3CDTF">2024-12-02T18:58:29Z</dcterms:created>
  <dcterms:modified xsi:type="dcterms:W3CDTF">2024-12-02T21:42:58Z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2024-12-02T00:00:00Z</vt:filetime>
  </property>
  <property fmtid="{D5CDD505-2E9C-101B-9397-08002B2CF9AE}" pid="3" name="Creator">
    <vt:lpwstr>Canva</vt:lpwstr>
  </property>
  <property fmtid="{D5CDD505-2E9C-101B-9397-08002B2CF9AE}" pid="4" name="LastSaved">
    <vt:filetime>2024-12-02T00:00:00Z</vt:filetime>
  </property>
  <property fmtid="{D5CDD505-2E9C-101B-9397-08002B2CF9AE}" pid="5" name="Producer">
    <vt:lpwstr>Canva</vt:lpwstr>
  </property>
</Properties>
</file>