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5" autoAdjust="0"/>
    <p:restoredTop sz="94660"/>
  </p:normalViewPr>
  <p:slideViewPr>
    <p:cSldViewPr snapToGrid="0">
      <p:cViewPr varScale="1">
        <p:scale>
          <a:sx n="82" d="100"/>
          <a:sy n="82" d="100"/>
        </p:scale>
        <p:origin x="72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54663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Date Placeholder 2"/>
          <p:cNvSpPr>
            <a:spLocks noGrp="1"/>
          </p:cNvSpPr>
          <p:nvPr>
            <p:ph type="dt" sz="half" idx="10"/>
          </p:nvPr>
        </p:nvSpPr>
        <p:spPr/>
        <p:txBody>
          <a:bodyPr/>
          <a:lstStyle/>
          <a:p>
            <a:fld id="{1F411F06-8CFD-4485-B2C4-A7679C5496FE}" type="datetimeFigureOut">
              <a:rPr lang="ar-DZ" smtClean="0"/>
              <a:t>02-06-1446</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3553891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345930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a:t>انقر لتحرير أنماط نص الشكل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8685419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3944629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353340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a:t>انقر لتحرير نمط عنوان الشكل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a:t>انقر لتحرير أنماط نص الشكل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2736235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3243744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1913693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nchor="ct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204215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1F411F06-8CFD-4485-B2C4-A7679C5496FE}" type="datetimeFigureOut">
              <a:rPr lang="ar-DZ" smtClean="0"/>
              <a:t>02-06-1446</a:t>
            </a:fld>
            <a:endParaRPr lang="ar-DZ"/>
          </a:p>
        </p:txBody>
      </p:sp>
      <p:sp>
        <p:nvSpPr>
          <p:cNvPr id="5" name="Footer Placeholder 4"/>
          <p:cNvSpPr>
            <a:spLocks noGrp="1"/>
          </p:cNvSpPr>
          <p:nvPr>
            <p:ph type="ftr" sz="quarter" idx="11"/>
          </p:nvPr>
        </p:nvSpPr>
        <p:spPr/>
        <p:txBody>
          <a:bodyPr/>
          <a:lstStyle/>
          <a:p>
            <a:endParaRPr lang="ar-DZ"/>
          </a:p>
        </p:txBody>
      </p:sp>
      <p:sp>
        <p:nvSpPr>
          <p:cNvPr id="6" name="Slide Number Placeholder 5"/>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206379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1F411F06-8CFD-4485-B2C4-A7679C5496FE}" type="datetimeFigureOut">
              <a:rPr lang="ar-DZ" smtClean="0"/>
              <a:t>02-06-1446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2744350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1F411F06-8CFD-4485-B2C4-A7679C5496FE}" type="datetimeFigureOut">
              <a:rPr lang="ar-DZ" smtClean="0"/>
              <a:t>02-06-1446</a:t>
            </a:fld>
            <a:endParaRPr lang="ar-DZ"/>
          </a:p>
        </p:txBody>
      </p:sp>
      <p:sp>
        <p:nvSpPr>
          <p:cNvPr id="8" name="Footer Placeholder 7"/>
          <p:cNvSpPr>
            <a:spLocks noGrp="1"/>
          </p:cNvSpPr>
          <p:nvPr>
            <p:ph type="ftr" sz="quarter" idx="11"/>
          </p:nvPr>
        </p:nvSpPr>
        <p:spPr/>
        <p:txBody>
          <a:bodyPr/>
          <a:lstStyle/>
          <a:p>
            <a:endParaRPr lang="ar-DZ"/>
          </a:p>
        </p:txBody>
      </p:sp>
      <p:sp>
        <p:nvSpPr>
          <p:cNvPr id="9" name="Slide Number Placeholder 8"/>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3836635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1F411F06-8CFD-4485-B2C4-A7679C5496FE}" type="datetimeFigureOut">
              <a:rPr lang="ar-DZ" smtClean="0"/>
              <a:t>02-06-1446</a:t>
            </a:fld>
            <a:endParaRPr lang="ar-DZ"/>
          </a:p>
        </p:txBody>
      </p:sp>
      <p:sp>
        <p:nvSpPr>
          <p:cNvPr id="4" name="Footer Placeholder 3"/>
          <p:cNvSpPr>
            <a:spLocks noGrp="1"/>
          </p:cNvSpPr>
          <p:nvPr>
            <p:ph type="ftr" sz="quarter" idx="11"/>
          </p:nvPr>
        </p:nvSpPr>
        <p:spPr/>
        <p:txBody>
          <a:bodyPr/>
          <a:lstStyle/>
          <a:p>
            <a:endParaRPr lang="ar-DZ"/>
          </a:p>
        </p:txBody>
      </p:sp>
      <p:sp>
        <p:nvSpPr>
          <p:cNvPr id="5" name="Slide Number Placeholder 4"/>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2758343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11F06-8CFD-4485-B2C4-A7679C5496FE}" type="datetimeFigureOut">
              <a:rPr lang="ar-DZ" smtClean="0"/>
              <a:t>02-06-1446</a:t>
            </a:fld>
            <a:endParaRPr lang="ar-DZ"/>
          </a:p>
        </p:txBody>
      </p:sp>
      <p:sp>
        <p:nvSpPr>
          <p:cNvPr id="3" name="Footer Placeholder 2"/>
          <p:cNvSpPr>
            <a:spLocks noGrp="1"/>
          </p:cNvSpPr>
          <p:nvPr>
            <p:ph type="ftr" sz="quarter" idx="11"/>
          </p:nvPr>
        </p:nvSpPr>
        <p:spPr/>
        <p:txBody>
          <a:bodyPr/>
          <a:lstStyle/>
          <a:p>
            <a:endParaRPr lang="ar-DZ"/>
          </a:p>
        </p:txBody>
      </p:sp>
      <p:sp>
        <p:nvSpPr>
          <p:cNvPr id="4" name="Slide Number Placeholder 3"/>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1532947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F411F06-8CFD-4485-B2C4-A7679C5496FE}" type="datetimeFigureOut">
              <a:rPr lang="ar-DZ" smtClean="0"/>
              <a:t>02-06-1446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462263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a:t>انقر لتحرير نمط عنوان الشكل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1F411F06-8CFD-4485-B2C4-A7679C5496FE}" type="datetimeFigureOut">
              <a:rPr lang="ar-DZ" smtClean="0"/>
              <a:t>02-06-1446</a:t>
            </a:fld>
            <a:endParaRPr lang="ar-DZ"/>
          </a:p>
        </p:txBody>
      </p:sp>
      <p:sp>
        <p:nvSpPr>
          <p:cNvPr id="6" name="Footer Placeholder 5"/>
          <p:cNvSpPr>
            <a:spLocks noGrp="1"/>
          </p:cNvSpPr>
          <p:nvPr>
            <p:ph type="ftr" sz="quarter" idx="11"/>
          </p:nvPr>
        </p:nvSpPr>
        <p:spPr/>
        <p:txBody>
          <a:bodyPr/>
          <a:lstStyle/>
          <a:p>
            <a:endParaRPr lang="ar-DZ"/>
          </a:p>
        </p:txBody>
      </p:sp>
      <p:sp>
        <p:nvSpPr>
          <p:cNvPr id="7" name="Slide Number Placeholder 6"/>
          <p:cNvSpPr>
            <a:spLocks noGrp="1"/>
          </p:cNvSpPr>
          <p:nvPr>
            <p:ph type="sldNum" sz="quarter" idx="12"/>
          </p:nvPr>
        </p:nvSpPr>
        <p:spPr/>
        <p:txBody>
          <a:bodyPr/>
          <a:lstStyle/>
          <a:p>
            <a:fld id="{BEBEEA4C-6A91-4276-B003-C4AD55FD96CD}" type="slidenum">
              <a:rPr lang="ar-DZ" smtClean="0"/>
              <a:t>‹#›</a:t>
            </a:fld>
            <a:endParaRPr lang="ar-DZ"/>
          </a:p>
        </p:txBody>
      </p:sp>
    </p:spTree>
    <p:extLst>
      <p:ext uri="{BB962C8B-B14F-4D97-AF65-F5344CB8AC3E}">
        <p14:creationId xmlns:p14="http://schemas.microsoft.com/office/powerpoint/2010/main" val="3927634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F411F06-8CFD-4485-B2C4-A7679C5496FE}" type="datetimeFigureOut">
              <a:rPr lang="ar-DZ" smtClean="0"/>
              <a:t>02-06-1446</a:t>
            </a:fld>
            <a:endParaRPr lang="ar-DZ"/>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ar-DZ"/>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EBEEA4C-6A91-4276-B003-C4AD55FD96CD}" type="slidenum">
              <a:rPr lang="ar-DZ" smtClean="0"/>
              <a:t>‹#›</a:t>
            </a:fld>
            <a:endParaRPr lang="ar-DZ"/>
          </a:p>
        </p:txBody>
      </p:sp>
    </p:spTree>
    <p:extLst>
      <p:ext uri="{BB962C8B-B14F-4D97-AF65-F5344CB8AC3E}">
        <p14:creationId xmlns:p14="http://schemas.microsoft.com/office/powerpoint/2010/main" val="1101917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alpha val="47000"/>
          </a:schemeClr>
        </a:solidFill>
        <a:effectLst/>
      </p:bgPr>
    </p:bg>
    <p:spTree>
      <p:nvGrpSpPr>
        <p:cNvPr id="1" name=""/>
        <p:cNvGrpSpPr/>
        <p:nvPr/>
      </p:nvGrpSpPr>
      <p:grpSpPr>
        <a:xfrm>
          <a:off x="0" y="0"/>
          <a:ext cx="0" cy="0"/>
          <a:chOff x="0" y="0"/>
          <a:chExt cx="0" cy="0"/>
        </a:xfrm>
      </p:grpSpPr>
      <p:pic>
        <p:nvPicPr>
          <p:cNvPr id="1026" name="صورة 1">
            <a:extLst>
              <a:ext uri="{FF2B5EF4-FFF2-40B4-BE49-F238E27FC236}">
                <a16:creationId xmlns:a16="http://schemas.microsoft.com/office/drawing/2014/main" id="{178597DD-58C1-ED72-3857-5C065C5196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4360" y="2807422"/>
            <a:ext cx="6069205" cy="1570038"/>
          </a:xfrm>
          <a:prstGeom prst="rect">
            <a:avLst/>
          </a:prstGeom>
          <a:noFill/>
          <a:effectLst>
            <a:glow rad="139700">
              <a:schemeClr val="accent2">
                <a:satMod val="175000"/>
                <a:alpha val="40000"/>
              </a:schemeClr>
            </a:glow>
            <a:outerShdw blurRad="50800" dist="50800" dir="5400000" algn="ctr" rotWithShape="0">
              <a:srgbClr val="FF0000"/>
            </a:outerShdw>
          </a:effectLst>
          <a:scene3d>
            <a:camera prst="orthographicFront"/>
            <a:lightRig rig="threePt" dir="t"/>
          </a:scene3d>
          <a:sp3d>
            <a:bevelB/>
          </a:sp3d>
        </p:spPr>
      </p:pic>
      <p:pic>
        <p:nvPicPr>
          <p:cNvPr id="1025" name="صورة 2">
            <a:extLst>
              <a:ext uri="{FF2B5EF4-FFF2-40B4-BE49-F238E27FC236}">
                <a16:creationId xmlns:a16="http://schemas.microsoft.com/office/drawing/2014/main" id="{1B7F405C-8B24-85A0-92A5-81C579276D5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5481" y="5379403"/>
            <a:ext cx="5761038" cy="147859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E09A80C7-F8C9-0AD8-6CFC-33B519716084}"/>
              </a:ext>
            </a:extLst>
          </p:cNvPr>
          <p:cNvSpPr>
            <a:spLocks noChangeArrowheads="1"/>
          </p:cNvSpPr>
          <p:nvPr/>
        </p:nvSpPr>
        <p:spPr bwMode="auto">
          <a:xfrm>
            <a:off x="2466391" y="635928"/>
            <a:ext cx="7259217" cy="2031325"/>
          </a:xfrm>
          <a:prstGeom prst="rect">
            <a:avLst/>
          </a:prstGeom>
          <a:gradFill>
            <a:gsLst>
              <a:gs pos="10000">
                <a:schemeClr val="bg2">
                  <a:tint val="97000"/>
                  <a:hueMod val="92000"/>
                  <a:satMod val="169000"/>
                  <a:lumMod val="164000"/>
                </a:schemeClr>
              </a:gs>
              <a:gs pos="100000">
                <a:schemeClr val="bg2">
                  <a:shade val="96000"/>
                  <a:satMod val="120000"/>
                  <a:lumMod val="90000"/>
                </a:schemeClr>
              </a:gs>
            </a:gsLst>
            <a:lin ang="6120000" scaled="1"/>
          </a:gradFill>
          <a:ln>
            <a:noFill/>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DZ" sz="1800" b="1" i="0" u="none" strike="noStrike" cap="none" normalizeH="0" baseline="0" dirty="0">
                <a:ln>
                  <a:noFill/>
                </a:ln>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وزارة التعليم العالي والبحث العلمي</a:t>
            </a:r>
            <a:endParaRPr kumimoji="0" lang="en-US" altLang="ar-DZ" sz="800" b="1" i="0" u="none" strike="noStrike" cap="none" normalizeH="0" baseline="0" dirty="0">
              <a:ln>
                <a:noFill/>
              </a:ln>
              <a:solidFill>
                <a:schemeClr val="bg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DZ" sz="1800" b="1" i="0" u="none" strike="noStrike" cap="none" normalizeH="0" baseline="0" dirty="0">
                <a:ln>
                  <a:noFill/>
                </a:ln>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جامعة غرداية</a:t>
            </a:r>
            <a:endParaRPr kumimoji="0" lang="en-US" altLang="ar-DZ" sz="800" b="1" i="0" u="none" strike="noStrike" cap="none" normalizeH="0" baseline="0" dirty="0">
              <a:ln>
                <a:noFill/>
              </a:ln>
              <a:solidFill>
                <a:schemeClr val="bg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DZ" sz="1800" b="1" i="0" u="none" strike="noStrike" cap="none" normalizeH="0" baseline="0" dirty="0">
                <a:ln>
                  <a:noFill/>
                </a:ln>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كلية العلوم الاقتصادية والتجارية وعلوم التسيير</a:t>
            </a:r>
            <a:endParaRPr kumimoji="0" lang="en-US" altLang="ar-DZ" sz="800" b="1" i="0" u="none" strike="noStrike" cap="none" normalizeH="0" baseline="0" dirty="0">
              <a:ln>
                <a:noFill/>
              </a:ln>
              <a:solidFill>
                <a:schemeClr val="bg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DZ" sz="1800" b="1" i="0" u="none" strike="noStrike" cap="none" normalizeH="0" baseline="0" dirty="0">
                <a:ln>
                  <a:noFill/>
                </a:ln>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الملتقى الوطني: استراتيجية تطوير وتعزيز الحوكمة المالية في المؤسسات الاقتصادية</a:t>
            </a:r>
            <a:endParaRPr kumimoji="0" lang="en-US" altLang="ar-DZ" sz="800" b="1" i="0" u="none" strike="noStrike" cap="none" normalizeH="0" baseline="0" dirty="0">
              <a:ln>
                <a:noFill/>
              </a:ln>
              <a:solidFill>
                <a:schemeClr val="bg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DZ" sz="1800" b="1" i="0" u="none" strike="noStrike" cap="none" normalizeH="0" baseline="0" dirty="0">
                <a:ln>
                  <a:noFill/>
                </a:ln>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يوم: 5 ديسمبر2024</a:t>
            </a:r>
            <a:endParaRPr kumimoji="0" lang="en-US" altLang="ar-DZ" sz="800" b="1" i="0" u="none" strike="noStrike" cap="none" normalizeH="0" baseline="0" dirty="0">
              <a:ln>
                <a:noFill/>
              </a:ln>
              <a:solidFill>
                <a:schemeClr val="bg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DZ" sz="1800" b="1" i="0" u="none" strike="noStrike" cap="none" normalizeH="0" baseline="0" dirty="0">
                <a:ln>
                  <a:noFill/>
                </a:ln>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ورقة بحثية مقدمة قصد المشاركة في فعاليات الملتقى موسومة بــــ:</a:t>
            </a:r>
            <a:endParaRPr kumimoji="0" lang="en-US" altLang="ar-DZ" sz="800" b="1"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ar-DZ" sz="18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AAE47D81-E521-C23B-3095-33E3DE1D9516}"/>
              </a:ext>
            </a:extLst>
          </p:cNvPr>
          <p:cNvSpPr>
            <a:spLocks noChangeArrowheads="1"/>
          </p:cNvSpPr>
          <p:nvPr/>
        </p:nvSpPr>
        <p:spPr bwMode="auto">
          <a:xfrm>
            <a:off x="2901530" y="4517629"/>
            <a:ext cx="6152035"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DZ" sz="1600" b="1" i="0" u="sng" strike="noStrike" cap="none" normalizeH="0" baseline="0" dirty="0">
                <a:ln>
                  <a:noFill/>
                </a:ln>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المحور المستهدف في الملتقى: المحور السابع الموسوم بـــــ: دور الحوكمة المالية في القطاع البنكي </a:t>
            </a:r>
            <a:endParaRPr kumimoji="0" lang="en-US" altLang="ar-DZ" sz="800" b="0" i="0" u="none" strike="noStrike" cap="none" normalizeH="0" baseline="0" dirty="0">
              <a:ln>
                <a:noFill/>
              </a:ln>
              <a:solidFill>
                <a:schemeClr val="bg1"/>
              </a:solidFill>
              <a:effectLst/>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DZ" sz="1600" b="1" i="0" u="sng" strike="noStrike" cap="none" normalizeH="0" baseline="0" dirty="0">
                <a:ln>
                  <a:noFill/>
                </a:ln>
                <a:solidFill>
                  <a:schemeClr val="bg1"/>
                </a:solidFill>
                <a:effectLst/>
                <a:latin typeface="Traditional Arabic" panose="02020603050405020304" pitchFamily="18" charset="-78"/>
                <a:ea typeface="Calibri" panose="020F0502020204030204" pitchFamily="34" charset="0"/>
                <a:cs typeface="Traditional Arabic" panose="02020603050405020304" pitchFamily="18" charset="-78"/>
              </a:rPr>
              <a:t>من إعداد الباحثين:</a:t>
            </a:r>
            <a:endParaRPr kumimoji="0" lang="en-US" altLang="ar-DZ" sz="800" b="0" i="0" u="none" strike="noStrike" cap="none" normalizeH="0" baseline="0" dirty="0">
              <a:ln>
                <a:noFill/>
              </a:ln>
              <a:solidFill>
                <a:schemeClr val="bg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ar-DZ" sz="1800" b="0" i="0" u="none" strike="noStrike" cap="none" normalizeH="0" baseline="0" dirty="0">
              <a:ln>
                <a:noFill/>
              </a:ln>
              <a:solidFill>
                <a:schemeClr val="bg1"/>
              </a:solidFill>
              <a:effectLst/>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8602A3C5-9BBF-4A4A-FDC2-BEFB53668696}"/>
              </a:ext>
            </a:extLst>
          </p:cNvPr>
          <p:cNvSpPr>
            <a:spLocks noChangeArrowheads="1"/>
          </p:cNvSpPr>
          <p:nvPr/>
        </p:nvSpPr>
        <p:spPr bwMode="auto">
          <a:xfrm>
            <a:off x="8047035" y="4869902"/>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algn="ctr"/>
            <a:endParaRPr lang="ar-DZ"/>
          </a:p>
        </p:txBody>
      </p:sp>
    </p:spTree>
    <p:extLst>
      <p:ext uri="{BB962C8B-B14F-4D97-AF65-F5344CB8AC3E}">
        <p14:creationId xmlns:p14="http://schemas.microsoft.com/office/powerpoint/2010/main" val="241279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5"/>
                                        </p:tgtEl>
                                        <p:attrNameLst>
                                          <p:attrName>style.visibility</p:attrName>
                                        </p:attrNameLst>
                                      </p:cBhvr>
                                      <p:to>
                                        <p:strVal val="visible"/>
                                      </p:to>
                                    </p:set>
                                    <p:anim calcmode="lin" valueType="num">
                                      <p:cBhvr additive="base">
                                        <p:cTn id="19" dur="500" fill="hold"/>
                                        <p:tgtEl>
                                          <p:spTgt spid="1025"/>
                                        </p:tgtEl>
                                        <p:attrNameLst>
                                          <p:attrName>ppt_x</p:attrName>
                                        </p:attrNameLst>
                                      </p:cBhvr>
                                      <p:tavLst>
                                        <p:tav tm="0">
                                          <p:val>
                                            <p:strVal val="#ppt_x"/>
                                          </p:val>
                                        </p:tav>
                                        <p:tav tm="100000">
                                          <p:val>
                                            <p:strVal val="#ppt_x"/>
                                          </p:val>
                                        </p:tav>
                                      </p:tavLst>
                                    </p:anim>
                                    <p:anim calcmode="lin" valueType="num">
                                      <p:cBhvr additive="base">
                                        <p:cTn id="20"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alpha val="39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useBgFill="1">
        <p:nvSpPr>
          <p:cNvPr id="3" name="مربع نص 2">
            <a:extLst>
              <a:ext uri="{FF2B5EF4-FFF2-40B4-BE49-F238E27FC236}">
                <a16:creationId xmlns:a16="http://schemas.microsoft.com/office/drawing/2014/main" id="{C59F161D-8C91-8BF2-4A7C-E3B087A64858}"/>
              </a:ext>
            </a:extLst>
          </p:cNvPr>
          <p:cNvSpPr txBox="1"/>
          <p:nvPr/>
        </p:nvSpPr>
        <p:spPr>
          <a:xfrm>
            <a:off x="0" y="239305"/>
            <a:ext cx="11776669" cy="2075696"/>
          </a:xfrm>
          <a:prstGeom prst="rect">
            <a:avLst/>
          </a:prstGeom>
        </p:spPr>
        <p:txBody>
          <a:bodyPr wrap="square">
            <a:spAutoFit/>
          </a:bodyPr>
          <a:lstStyle/>
          <a:p>
            <a:pPr algn="r" rtl="1">
              <a:lnSpc>
                <a:spcPct val="107000"/>
              </a:lnSpc>
              <a:spcAft>
                <a:spcPts val="800"/>
              </a:spcAft>
            </a:pPr>
            <a:r>
              <a:rPr lang="ar-SA"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الملخص:</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يهدف هذا البحث إلى دراسة وتحليل مفهوم حوكمة البنوك وكذلك استعراض أهم دوافعها والتركيز على أهم المبادئ التي توصلت إليها اتفاقيات لجنة بازل3. باعتبارها من المواضيع الأكثر اهتماما اليوم وخاصة في المؤسسات المالية لكونها أكثر المؤسسات عرضة للفساد المالي والإداري. </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وقد توصلت الدراسة أن خصائص النظام المصرفي الجزائري تجعله لا يتأثر بشكل كبير باتفاقية بازل3، إلا أنه يمكن أن يستغل فرصة تطبيقها للخروج من دائرة التخلف ويساهم في التنمية الاقتصادية باغتنام هذه الفرصة لتطوير أساليب ونظم عمله، وكذلك أن نجاح الحوكمة في أي بنك لا يرتبط فقط بوضع القواعد الرقابية وإنما بضرورة تطبيقها بشكل سليم، لأن تنظيم الحوكمة في البنوك الجزائرية لا يزال في مرحلته الأولية</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مربع نص 4">
            <a:extLst>
              <a:ext uri="{FF2B5EF4-FFF2-40B4-BE49-F238E27FC236}">
                <a16:creationId xmlns:a16="http://schemas.microsoft.com/office/drawing/2014/main" id="{0BA5314E-8673-CF6A-DEF8-CD426C7B610C}"/>
              </a:ext>
            </a:extLst>
          </p:cNvPr>
          <p:cNvSpPr txBox="1"/>
          <p:nvPr/>
        </p:nvSpPr>
        <p:spPr>
          <a:xfrm>
            <a:off x="5667271" y="2315001"/>
            <a:ext cx="6109398" cy="388696"/>
          </a:xfrm>
          <a:prstGeom prst="rect">
            <a:avLst/>
          </a:prstGeom>
          <a:noFill/>
        </p:spPr>
        <p:txBody>
          <a:bodyPr wrap="square">
            <a:spAutoFit/>
          </a:bodyPr>
          <a:lstStyle/>
          <a:p>
            <a:pPr algn="r" rtl="1">
              <a:lnSpc>
                <a:spcPct val="107000"/>
              </a:lnSpc>
              <a:spcAft>
                <a:spcPts val="800"/>
              </a:spcAft>
            </a:pPr>
            <a:r>
              <a:rPr lang="ar-SA"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الكلمات المفتاحية: حوكمة المؤسسات المصرفية، لجنة بازل3، الحوكمة.</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مربع نص 6">
            <a:extLst>
              <a:ext uri="{FF2B5EF4-FFF2-40B4-BE49-F238E27FC236}">
                <a16:creationId xmlns:a16="http://schemas.microsoft.com/office/drawing/2014/main" id="{44E4BB0D-B317-25F5-FCD6-811E9F134F69}"/>
              </a:ext>
            </a:extLst>
          </p:cNvPr>
          <p:cNvSpPr txBox="1"/>
          <p:nvPr/>
        </p:nvSpPr>
        <p:spPr>
          <a:xfrm>
            <a:off x="0" y="3342495"/>
            <a:ext cx="12192000" cy="3067378"/>
          </a:xfrm>
          <a:prstGeom prst="rect">
            <a:avLst/>
          </a:prstGeom>
          <a:gradFill>
            <a:gsLst>
              <a:gs pos="10000">
                <a:schemeClr val="bg2">
                  <a:tint val="97000"/>
                  <a:hueMod val="92000"/>
                  <a:satMod val="169000"/>
                  <a:lumMod val="164000"/>
                </a:schemeClr>
              </a:gs>
              <a:gs pos="100000">
                <a:schemeClr val="bg2">
                  <a:shade val="96000"/>
                  <a:satMod val="120000"/>
                  <a:lumMod val="90000"/>
                </a:schemeClr>
              </a:gs>
            </a:gsLst>
            <a:lin ang="6120000" scaled="1"/>
          </a:gradFill>
        </p:spPr>
        <p:txBody>
          <a:bodyPr wrap="square">
            <a:spAutoFit/>
          </a:bodyPr>
          <a:lstStyle/>
          <a:p>
            <a:pPr algn="l" rtl="1">
              <a:lnSpc>
                <a:spcPct val="107000"/>
              </a:lnSpc>
              <a:spcAft>
                <a:spcPts val="800"/>
              </a:spcAft>
            </a:pPr>
            <a:r>
              <a:rPr lang="en-US" sz="1800" b="1" dirty="0">
                <a:solidFill>
                  <a:schemeClr val="bg1"/>
                </a:solidFill>
                <a:effectLst/>
                <a:latin typeface="Traditional Arabic" panose="02020603050405020304" pitchFamily="18" charset="-78"/>
                <a:ea typeface="Calibri" panose="020F0502020204030204" pitchFamily="34" charset="0"/>
                <a:cs typeface="Arial" panose="020B0604020202020204" pitchFamily="34" charset="0"/>
              </a:rPr>
              <a:t>Abstract </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l" rtl="1">
              <a:lnSpc>
                <a:spcPct val="107000"/>
              </a:lnSpc>
              <a:spcAft>
                <a:spcPts val="800"/>
              </a:spcAft>
            </a:pPr>
            <a:r>
              <a:rPr lang="ar-SA"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	</a:t>
            </a:r>
            <a:r>
              <a:rPr lang="en-US" sz="1800" dirty="0">
                <a:solidFill>
                  <a:schemeClr val="bg1"/>
                </a:solidFill>
                <a:effectLst/>
                <a:latin typeface="Traditional Arabic" panose="02020603050405020304" pitchFamily="18" charset="-78"/>
                <a:ea typeface="Calibri" panose="020F0502020204030204" pitchFamily="34" charset="0"/>
                <a:cs typeface="Arial" panose="020B0604020202020204" pitchFamily="34" charset="0"/>
              </a:rPr>
              <a:t>The aim of this study is to study and analyze the concept of bank governance as well as to review its main motivations and to focus on the most important principles reached by the Basel III agreements. As one of the topics most concerned today, especially in financial institutions for being the most vulnerable institutions of financial and administrative corruption</a:t>
            </a:r>
            <a:r>
              <a:rPr lang="ar-SA"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l" rtl="1">
              <a:lnSpc>
                <a:spcPct val="107000"/>
              </a:lnSpc>
              <a:spcAft>
                <a:spcPts val="800"/>
              </a:spcAft>
            </a:pPr>
            <a:r>
              <a:rPr lang="ar-SA"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	</a:t>
            </a:r>
            <a:r>
              <a:rPr lang="en-US" sz="1800" dirty="0">
                <a:solidFill>
                  <a:schemeClr val="bg1"/>
                </a:solidFill>
                <a:effectLst/>
                <a:latin typeface="Traditional Arabic" panose="02020603050405020304" pitchFamily="18" charset="-78"/>
                <a:ea typeface="Calibri" panose="020F0502020204030204" pitchFamily="34" charset="0"/>
                <a:cs typeface="Arial" panose="020B0604020202020204" pitchFamily="34" charset="0"/>
              </a:rPr>
              <a:t>The study found that the characteristics of the Algerian banking system make it highly unaffected by Basel III, but it can take advantage of the opportunity to apply it to emerge from underdevelopment and contribute to economic development by taking advantage of this opportunity to develop its methods and business systems. But the need to apply them properly, because the organization of governance in the Algerian banks is still in its initial stage</a:t>
            </a:r>
            <a:r>
              <a:rPr lang="ar-SA"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l" rtl="1">
              <a:lnSpc>
                <a:spcPct val="107000"/>
              </a:lnSpc>
              <a:spcAft>
                <a:spcPts val="800"/>
              </a:spcAft>
            </a:pPr>
            <a:r>
              <a:rPr lang="en-US" sz="1800" b="1" dirty="0">
                <a:solidFill>
                  <a:schemeClr val="bg1"/>
                </a:solidFill>
                <a:effectLst/>
                <a:latin typeface="Traditional Arabic" panose="02020603050405020304" pitchFamily="18" charset="-78"/>
                <a:ea typeface="Calibri" panose="020F0502020204030204" pitchFamily="34" charset="0"/>
                <a:cs typeface="Arial" panose="020B0604020202020204" pitchFamily="34" charset="0"/>
              </a:rPr>
              <a:t>Keywords: Corporate Governance, Basel III, Governance</a:t>
            </a:r>
            <a:r>
              <a:rPr lang="ar-SA"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241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alpha val="39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8AD321C2-E397-3AE1-0CB2-50C7CE0339AC}"/>
              </a:ext>
            </a:extLst>
          </p:cNvPr>
          <p:cNvSpPr txBox="1"/>
          <p:nvPr/>
        </p:nvSpPr>
        <p:spPr>
          <a:xfrm>
            <a:off x="592853" y="723481"/>
            <a:ext cx="10691446" cy="4190891"/>
          </a:xfrm>
          <a:prstGeom prst="rect">
            <a:avLst/>
          </a:prstGeom>
          <a:noFill/>
        </p:spPr>
        <p:txBody>
          <a:bodyPr wrap="square">
            <a:spAutoFit/>
          </a:bodyPr>
          <a:lstStyle/>
          <a:p>
            <a:pPr algn="r" rtl="1">
              <a:lnSpc>
                <a:spcPct val="107000"/>
              </a:lnSpc>
              <a:spcAft>
                <a:spcPts val="800"/>
              </a:spcAft>
            </a:pPr>
            <a:r>
              <a:rPr lang="ar-DZ" sz="2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مشكلة الدراسة:</a:t>
            </a:r>
            <a:endParaRPr lang="en-US"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باعتبار البنوك تمثل أهم ركن في القطاع المالي والمرآة التي تعكس حقيقة الأوضاع الاقتصادية للدولة والشركات، فإن الأمر يؤدي إلى البحث عن مدى أهمية تطبيق مبادئ بازل للرقابة المصرفية، وذلك في سياق الإصلاحات والمعايير الجديدة لبازل3 الرامية إلى الحد من الأزمات المالية وتحقيق الاستقرار المالي  للبنوك، وإرساء مبادئ الحوكمة.</a:t>
            </a:r>
            <a:endParaRPr lang="en-US"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وعلى هذا الأساس جاءت هذه الدراسة للبحث في إشكالية مفادها: </a:t>
            </a:r>
            <a:r>
              <a:rPr lang="ar-DZ" sz="2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ما هو واقع وافاق تطبيق مقررات بازل3 في البنوك الجزائرية؟</a:t>
            </a:r>
            <a:endParaRPr lang="en-US"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 وهذا ما ساقنا الى الاعتماد على الفرضية التالية:</a:t>
            </a:r>
            <a:endParaRPr lang="en-US"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2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تعتبر معايير لجنة بازل3 من الأساليب الفعالة والقادرة على تحقيق الجودة والتميز في حوكمة البنوك الجزائرية. </a:t>
            </a:r>
            <a:endParaRPr lang="en-US" sz="28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94833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alpha val="39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376DD4A2-3A8D-3AAF-0F5B-B6FD005B6DAA}"/>
              </a:ext>
            </a:extLst>
          </p:cNvPr>
          <p:cNvSpPr txBox="1"/>
          <p:nvPr/>
        </p:nvSpPr>
        <p:spPr>
          <a:xfrm>
            <a:off x="7606603" y="2046625"/>
            <a:ext cx="3898760" cy="1973104"/>
          </a:xfrm>
          <a:prstGeom prst="rect">
            <a:avLst/>
          </a:prstGeom>
          <a:noFill/>
        </p:spPr>
        <p:txBody>
          <a:bodyPr wrap="square">
            <a:spAutoFit/>
          </a:bodyPr>
          <a:lstStyle/>
          <a:p>
            <a:pPr algn="r" rtl="1">
              <a:lnSpc>
                <a:spcPct val="107000"/>
              </a:lnSpc>
              <a:spcAft>
                <a:spcPts val="800"/>
              </a:spcAft>
            </a:pPr>
            <a:r>
              <a:rPr lang="ar-DZ"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منهجية البحث:</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DZ"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لتحقيق أهداف الدراسة فإنه تم الاعتماد على المنهج الوصفي التحليلي والكمي العام وذلك بالاستناد إلى واقع المعلومات والدوريات العلمية ومصادر المعلومات الالكترونية (الانترنت) المتوفرة. ونظراً لأهمية البحث فقد تم تقسيم البحث إلى المحاور التالية: </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5" name="مربع نص 4">
            <a:extLst>
              <a:ext uri="{FF2B5EF4-FFF2-40B4-BE49-F238E27FC236}">
                <a16:creationId xmlns:a16="http://schemas.microsoft.com/office/drawing/2014/main" id="{E085A3DE-1569-A384-A7FC-396595B30DDD}"/>
              </a:ext>
            </a:extLst>
          </p:cNvPr>
          <p:cNvSpPr txBox="1"/>
          <p:nvPr/>
        </p:nvSpPr>
        <p:spPr>
          <a:xfrm>
            <a:off x="113881" y="237317"/>
            <a:ext cx="6367306" cy="1574149"/>
          </a:xfrm>
          <a:prstGeom prst="rect">
            <a:avLst/>
          </a:prstGeom>
          <a:noFill/>
        </p:spPr>
        <p:txBody>
          <a:bodyPr wrap="square">
            <a:spAutoFit/>
          </a:bodyPr>
          <a:lstStyle/>
          <a:p>
            <a:pPr algn="r" rtl="1">
              <a:lnSpc>
                <a:spcPct val="107000"/>
              </a:lnSpc>
              <a:spcAft>
                <a:spcPts val="800"/>
              </a:spcAft>
            </a:pPr>
            <a:r>
              <a:rPr lang="ar-DZ" sz="1800" b="1" dirty="0">
                <a:solidFill>
                  <a:schemeClr val="accent6"/>
                </a:solidFill>
                <a:effectLst/>
                <a:latin typeface="Calibri" panose="020F0502020204030204" pitchFamily="34" charset="0"/>
                <a:ea typeface="Calibri" panose="020F0502020204030204" pitchFamily="34" charset="0"/>
                <a:cs typeface="Traditional Arabic" panose="02020603050405020304" pitchFamily="18" charset="-78"/>
              </a:rPr>
              <a:t>المحور الأول </a:t>
            </a:r>
            <a:r>
              <a:rPr lang="ar-DZ"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الذي </a:t>
            </a:r>
            <a:r>
              <a:rPr lang="ar-DZ"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تم تخصيصه</a:t>
            </a:r>
            <a:r>
              <a:rPr lang="ar-DZ"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 </a:t>
            </a:r>
            <a:r>
              <a:rPr lang="ar-DZ"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لحوكمة البنوك والتي تعد آلية تضمن من خلالها تحديد مهام مجلس الادارة والادارة العليا بدقة و وضوح فيما يخص الوظائف والاهداف و الاستراتيجيات التي تسعى الى تحقيق الاهداف المسطرة و لكن في ظل حماية تامة لمصالح المدعمين و المساهمين بالدرجة الأولى هذا من جهة و من جهة اخرى تحديد طبيعة العلاقة بين كل من الفاعلين الداخليين و الخارجيين الامر الذي يضمن تحسين الاداء و تفعيل الرقابة الداخلية للبنوك.</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7" name="مربع نص 6">
            <a:extLst>
              <a:ext uri="{FF2B5EF4-FFF2-40B4-BE49-F238E27FC236}">
                <a16:creationId xmlns:a16="http://schemas.microsoft.com/office/drawing/2014/main" id="{E96A5EED-BC75-8047-43BF-F7F419B434C0}"/>
              </a:ext>
            </a:extLst>
          </p:cNvPr>
          <p:cNvSpPr txBox="1"/>
          <p:nvPr/>
        </p:nvSpPr>
        <p:spPr>
          <a:xfrm>
            <a:off x="113881" y="2046625"/>
            <a:ext cx="6367306" cy="2166875"/>
          </a:xfrm>
          <a:prstGeom prst="rect">
            <a:avLst/>
          </a:prstGeom>
          <a:noFill/>
        </p:spPr>
        <p:txBody>
          <a:bodyPr wrap="square">
            <a:spAutoFit/>
          </a:bodyPr>
          <a:lstStyle/>
          <a:p>
            <a:pPr algn="r" rtl="1">
              <a:lnSpc>
                <a:spcPct val="107000"/>
              </a:lnSpc>
              <a:spcAft>
                <a:spcPts val="800"/>
              </a:spcAft>
            </a:pPr>
            <a:r>
              <a:rPr lang="ar-DZ"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بينما </a:t>
            </a:r>
            <a:r>
              <a:rPr lang="ar-DZ" sz="1800" b="1" dirty="0">
                <a:solidFill>
                  <a:schemeClr val="accent6"/>
                </a:solidFill>
                <a:effectLst/>
                <a:latin typeface="Calibri" panose="020F0502020204030204" pitchFamily="34" charset="0"/>
                <a:ea typeface="Calibri" panose="020F0502020204030204" pitchFamily="34" charset="0"/>
                <a:cs typeface="Traditional Arabic" panose="02020603050405020304" pitchFamily="18" charset="-78"/>
              </a:rPr>
              <a:t>المحور الثاني </a:t>
            </a:r>
            <a:r>
              <a:rPr lang="ar-DZ"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تناولنا فيه</a:t>
            </a:r>
            <a:r>
              <a:rPr lang="ar-DZ"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 لجنة بازل للحوكمة البنكية والتي تسعى الى العديد من الأهداف أهمها:</a:t>
            </a:r>
            <a:r>
              <a:rPr lang="ar-DZ" sz="1400"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r>
              <a:rPr lang="ar-DZ"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إزالة مصدر مهم للمنافسة غير العادلة بين المصارف نتيجة للتباين في المتطلبات الرقابية بشأن رأس المال المصرفي ومعايير كفايته ، فلقد رأى بعض المراقبين أن زحف المصارف اليابانية إلى الأسواق التقليدية للمصارف الغربية واستطاعتها الإقراض هوامش متدنية جدا نتيجة الانخفاض الكبير في رؤوس أموالها نسبة إلى الأصول هو ما جعل لجنة بازل تركز على قضية الأموال الخاصة للمصارف، وهذا ما أوضحته في مقدمة تقريرها بأن الهدف هو أن يمنح الوضع الجديد إطار من العدالة والتناسق في مجال التطبيق بين الدول المختلفة بغية تخفيض المنافسة غير المتكافئة بين المصارف الدولية .</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9" name="مربع نص 8">
            <a:extLst>
              <a:ext uri="{FF2B5EF4-FFF2-40B4-BE49-F238E27FC236}">
                <a16:creationId xmlns:a16="http://schemas.microsoft.com/office/drawing/2014/main" id="{893810AF-3C48-2C15-0980-3044CFE200E2}"/>
              </a:ext>
            </a:extLst>
          </p:cNvPr>
          <p:cNvSpPr txBox="1"/>
          <p:nvPr/>
        </p:nvSpPr>
        <p:spPr>
          <a:xfrm>
            <a:off x="371789" y="4448659"/>
            <a:ext cx="6109398" cy="1973104"/>
          </a:xfrm>
          <a:prstGeom prst="rect">
            <a:avLst/>
          </a:prstGeom>
          <a:noFill/>
        </p:spPr>
        <p:txBody>
          <a:bodyPr wrap="square">
            <a:spAutoFit/>
          </a:bodyPr>
          <a:lstStyle/>
          <a:p>
            <a:pPr algn="r" rtl="1">
              <a:lnSpc>
                <a:spcPct val="107000"/>
              </a:lnSpc>
              <a:spcAft>
                <a:spcPts val="800"/>
              </a:spcAft>
            </a:pPr>
            <a:r>
              <a:rPr lang="ar-DZ"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اما </a:t>
            </a:r>
            <a:r>
              <a:rPr lang="ar-DZ" sz="1800" b="1" dirty="0">
                <a:solidFill>
                  <a:schemeClr val="accent6"/>
                </a:solidFill>
                <a:effectLst/>
                <a:latin typeface="Calibri" panose="020F0502020204030204" pitchFamily="34" charset="0"/>
                <a:ea typeface="Calibri" panose="020F0502020204030204" pitchFamily="34" charset="0"/>
                <a:cs typeface="Traditional Arabic" panose="02020603050405020304" pitchFamily="18" charset="-78"/>
              </a:rPr>
              <a:t>المحور الثالث </a:t>
            </a:r>
            <a:r>
              <a:rPr lang="ar-DZ"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فقد تم فيه التطرق الى</a:t>
            </a:r>
            <a:r>
              <a:rPr lang="ar-DZ"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 </a:t>
            </a:r>
            <a:r>
              <a:rPr lang="ar-DZ"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حوكمة البنوك الجزائرية وفق لجنة بازل3، وتم فيه التركيز على:</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واقع تطبيق معايير اتفاقية بازل 3 على النظام المصرفي الجزائري: </a:t>
            </a:r>
            <a:r>
              <a:rPr lang="ar-SA"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حيث انه</a:t>
            </a:r>
            <a:r>
              <a:rPr lang="ar-SA" sz="1800" b="1"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 </a:t>
            </a:r>
            <a:r>
              <a:rPr lang="ar-SA" sz="1800" dirty="0">
                <a:solidFill>
                  <a:schemeClr val="bg1"/>
                </a:solidFill>
                <a:effectLst/>
                <a:latin typeface="Calibri" panose="020F0502020204030204" pitchFamily="34" charset="0"/>
                <a:ea typeface="Calibri" panose="020F0502020204030204" pitchFamily="34" charset="0"/>
                <a:cs typeface="Traditional Arabic" panose="02020603050405020304" pitchFamily="18" charset="-78"/>
              </a:rPr>
              <a:t>تبعا للتدابير الجديدة المدخلة بالأمر10-04 المؤرخ في26 أوت2010، المعدل والمتمم للأمر رقم 03-11، المتعلق بالنقد والقرض، أقر بنك الجزائر على المستوى التشريعي جملة من القوانين بغية مواكبة التطورات الحاصلة في مجال معايير الرقابة والإشراف للجنة بازل3، والجدول التالي يبين تطور رأس المال في بعض البنوك الجزائرية:</a:t>
            </a:r>
            <a:endParaRPr lang="en-US" sz="14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cxnSp>
        <p:nvCxnSpPr>
          <p:cNvPr id="11" name="رابط كسهم مستقيم 10">
            <a:extLst>
              <a:ext uri="{FF2B5EF4-FFF2-40B4-BE49-F238E27FC236}">
                <a16:creationId xmlns:a16="http://schemas.microsoft.com/office/drawing/2014/main" id="{B611AED4-2F5F-25BF-6578-EE29AED59BC9}"/>
              </a:ext>
            </a:extLst>
          </p:cNvPr>
          <p:cNvCxnSpPr>
            <a:stCxn id="3" idx="1"/>
            <a:endCxn id="5" idx="3"/>
          </p:cNvCxnSpPr>
          <p:nvPr/>
        </p:nvCxnSpPr>
        <p:spPr>
          <a:xfrm flipH="1" flipV="1">
            <a:off x="6481187" y="1024392"/>
            <a:ext cx="1125416" cy="200878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3" name="رابط كسهم مستقيم 12">
            <a:extLst>
              <a:ext uri="{FF2B5EF4-FFF2-40B4-BE49-F238E27FC236}">
                <a16:creationId xmlns:a16="http://schemas.microsoft.com/office/drawing/2014/main" id="{AC8629E9-1AFC-ADB7-835E-FF5305C1E439}"/>
              </a:ext>
            </a:extLst>
          </p:cNvPr>
          <p:cNvCxnSpPr>
            <a:stCxn id="3" idx="1"/>
            <a:endCxn id="7" idx="3"/>
          </p:cNvCxnSpPr>
          <p:nvPr/>
        </p:nvCxnSpPr>
        <p:spPr>
          <a:xfrm flipH="1">
            <a:off x="6481187" y="3033177"/>
            <a:ext cx="1125416" cy="96886"/>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15" name="رابط كسهم مستقيم 14">
            <a:extLst>
              <a:ext uri="{FF2B5EF4-FFF2-40B4-BE49-F238E27FC236}">
                <a16:creationId xmlns:a16="http://schemas.microsoft.com/office/drawing/2014/main" id="{3591A708-6221-E2D7-765B-D89D0EEA3872}"/>
              </a:ext>
            </a:extLst>
          </p:cNvPr>
          <p:cNvCxnSpPr>
            <a:stCxn id="3" idx="1"/>
            <a:endCxn id="9" idx="3"/>
          </p:cNvCxnSpPr>
          <p:nvPr/>
        </p:nvCxnSpPr>
        <p:spPr>
          <a:xfrm flipH="1">
            <a:off x="6481187" y="3033177"/>
            <a:ext cx="1125416" cy="2402034"/>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533195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wipe(down)">
                                      <p:cBhvr>
                                        <p:cTn id="14" dur="500"/>
                                        <p:tgtEl>
                                          <p:spTgt spid="11"/>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right)">
                                      <p:cBhvr>
                                        <p:cTn id="26" dur="5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2" fill="hold"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right)">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fade">
                                      <p:cBhvr>
                                        <p:cTn id="43" dur="1000"/>
                                        <p:tgtEl>
                                          <p:spTgt spid="9"/>
                                        </p:tgtEl>
                                      </p:cBhvr>
                                    </p:animEffect>
                                    <p:anim calcmode="lin" valueType="num">
                                      <p:cBhvr>
                                        <p:cTn id="44" dur="1000" fill="hold"/>
                                        <p:tgtEl>
                                          <p:spTgt spid="9"/>
                                        </p:tgtEl>
                                        <p:attrNameLst>
                                          <p:attrName>ppt_x</p:attrName>
                                        </p:attrNameLst>
                                      </p:cBhvr>
                                      <p:tavLst>
                                        <p:tav tm="0">
                                          <p:val>
                                            <p:strVal val="#ppt_x"/>
                                          </p:val>
                                        </p:tav>
                                        <p:tav tm="100000">
                                          <p:val>
                                            <p:strVal val="#ppt_x"/>
                                          </p:val>
                                        </p:tav>
                                      </p:tavLst>
                                    </p:anim>
                                    <p:anim calcmode="lin" valueType="num">
                                      <p:cBhvr>
                                        <p:cTn id="4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alpha val="39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2" name="صورة 1">
            <a:extLst>
              <a:ext uri="{FF2B5EF4-FFF2-40B4-BE49-F238E27FC236}">
                <a16:creationId xmlns:a16="http://schemas.microsoft.com/office/drawing/2014/main" id="{AE58D926-AA1B-479A-F590-21449FECD79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1499" y="264367"/>
            <a:ext cx="11414927" cy="6166578"/>
          </a:xfrm>
          <a:prstGeom prst="rect">
            <a:avLst/>
          </a:prstGeom>
          <a:noFill/>
          <a:ln>
            <a:noFill/>
          </a:ln>
        </p:spPr>
      </p:pic>
    </p:spTree>
    <p:extLst>
      <p:ext uri="{BB962C8B-B14F-4D97-AF65-F5344CB8AC3E}">
        <p14:creationId xmlns:p14="http://schemas.microsoft.com/office/powerpoint/2010/main" val="239293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alpha val="39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3" name="مربع نص 2">
            <a:extLst>
              <a:ext uri="{FF2B5EF4-FFF2-40B4-BE49-F238E27FC236}">
                <a16:creationId xmlns:a16="http://schemas.microsoft.com/office/drawing/2014/main" id="{D1E40760-47B6-A197-1BB0-7C5B1FEF443A}"/>
              </a:ext>
            </a:extLst>
          </p:cNvPr>
          <p:cNvSpPr txBox="1"/>
          <p:nvPr/>
        </p:nvSpPr>
        <p:spPr>
          <a:xfrm>
            <a:off x="236136" y="965194"/>
            <a:ext cx="11719727" cy="4355423"/>
          </a:xfrm>
          <a:prstGeom prst="rect">
            <a:avLst/>
          </a:prstGeom>
          <a:noFill/>
        </p:spPr>
        <p:txBody>
          <a:bodyPr wrap="square">
            <a:spAutoFit/>
          </a:bodyPr>
          <a:lstStyle/>
          <a:p>
            <a:pPr algn="r" rtl="1">
              <a:lnSpc>
                <a:spcPct val="107000"/>
              </a:lnSpc>
              <a:spcAft>
                <a:spcPts val="800"/>
              </a:spcAft>
            </a:pPr>
            <a:r>
              <a:rPr lang="en-US" sz="1800" dirty="0">
                <a:solidFill>
                  <a:schemeClr val="bg1">
                    <a:lumMod val="95000"/>
                    <a:lumOff val="5000"/>
                  </a:schemeClr>
                </a:solidFill>
                <a:effectLst/>
                <a:latin typeface="Traditional Arabic" panose="02020603050405020304" pitchFamily="18" charset="-78"/>
                <a:ea typeface="Calibri" panose="020F0502020204030204" pitchFamily="34" charset="0"/>
                <a:cs typeface="Arial" panose="020B0604020202020204" pitchFamily="34" charset="0"/>
              </a:rPr>
              <a:t> </a:t>
            </a:r>
            <a:r>
              <a:rPr lang="ar-DZ" sz="1800" b="1" dirty="0">
                <a:solidFill>
                  <a:schemeClr val="bg1">
                    <a:lumMod val="95000"/>
                    <a:lumOff val="5000"/>
                  </a:schemeClr>
                </a:solidFill>
                <a:effectLst/>
                <a:latin typeface="Traditional Arabic" panose="02020603050405020304" pitchFamily="18" charset="-78"/>
                <a:ea typeface="Calibri" panose="020F0502020204030204" pitchFamily="34" charset="0"/>
                <a:cs typeface="Arial" panose="020B0604020202020204" pitchFamily="34" charset="0"/>
              </a:rPr>
              <a:t>أما</a:t>
            </a:r>
            <a:r>
              <a:rPr lang="ar-DZ" sz="1800" dirty="0">
                <a:solidFill>
                  <a:schemeClr val="bg1">
                    <a:lumMod val="95000"/>
                    <a:lumOff val="5000"/>
                  </a:schemeClr>
                </a:solidFill>
                <a:effectLst/>
                <a:latin typeface="Traditional Arabic" panose="02020603050405020304" pitchFamily="18" charset="-78"/>
                <a:ea typeface="Calibri" panose="020F0502020204030204" pitchFamily="34" charset="0"/>
                <a:cs typeface="Arial" panose="020B0604020202020204" pitchFamily="34" charset="0"/>
              </a:rPr>
              <a:t> </a:t>
            </a:r>
            <a:r>
              <a:rPr lang="ar-DZ" sz="1800" b="1" dirty="0">
                <a:solidFill>
                  <a:schemeClr val="bg1">
                    <a:lumMod val="95000"/>
                    <a:lumOff val="5000"/>
                  </a:schemeClr>
                </a:solidFill>
                <a:effectLst/>
                <a:latin typeface="Traditional Arabic" panose="02020603050405020304" pitchFamily="18" charset="-78"/>
                <a:ea typeface="Calibri" panose="020F0502020204030204" pitchFamily="34" charset="0"/>
                <a:cs typeface="Arial" panose="020B0604020202020204" pitchFamily="34" charset="0"/>
              </a:rPr>
              <a:t>اهم النتائج التي توصلنا اليها هي:</a:t>
            </a:r>
            <a:endParaRPr lang="en-US" sz="1400" dirty="0">
              <a:solidFill>
                <a:schemeClr val="bg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1800" dirty="0">
                <a:solidFill>
                  <a:schemeClr val="bg1">
                    <a:lumMod val="95000"/>
                    <a:lumOff val="5000"/>
                  </a:schemeClr>
                </a:solidFill>
                <a:effectLst/>
                <a:latin typeface="Calibri" panose="020F0502020204030204" pitchFamily="34" charset="0"/>
                <a:ea typeface="Calibri" panose="020F0502020204030204" pitchFamily="34" charset="0"/>
                <a:cs typeface="Traditional Arabic" panose="02020603050405020304" pitchFamily="18" charset="-78"/>
              </a:rPr>
              <a:t>	إن تطبيق اتفاقية بازل 3 لن يكون له الأثر الكبير على البنوك الجزائرية خاصة لدى البنوك الخاصة فاستخدام صيغة بازل 3في حسابها وأخذ الأصول خارج الميزانية سيدفعها للانخفاض نظرا لمحدودية الفرص الاستثمارية وارتفاع نسبة البنود خارج الميزانية. </a:t>
            </a:r>
            <a:endParaRPr lang="en-US" sz="1400" dirty="0">
              <a:solidFill>
                <a:schemeClr val="bg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1800" dirty="0">
                <a:solidFill>
                  <a:schemeClr val="bg1">
                    <a:lumMod val="95000"/>
                    <a:lumOff val="5000"/>
                  </a:schemeClr>
                </a:solidFill>
                <a:effectLst/>
                <a:latin typeface="Calibri" panose="020F0502020204030204" pitchFamily="34" charset="0"/>
                <a:ea typeface="Calibri" panose="020F0502020204030204" pitchFamily="34" charset="0"/>
                <a:cs typeface="Traditional Arabic" panose="02020603050405020304" pitchFamily="18" charset="-78"/>
              </a:rPr>
              <a:t> كما أن فرض نسبة السيولة المتضمنة في اتفاقية بازل3لن يكون له الأثر الكبير على البنوك الجزائرية لأنها تعرف فائضا في السيولة، باعتراف بنك الجزائر في مختلف تقاريره منذ سنة 2002 والسيولة الفائضة، ناتجة عن إيداع المؤسسات البترولية وادخار العائلات وفي الجانب المقابل لا توجد طلبات تمويل مكافآت، وهذه الزيادة في سيولة البنوك ستغذي الضغوط التضخمية لأنها تشكل طلبا. تطبيق اتفاقية بازل 3خاصة تصميم نظام الرقابة الداخلية وتحسين إدارة المخاطر، سيخفض نسبة الديون المتعثرة، هذه النسبة وإن كانت تتأثر بوتيرة النشاط الاقتصادي حيث أن احتمالات عدم سداد القروض تزداد مع تراجع النشاط الاقتصادي، حيث أن احتمالات عدم سداد القروض تزداد مع تراجع النشاط الاقتصادي.</a:t>
            </a:r>
            <a:endParaRPr lang="en-US" sz="1400" dirty="0">
              <a:solidFill>
                <a:schemeClr val="bg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1800" dirty="0">
                <a:solidFill>
                  <a:schemeClr val="bg1">
                    <a:lumMod val="95000"/>
                    <a:lumOff val="5000"/>
                  </a:schemeClr>
                </a:solidFill>
                <a:effectLst/>
                <a:latin typeface="Calibri" panose="020F0502020204030204" pitchFamily="34" charset="0"/>
                <a:ea typeface="Calibri" panose="020F0502020204030204" pitchFamily="34" charset="0"/>
                <a:cs typeface="Traditional Arabic" panose="02020603050405020304" pitchFamily="18" charset="-78"/>
              </a:rPr>
              <a:t>        وعليه فإن تطبيق مقترحات بازل 3لن يكون له أثرا كبيرا على تغيير نمط نشاط البنوك التجارية، فهي لا تتعامل في الابتكارات المالية، كما أن تعاملاتها في السوق المالي محدودة لغياب سوق مالي نشط وفعال. </a:t>
            </a:r>
            <a:endParaRPr lang="en-US" sz="1400" dirty="0">
              <a:solidFill>
                <a:schemeClr val="bg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DZ" sz="1800" dirty="0">
                <a:solidFill>
                  <a:schemeClr val="bg1">
                    <a:lumMod val="95000"/>
                    <a:lumOff val="5000"/>
                  </a:schemeClr>
                </a:solidFill>
                <a:effectLst/>
                <a:latin typeface="Calibri" panose="020F0502020204030204" pitchFamily="34" charset="0"/>
                <a:ea typeface="Calibri" panose="020F0502020204030204" pitchFamily="34" charset="0"/>
                <a:cs typeface="Traditional Arabic" panose="02020603050405020304" pitchFamily="18" charset="-78"/>
              </a:rPr>
              <a:t>           مما تقدم نستنتج أن خصائص النظام المصرفي الجزائري تجعله لا يتأثر بشكل كبير باتفاقية بازل3، إلا أنه يمكن أن يستغل فرصة تطبيقها للخروج من دائرة التخلف ويساهم في التنمية الاقتصادية باغتنام هذه الفرصة لتطوير أساليب ونظم عمله، وكذلك أن نجاح الحوكمة في أي بنك لا يرتبط فقط بوضع القواعد الرقابية و إنما بضرورة تطبيقها بشكل سليم، لأن تنظيم الحوكمة في البنوك الجزائرية لا يزال في مرحلته الأولية إلا أنه يجب أن تدعم التجربة خاصة في ظل انفتاح السوق المصرفية وزيادة المنافسة ، أين تصبح للحوكمة دورا فعالا في تحقيق التوازن بين المنافسة وضغوط السوق التي تستوجب تطوير الأداء مع القوانين و اللوائح التي تستدعي إدارة مخاطر الحوكمة ومنه زيادة قدراتها التنافسية.</a:t>
            </a:r>
            <a:endParaRPr lang="en-US" sz="1400" dirty="0">
              <a:solidFill>
                <a:schemeClr val="bg1">
                  <a:lumMod val="95000"/>
                  <a:lumOff val="5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02488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out)">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92000"/>
                <a:satMod val="169000"/>
                <a:lumMod val="164000"/>
                <a:alpha val="39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4" name="عنوان 3">
            <a:extLst>
              <a:ext uri="{FF2B5EF4-FFF2-40B4-BE49-F238E27FC236}">
                <a16:creationId xmlns:a16="http://schemas.microsoft.com/office/drawing/2014/main" id="{505923E5-34D7-9CBF-0A31-E4064CAD79A9}"/>
              </a:ext>
            </a:extLst>
          </p:cNvPr>
          <p:cNvSpPr>
            <a:spLocks noGrp="1"/>
          </p:cNvSpPr>
          <p:nvPr>
            <p:ph type="title"/>
          </p:nvPr>
        </p:nvSpPr>
        <p:spPr>
          <a:xfrm>
            <a:off x="1828800" y="2085775"/>
            <a:ext cx="8534400" cy="1507067"/>
          </a:xfrm>
        </p:spPr>
        <p:txBody>
          <a:bodyPr>
            <a:normAutofit/>
          </a:bodyPr>
          <a:lstStyle/>
          <a:p>
            <a:pPr algn="ctr"/>
            <a:r>
              <a:rPr lang="ar-DZ" sz="5400" dirty="0">
                <a:solidFill>
                  <a:schemeClr val="bg1"/>
                </a:solidFill>
                <a:latin typeface="Andalus" panose="02020603050405020304" pitchFamily="18" charset="-78"/>
                <a:cs typeface="Andalus" panose="02020603050405020304" pitchFamily="18" charset="-78"/>
              </a:rPr>
              <a:t>شكرا على حسن الاصغاء و المتابعة</a:t>
            </a:r>
          </a:p>
        </p:txBody>
      </p:sp>
    </p:spTree>
    <p:extLst>
      <p:ext uri="{BB962C8B-B14F-4D97-AF65-F5344CB8AC3E}">
        <p14:creationId xmlns:p14="http://schemas.microsoft.com/office/powerpoint/2010/main" val="799430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51</TotalTime>
  <Words>1069</Words>
  <Application>Microsoft Office PowerPoint</Application>
  <PresentationFormat>شاشة عريضة</PresentationFormat>
  <Paragraphs>33</Paragraphs>
  <Slides>7</Slides>
  <Notes>0</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7</vt:i4>
      </vt:variant>
    </vt:vector>
  </HeadingPairs>
  <TitlesOfParts>
    <vt:vector size="14" baseType="lpstr">
      <vt:lpstr>Andalus</vt:lpstr>
      <vt:lpstr>Arial</vt:lpstr>
      <vt:lpstr>Calibri</vt:lpstr>
      <vt:lpstr>Century Gothic</vt:lpstr>
      <vt:lpstr>Traditional Arabic</vt:lpstr>
      <vt:lpstr>Wingdings 3</vt:lpstr>
      <vt:lpstr>شريحة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شكرا على حسن الاصغاء و المتابعة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client</dc:creator>
  <cp:lastModifiedBy>client</cp:lastModifiedBy>
  <cp:revision>4</cp:revision>
  <dcterms:created xsi:type="dcterms:W3CDTF">2024-12-02T23:26:10Z</dcterms:created>
  <dcterms:modified xsi:type="dcterms:W3CDTF">2024-12-03T10:06:52Z</dcterms:modified>
</cp:coreProperties>
</file>