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notesMasterIdLst>
    <p:notesMasterId r:id="rId16"/>
  </p:notesMasterIdLst>
  <p:sldIdLst>
    <p:sldId id="285" r:id="rId2"/>
    <p:sldId id="283" r:id="rId3"/>
    <p:sldId id="286" r:id="rId4"/>
    <p:sldId id="287" r:id="rId5"/>
    <p:sldId id="302" r:id="rId6"/>
    <p:sldId id="288" r:id="rId7"/>
    <p:sldId id="290" r:id="rId8"/>
    <p:sldId id="293" r:id="rId9"/>
    <p:sldId id="303" r:id="rId10"/>
    <p:sldId id="304" r:id="rId11"/>
    <p:sldId id="305" r:id="rId12"/>
    <p:sldId id="300" r:id="rId13"/>
    <p:sldId id="301" r:id="rId14"/>
    <p:sldId id="27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miral" initials="D" lastIdx="8" clrIdx="0">
    <p:extLst>
      <p:ext uri="{19B8F6BF-5375-455C-9EA6-DF929625EA0E}">
        <p15:presenceInfo xmlns:p15="http://schemas.microsoft.com/office/powerpoint/2012/main" userId="-Demir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B00"/>
    <a:srgbClr val="F0E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نمط ذو نسُق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نمط فاتح 1 - تميي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301" autoAdjust="0"/>
  </p:normalViewPr>
  <p:slideViewPr>
    <p:cSldViewPr>
      <p:cViewPr>
        <p:scale>
          <a:sx n="60" d="100"/>
          <a:sy n="60" d="100"/>
        </p:scale>
        <p:origin x="1680" y="2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2FEAE-2EEC-4EA2-A78E-67ED03E25AE7}" type="doc">
      <dgm:prSet loTypeId="urn:microsoft.com/office/officeart/2005/8/layout/vList2" loCatId="list" qsTypeId="urn:microsoft.com/office/officeart/2005/8/quickstyle/3d3" qsCatId="3D" csTypeId="urn:microsoft.com/office/officeart/2005/8/colors/accent1_2" csCatId="accent1" phldr="1"/>
      <dgm:spPr/>
      <dgm:t>
        <a:bodyPr/>
        <a:lstStyle/>
        <a:p>
          <a:pPr rtl="1"/>
          <a:endParaRPr lang="ar-DZ"/>
        </a:p>
      </dgm:t>
    </dgm:pt>
    <dgm:pt modelId="{5ADB40B3-558E-4AC9-B2EE-87DF0E00A4C9}">
      <dgm:prSet custT="1"/>
      <dgm:spPr/>
      <dgm:t>
        <a:bodyPr/>
        <a:lstStyle/>
        <a:p>
          <a:pPr algn="ctr" rtl="1"/>
          <a:r>
            <a:rPr lang="ar-DZ" sz="2800" b="1" dirty="0">
              <a:solidFill>
                <a:schemeClr val="tx1"/>
              </a:solidFill>
              <a:latin typeface="Sakkal Majalla" panose="02000000000000000000" pitchFamily="2" charset="-78"/>
              <a:cs typeface="Sakkal Majalla" panose="02000000000000000000" pitchFamily="2" charset="-78"/>
            </a:rPr>
            <a:t>يؤدي استقلال المراجع الخارجي في الشركات الى زيادة وجودة مستوى الإفصاح والشفافية وجودة التقارير المالية؛</a:t>
          </a:r>
        </a:p>
      </dgm:t>
    </dgm:pt>
    <dgm:pt modelId="{19CC2052-ED07-4EC2-9623-F7C0C0FE134A}" type="parTrans" cxnId="{EADF1FAF-80EA-4680-8167-B85769D7BE2C}">
      <dgm:prSet/>
      <dgm:spPr/>
      <dgm:t>
        <a:bodyPr/>
        <a:lstStyle/>
        <a:p>
          <a:pPr algn="ctr" rtl="1"/>
          <a:endParaRPr lang="ar-DZ" sz="2800" b="1">
            <a:solidFill>
              <a:schemeClr val="tx1"/>
            </a:solidFill>
            <a:latin typeface="Sakkal Majalla" panose="02000000000000000000" pitchFamily="2" charset="-78"/>
            <a:cs typeface="Sakkal Majalla" panose="02000000000000000000" pitchFamily="2" charset="-78"/>
          </a:endParaRPr>
        </a:p>
      </dgm:t>
    </dgm:pt>
    <dgm:pt modelId="{F01009E8-8B2C-46FE-BABA-292A2EBD9380}" type="sibTrans" cxnId="{EADF1FAF-80EA-4680-8167-B85769D7BE2C}">
      <dgm:prSet/>
      <dgm:spPr/>
      <dgm:t>
        <a:bodyPr/>
        <a:lstStyle/>
        <a:p>
          <a:pPr algn="ctr" rtl="1"/>
          <a:endParaRPr lang="ar-DZ" sz="2800" b="1">
            <a:solidFill>
              <a:schemeClr val="tx1"/>
            </a:solidFill>
            <a:latin typeface="Sakkal Majalla" panose="02000000000000000000" pitchFamily="2" charset="-78"/>
            <a:cs typeface="Sakkal Majalla" panose="02000000000000000000" pitchFamily="2" charset="-78"/>
          </a:endParaRPr>
        </a:p>
      </dgm:t>
    </dgm:pt>
    <dgm:pt modelId="{4610216D-50FB-40C2-B2D0-B99474ACA720}">
      <dgm:prSet custT="1"/>
      <dgm:spPr/>
      <dgm:t>
        <a:bodyPr/>
        <a:lstStyle/>
        <a:p>
          <a:pPr algn="ctr" rtl="1"/>
          <a:r>
            <a:rPr lang="ar-DZ" sz="2800" b="1" dirty="0">
              <a:solidFill>
                <a:schemeClr val="tx1"/>
              </a:solidFill>
              <a:latin typeface="Sakkal Majalla" panose="02000000000000000000" pitchFamily="2" charset="-78"/>
              <a:cs typeface="Sakkal Majalla" panose="02000000000000000000" pitchFamily="2" charset="-78"/>
            </a:rPr>
            <a:t>تساهم آلية الاندماج والاكتساب إلى زيادة مستوى الإفصاح المحاسبي وضمان دقة التقارير المالية؛</a:t>
          </a:r>
        </a:p>
      </dgm:t>
    </dgm:pt>
    <dgm:pt modelId="{DDBAC90A-B685-4BA0-A64B-310370C0C1C1}" type="parTrans" cxnId="{74F7F1C7-335D-4A05-AEB5-675889E09545}">
      <dgm:prSet/>
      <dgm:spPr/>
      <dgm:t>
        <a:bodyPr/>
        <a:lstStyle/>
        <a:p>
          <a:pPr algn="ctr" rtl="1"/>
          <a:endParaRPr lang="ar-DZ" sz="2800" b="1">
            <a:solidFill>
              <a:schemeClr val="tx1"/>
            </a:solidFill>
            <a:latin typeface="Sakkal Majalla" panose="02000000000000000000" pitchFamily="2" charset="-78"/>
            <a:cs typeface="Sakkal Majalla" panose="02000000000000000000" pitchFamily="2" charset="-78"/>
          </a:endParaRPr>
        </a:p>
      </dgm:t>
    </dgm:pt>
    <dgm:pt modelId="{5B700141-3B5B-4F1C-9EBD-2D73CB09297A}" type="sibTrans" cxnId="{74F7F1C7-335D-4A05-AEB5-675889E09545}">
      <dgm:prSet/>
      <dgm:spPr/>
      <dgm:t>
        <a:bodyPr/>
        <a:lstStyle/>
        <a:p>
          <a:pPr algn="ctr" rtl="1"/>
          <a:endParaRPr lang="ar-DZ" sz="2800" b="1">
            <a:solidFill>
              <a:schemeClr val="tx1"/>
            </a:solidFill>
            <a:latin typeface="Sakkal Majalla" panose="02000000000000000000" pitchFamily="2" charset="-78"/>
            <a:cs typeface="Sakkal Majalla" panose="02000000000000000000" pitchFamily="2" charset="-78"/>
          </a:endParaRPr>
        </a:p>
      </dgm:t>
    </dgm:pt>
    <dgm:pt modelId="{5C47B580-CD8C-4D4D-9A0A-C6EF6C2F3169}">
      <dgm:prSet custT="1"/>
      <dgm:spPr/>
      <dgm:t>
        <a:bodyPr/>
        <a:lstStyle/>
        <a:p>
          <a:pPr algn="ctr" rtl="1"/>
          <a:r>
            <a:rPr lang="ar-DZ" sz="2800" b="1" dirty="0">
              <a:solidFill>
                <a:schemeClr val="tx1"/>
              </a:solidFill>
              <a:latin typeface="Sakkal Majalla" panose="02000000000000000000" pitchFamily="2" charset="-78"/>
              <a:cs typeface="Sakkal Majalla" panose="02000000000000000000" pitchFamily="2" charset="-78"/>
            </a:rPr>
            <a:t>يؤدي وجود تشريعات والقوانين واضحة وصارمة الى زيادة وجودة مستوى الإفصاح والشفافية وجودة التقارير المالية.</a:t>
          </a:r>
        </a:p>
      </dgm:t>
    </dgm:pt>
    <dgm:pt modelId="{14CA193C-4550-45EE-BC94-8DAB159B0542}" type="parTrans" cxnId="{C62BF8E3-A419-4C81-BAD7-C54480E2BC5D}">
      <dgm:prSet/>
      <dgm:spPr/>
      <dgm:t>
        <a:bodyPr/>
        <a:lstStyle/>
        <a:p>
          <a:pPr algn="ctr" rtl="1"/>
          <a:endParaRPr lang="ar-DZ" sz="2800" b="1">
            <a:solidFill>
              <a:schemeClr val="tx1"/>
            </a:solidFill>
            <a:latin typeface="Sakkal Majalla" panose="02000000000000000000" pitchFamily="2" charset="-78"/>
            <a:cs typeface="Sakkal Majalla" panose="02000000000000000000" pitchFamily="2" charset="-78"/>
          </a:endParaRPr>
        </a:p>
      </dgm:t>
    </dgm:pt>
    <dgm:pt modelId="{83EF1956-EC4B-45E6-B88A-D493A7C3F5D5}" type="sibTrans" cxnId="{C62BF8E3-A419-4C81-BAD7-C54480E2BC5D}">
      <dgm:prSet/>
      <dgm:spPr/>
      <dgm:t>
        <a:bodyPr/>
        <a:lstStyle/>
        <a:p>
          <a:pPr algn="ctr" rtl="1"/>
          <a:endParaRPr lang="ar-DZ" sz="2800" b="1">
            <a:solidFill>
              <a:schemeClr val="tx1"/>
            </a:solidFill>
            <a:latin typeface="Sakkal Majalla" panose="02000000000000000000" pitchFamily="2" charset="-78"/>
            <a:cs typeface="Sakkal Majalla" panose="02000000000000000000" pitchFamily="2" charset="-78"/>
          </a:endParaRPr>
        </a:p>
      </dgm:t>
    </dgm:pt>
    <dgm:pt modelId="{3E58087D-A720-4111-93C3-BFCC3C755AB1}">
      <dgm:prSet custT="1"/>
      <dgm:spPr/>
      <dgm:t>
        <a:bodyPr/>
        <a:lstStyle/>
        <a:p>
          <a:pPr algn="ctr" rtl="1"/>
          <a:r>
            <a:rPr lang="ar-DZ" sz="2800" b="1" dirty="0">
              <a:solidFill>
                <a:schemeClr val="tx1"/>
              </a:solidFill>
              <a:latin typeface="Sakkal Majalla" panose="02000000000000000000" pitchFamily="2" charset="-78"/>
              <a:cs typeface="Sakkal Majalla" panose="02000000000000000000" pitchFamily="2" charset="-78"/>
            </a:rPr>
            <a:t> تكمن أهمية منافسة سوق المنتجات وسوق العمل الإداري توفير الإفصاح والشفافية في الوقت المناسب؛</a:t>
          </a:r>
        </a:p>
      </dgm:t>
    </dgm:pt>
    <dgm:pt modelId="{9A8F0027-0A6C-4179-B8F3-BB747FBB5799}" type="parTrans" cxnId="{C8E13217-68EB-474B-9A7F-257557226BD2}">
      <dgm:prSet/>
      <dgm:spPr/>
      <dgm:t>
        <a:bodyPr/>
        <a:lstStyle/>
        <a:p>
          <a:pPr rtl="1"/>
          <a:endParaRPr lang="ar-DZ" sz="2800" b="1">
            <a:solidFill>
              <a:schemeClr val="tx1"/>
            </a:solidFill>
          </a:endParaRPr>
        </a:p>
      </dgm:t>
    </dgm:pt>
    <dgm:pt modelId="{4B265FEC-41B7-404F-B05A-1166780A247D}" type="sibTrans" cxnId="{C8E13217-68EB-474B-9A7F-257557226BD2}">
      <dgm:prSet/>
      <dgm:spPr/>
      <dgm:t>
        <a:bodyPr/>
        <a:lstStyle/>
        <a:p>
          <a:pPr rtl="1"/>
          <a:endParaRPr lang="ar-DZ" sz="2800" b="1">
            <a:solidFill>
              <a:schemeClr val="tx1"/>
            </a:solidFill>
          </a:endParaRPr>
        </a:p>
      </dgm:t>
    </dgm:pt>
    <dgm:pt modelId="{084F8D6F-2176-45FA-AE6C-84EA3D559255}" type="pres">
      <dgm:prSet presAssocID="{0F72FEAE-2EEC-4EA2-A78E-67ED03E25AE7}" presName="linear" presStyleCnt="0">
        <dgm:presLayoutVars>
          <dgm:animLvl val="lvl"/>
          <dgm:resizeHandles val="exact"/>
        </dgm:presLayoutVars>
      </dgm:prSet>
      <dgm:spPr/>
    </dgm:pt>
    <dgm:pt modelId="{1F4C0B37-65A2-4F21-90C1-7F649049AE56}" type="pres">
      <dgm:prSet presAssocID="{5ADB40B3-558E-4AC9-B2EE-87DF0E00A4C9}" presName="parentText" presStyleLbl="node1" presStyleIdx="0" presStyleCnt="4" custLinFactY="102" custLinFactNeighborX="6900" custLinFactNeighborY="100000">
        <dgm:presLayoutVars>
          <dgm:chMax val="0"/>
          <dgm:bulletEnabled val="1"/>
        </dgm:presLayoutVars>
      </dgm:prSet>
      <dgm:spPr/>
    </dgm:pt>
    <dgm:pt modelId="{DCBFC4A9-2D1E-4801-9E13-DF5DEC813E3C}" type="pres">
      <dgm:prSet presAssocID="{F01009E8-8B2C-46FE-BABA-292A2EBD9380}" presName="spacer" presStyleCnt="0"/>
      <dgm:spPr/>
    </dgm:pt>
    <dgm:pt modelId="{90826CDD-422A-43C1-98BA-147742496978}" type="pres">
      <dgm:prSet presAssocID="{3E58087D-A720-4111-93C3-BFCC3C755AB1}" presName="parentText" presStyleLbl="node1" presStyleIdx="1" presStyleCnt="4" custLinFactNeighborY="80369">
        <dgm:presLayoutVars>
          <dgm:chMax val="0"/>
          <dgm:bulletEnabled val="1"/>
        </dgm:presLayoutVars>
      </dgm:prSet>
      <dgm:spPr/>
    </dgm:pt>
    <dgm:pt modelId="{41A00F81-8759-4E1F-8C32-B19EC9DA099F}" type="pres">
      <dgm:prSet presAssocID="{4B265FEC-41B7-404F-B05A-1166780A247D}" presName="spacer" presStyleCnt="0"/>
      <dgm:spPr/>
    </dgm:pt>
    <dgm:pt modelId="{ACC9518D-BD41-4057-9355-2BA2363587FF}" type="pres">
      <dgm:prSet presAssocID="{4610216D-50FB-40C2-B2D0-B99474ACA720}" presName="parentText" presStyleLbl="node1" presStyleIdx="2" presStyleCnt="4" custLinFactNeighborY="35874">
        <dgm:presLayoutVars>
          <dgm:chMax val="0"/>
          <dgm:bulletEnabled val="1"/>
        </dgm:presLayoutVars>
      </dgm:prSet>
      <dgm:spPr/>
    </dgm:pt>
    <dgm:pt modelId="{32FBC669-DA1A-4766-A13F-596EA1E0A6E7}" type="pres">
      <dgm:prSet presAssocID="{5B700141-3B5B-4F1C-9EBD-2D73CB09297A}" presName="spacer" presStyleCnt="0"/>
      <dgm:spPr/>
    </dgm:pt>
    <dgm:pt modelId="{7DAB9A34-812E-48F3-97F3-8CB29A30739F}" type="pres">
      <dgm:prSet presAssocID="{5C47B580-CD8C-4D4D-9A0A-C6EF6C2F3169}" presName="parentText" presStyleLbl="node1" presStyleIdx="3" presStyleCnt="4">
        <dgm:presLayoutVars>
          <dgm:chMax val="0"/>
          <dgm:bulletEnabled val="1"/>
        </dgm:presLayoutVars>
      </dgm:prSet>
      <dgm:spPr/>
    </dgm:pt>
  </dgm:ptLst>
  <dgm:cxnLst>
    <dgm:cxn modelId="{C8E13217-68EB-474B-9A7F-257557226BD2}" srcId="{0F72FEAE-2EEC-4EA2-A78E-67ED03E25AE7}" destId="{3E58087D-A720-4111-93C3-BFCC3C755AB1}" srcOrd="1" destOrd="0" parTransId="{9A8F0027-0A6C-4179-B8F3-BB747FBB5799}" sibTransId="{4B265FEC-41B7-404F-B05A-1166780A247D}"/>
    <dgm:cxn modelId="{5965CC2A-ECFD-452E-BC19-C260BFF41E12}" type="presOf" srcId="{4610216D-50FB-40C2-B2D0-B99474ACA720}" destId="{ACC9518D-BD41-4057-9355-2BA2363587FF}" srcOrd="0" destOrd="0" presId="urn:microsoft.com/office/officeart/2005/8/layout/vList2"/>
    <dgm:cxn modelId="{92534B77-B1D8-4861-8647-D889C754B34C}" type="presOf" srcId="{5C47B580-CD8C-4D4D-9A0A-C6EF6C2F3169}" destId="{7DAB9A34-812E-48F3-97F3-8CB29A30739F}" srcOrd="0" destOrd="0" presId="urn:microsoft.com/office/officeart/2005/8/layout/vList2"/>
    <dgm:cxn modelId="{F9C58EA7-9D73-4711-BF65-C8CB306CEF83}" type="presOf" srcId="{5ADB40B3-558E-4AC9-B2EE-87DF0E00A4C9}" destId="{1F4C0B37-65A2-4F21-90C1-7F649049AE56}" srcOrd="0" destOrd="0" presId="urn:microsoft.com/office/officeart/2005/8/layout/vList2"/>
    <dgm:cxn modelId="{EADF1FAF-80EA-4680-8167-B85769D7BE2C}" srcId="{0F72FEAE-2EEC-4EA2-A78E-67ED03E25AE7}" destId="{5ADB40B3-558E-4AC9-B2EE-87DF0E00A4C9}" srcOrd="0" destOrd="0" parTransId="{19CC2052-ED07-4EC2-9623-F7C0C0FE134A}" sibTransId="{F01009E8-8B2C-46FE-BABA-292A2EBD9380}"/>
    <dgm:cxn modelId="{74F7F1C7-335D-4A05-AEB5-675889E09545}" srcId="{0F72FEAE-2EEC-4EA2-A78E-67ED03E25AE7}" destId="{4610216D-50FB-40C2-B2D0-B99474ACA720}" srcOrd="2" destOrd="0" parTransId="{DDBAC90A-B685-4BA0-A64B-310370C0C1C1}" sibTransId="{5B700141-3B5B-4F1C-9EBD-2D73CB09297A}"/>
    <dgm:cxn modelId="{C62BF8E3-A419-4C81-BAD7-C54480E2BC5D}" srcId="{0F72FEAE-2EEC-4EA2-A78E-67ED03E25AE7}" destId="{5C47B580-CD8C-4D4D-9A0A-C6EF6C2F3169}" srcOrd="3" destOrd="0" parTransId="{14CA193C-4550-45EE-BC94-8DAB159B0542}" sibTransId="{83EF1956-EC4B-45E6-B88A-D493A7C3F5D5}"/>
    <dgm:cxn modelId="{BCC98FED-3913-4FBE-B1B1-ACFF56156E99}" type="presOf" srcId="{0F72FEAE-2EEC-4EA2-A78E-67ED03E25AE7}" destId="{084F8D6F-2176-45FA-AE6C-84EA3D559255}" srcOrd="0" destOrd="0" presId="urn:microsoft.com/office/officeart/2005/8/layout/vList2"/>
    <dgm:cxn modelId="{6CB52AF1-D533-4C07-B83D-766233317BF6}" type="presOf" srcId="{3E58087D-A720-4111-93C3-BFCC3C755AB1}" destId="{90826CDD-422A-43C1-98BA-147742496978}" srcOrd="0" destOrd="0" presId="urn:microsoft.com/office/officeart/2005/8/layout/vList2"/>
    <dgm:cxn modelId="{8CD4F24F-403D-4A01-A27E-D9CF4554199B}" type="presParOf" srcId="{084F8D6F-2176-45FA-AE6C-84EA3D559255}" destId="{1F4C0B37-65A2-4F21-90C1-7F649049AE56}" srcOrd="0" destOrd="0" presId="urn:microsoft.com/office/officeart/2005/8/layout/vList2"/>
    <dgm:cxn modelId="{26C68C5E-8920-43D7-9CCC-5C1B8F4A3229}" type="presParOf" srcId="{084F8D6F-2176-45FA-AE6C-84EA3D559255}" destId="{DCBFC4A9-2D1E-4801-9E13-DF5DEC813E3C}" srcOrd="1" destOrd="0" presId="urn:microsoft.com/office/officeart/2005/8/layout/vList2"/>
    <dgm:cxn modelId="{E2FDEFFB-26A0-4506-A8A5-D910D9530A78}" type="presParOf" srcId="{084F8D6F-2176-45FA-AE6C-84EA3D559255}" destId="{90826CDD-422A-43C1-98BA-147742496978}" srcOrd="2" destOrd="0" presId="urn:microsoft.com/office/officeart/2005/8/layout/vList2"/>
    <dgm:cxn modelId="{ECB7BB69-E4CC-48B2-BFE9-F452984B7A56}" type="presParOf" srcId="{084F8D6F-2176-45FA-AE6C-84EA3D559255}" destId="{41A00F81-8759-4E1F-8C32-B19EC9DA099F}" srcOrd="3" destOrd="0" presId="urn:microsoft.com/office/officeart/2005/8/layout/vList2"/>
    <dgm:cxn modelId="{BFF3A841-8023-49FC-80D2-CAD958E357B3}" type="presParOf" srcId="{084F8D6F-2176-45FA-AE6C-84EA3D559255}" destId="{ACC9518D-BD41-4057-9355-2BA2363587FF}" srcOrd="4" destOrd="0" presId="urn:microsoft.com/office/officeart/2005/8/layout/vList2"/>
    <dgm:cxn modelId="{CEF8624E-82D2-429E-B353-539CCD97B6B9}" type="presParOf" srcId="{084F8D6F-2176-45FA-AE6C-84EA3D559255}" destId="{32FBC669-DA1A-4766-A13F-596EA1E0A6E7}" srcOrd="5" destOrd="0" presId="urn:microsoft.com/office/officeart/2005/8/layout/vList2"/>
    <dgm:cxn modelId="{C84EA8E0-4801-4D7B-8D35-F297E481BF04}" type="presParOf" srcId="{084F8D6F-2176-45FA-AE6C-84EA3D559255}" destId="{7DAB9A34-812E-48F3-97F3-8CB29A30739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65F36E-2013-4283-A391-85097EF3B31D}" type="doc">
      <dgm:prSet loTypeId="urn:microsoft.com/office/officeart/2005/8/layout/process4" loCatId="list" qsTypeId="urn:microsoft.com/office/officeart/2005/8/quickstyle/3d3" qsCatId="3D" csTypeId="urn:microsoft.com/office/officeart/2005/8/colors/accent1_5" csCatId="accent1" phldr="1"/>
      <dgm:spPr/>
      <dgm:t>
        <a:bodyPr/>
        <a:lstStyle/>
        <a:p>
          <a:pPr rtl="1"/>
          <a:endParaRPr lang="ar-DZ"/>
        </a:p>
      </dgm:t>
    </dgm:pt>
    <dgm:pt modelId="{1A6ED98D-5D17-4B2B-B690-2E1FD18ADB9D}">
      <dgm:prSet custT="1"/>
      <dgm:spPr/>
      <dgm:t>
        <a:bodyPr/>
        <a:lstStyle/>
        <a:p>
          <a:pPr algn="ctr" rtl="1"/>
          <a:r>
            <a:rPr lang="ar-DZ" sz="3200" b="1" dirty="0">
              <a:solidFill>
                <a:schemeClr val="tx1"/>
              </a:solidFill>
              <a:latin typeface="Sakkal Majalla" panose="02000000000000000000" pitchFamily="2" charset="-78"/>
              <a:cs typeface="Sakkal Majalla" panose="02000000000000000000" pitchFamily="2" charset="-78"/>
            </a:rPr>
            <a:t>زيادة المعرفة والوعي بأهمية موضوع الإفصاح والشفافية عن تقارير المالية والدور الذي تلعبه في تحقيق جودة هذه الأخيرة؛</a:t>
          </a:r>
        </a:p>
      </dgm:t>
    </dgm:pt>
    <dgm:pt modelId="{AA739C1F-09DB-420D-B309-7A0D1AF4C46C}" type="parTrans" cxnId="{166F2394-37EE-4086-9273-028621823B32}">
      <dgm:prSet/>
      <dgm:spPr/>
      <dgm:t>
        <a:bodyPr/>
        <a:lstStyle/>
        <a:p>
          <a:pPr algn="ctr" rtl="1"/>
          <a:endParaRPr lang="ar-DZ" sz="2400" b="1">
            <a:solidFill>
              <a:schemeClr val="tx1"/>
            </a:solidFill>
            <a:latin typeface="Sakkal Majalla" panose="02000000000000000000" pitchFamily="2" charset="-78"/>
            <a:cs typeface="Sakkal Majalla" panose="02000000000000000000" pitchFamily="2" charset="-78"/>
          </a:endParaRPr>
        </a:p>
      </dgm:t>
    </dgm:pt>
    <dgm:pt modelId="{146E1F81-CBC5-4C7D-8EC8-AE06E95846FB}" type="sibTrans" cxnId="{166F2394-37EE-4086-9273-028621823B32}">
      <dgm:prSet/>
      <dgm:spPr/>
      <dgm:t>
        <a:bodyPr/>
        <a:lstStyle/>
        <a:p>
          <a:pPr algn="ctr" rtl="1"/>
          <a:endParaRPr lang="ar-DZ" sz="2400" b="1">
            <a:solidFill>
              <a:schemeClr val="tx1"/>
            </a:solidFill>
            <a:latin typeface="Sakkal Majalla" panose="02000000000000000000" pitchFamily="2" charset="-78"/>
            <a:cs typeface="Sakkal Majalla" panose="02000000000000000000" pitchFamily="2" charset="-78"/>
          </a:endParaRPr>
        </a:p>
      </dgm:t>
    </dgm:pt>
    <dgm:pt modelId="{B070ABDF-F292-494B-8898-BF609F24E0A3}">
      <dgm:prSet custT="1"/>
      <dgm:spPr/>
      <dgm:t>
        <a:bodyPr/>
        <a:lstStyle/>
        <a:p>
          <a:pPr algn="ctr" rtl="1"/>
          <a:r>
            <a:rPr lang="ar-DZ" sz="3200" b="1" dirty="0">
              <a:solidFill>
                <a:schemeClr val="tx1"/>
              </a:solidFill>
              <a:latin typeface="Sakkal Majalla" panose="02000000000000000000" pitchFamily="2" charset="-78"/>
              <a:cs typeface="Sakkal Majalla" panose="02000000000000000000" pitchFamily="2" charset="-78"/>
            </a:rPr>
            <a:t>تسليط الضوء على أهمية آليات الحوكمة الخارجية ودورها التأثيري على مستوى الإفصاح والشفافية في تحسين جودة التقارير المالية؛</a:t>
          </a:r>
        </a:p>
      </dgm:t>
    </dgm:pt>
    <dgm:pt modelId="{B96D65AE-56B0-401B-9DDB-240E03614DE8}" type="parTrans" cxnId="{18A74BBF-7D26-4474-895D-238B887F2F2E}">
      <dgm:prSet/>
      <dgm:spPr/>
      <dgm:t>
        <a:bodyPr/>
        <a:lstStyle/>
        <a:p>
          <a:pPr algn="ctr" rtl="1"/>
          <a:endParaRPr lang="ar-DZ" sz="2400" b="1">
            <a:solidFill>
              <a:schemeClr val="tx1"/>
            </a:solidFill>
            <a:latin typeface="Sakkal Majalla" panose="02000000000000000000" pitchFamily="2" charset="-78"/>
            <a:cs typeface="Sakkal Majalla" panose="02000000000000000000" pitchFamily="2" charset="-78"/>
          </a:endParaRPr>
        </a:p>
      </dgm:t>
    </dgm:pt>
    <dgm:pt modelId="{F3F8E36E-3B92-4774-ACB5-DAD5D7F07E8B}" type="sibTrans" cxnId="{18A74BBF-7D26-4474-895D-238B887F2F2E}">
      <dgm:prSet/>
      <dgm:spPr/>
      <dgm:t>
        <a:bodyPr/>
        <a:lstStyle/>
        <a:p>
          <a:pPr algn="ctr" rtl="1"/>
          <a:endParaRPr lang="ar-DZ" sz="2400" b="1">
            <a:solidFill>
              <a:schemeClr val="tx1"/>
            </a:solidFill>
            <a:latin typeface="Sakkal Majalla" panose="02000000000000000000" pitchFamily="2" charset="-78"/>
            <a:cs typeface="Sakkal Majalla" panose="02000000000000000000" pitchFamily="2" charset="-78"/>
          </a:endParaRPr>
        </a:p>
      </dgm:t>
    </dgm:pt>
    <dgm:pt modelId="{A48D3D5F-2C83-45AE-8CB8-FED932C90B7A}">
      <dgm:prSet custT="1"/>
      <dgm:spPr/>
      <dgm:t>
        <a:bodyPr/>
        <a:lstStyle/>
        <a:p>
          <a:pPr algn="ctr" rtl="1"/>
          <a:r>
            <a:rPr lang="ar-DZ" sz="3200" b="1" dirty="0">
              <a:solidFill>
                <a:schemeClr val="tx1"/>
              </a:solidFill>
              <a:latin typeface="Sakkal Majalla" panose="02000000000000000000" pitchFamily="2" charset="-78"/>
              <a:cs typeface="Sakkal Majalla" panose="02000000000000000000" pitchFamily="2" charset="-78"/>
            </a:rPr>
            <a:t>التعرف على دور المدقق الخارجي واستقلاليته كإحدى آليات حوكمة الشركات في زيادة مستوى الإفصاح والشفافية وجودة التقارير المالية.</a:t>
          </a:r>
        </a:p>
      </dgm:t>
    </dgm:pt>
    <dgm:pt modelId="{6AA68BDC-0B98-45DF-A1A1-10E5312141B6}" type="parTrans" cxnId="{7A8FD246-6937-4CF3-9622-580C05E2AE60}">
      <dgm:prSet/>
      <dgm:spPr/>
      <dgm:t>
        <a:bodyPr/>
        <a:lstStyle/>
        <a:p>
          <a:pPr algn="ctr" rtl="1"/>
          <a:endParaRPr lang="ar-DZ" sz="2400" b="1">
            <a:solidFill>
              <a:schemeClr val="tx1"/>
            </a:solidFill>
            <a:latin typeface="Sakkal Majalla" panose="02000000000000000000" pitchFamily="2" charset="-78"/>
            <a:cs typeface="Sakkal Majalla" panose="02000000000000000000" pitchFamily="2" charset="-78"/>
          </a:endParaRPr>
        </a:p>
      </dgm:t>
    </dgm:pt>
    <dgm:pt modelId="{C05D543C-1015-4DC0-A4DF-9A085AA27DEE}" type="sibTrans" cxnId="{7A8FD246-6937-4CF3-9622-580C05E2AE60}">
      <dgm:prSet/>
      <dgm:spPr/>
      <dgm:t>
        <a:bodyPr/>
        <a:lstStyle/>
        <a:p>
          <a:pPr algn="ctr" rtl="1"/>
          <a:endParaRPr lang="ar-DZ" sz="2400" b="1">
            <a:solidFill>
              <a:schemeClr val="tx1"/>
            </a:solidFill>
            <a:latin typeface="Sakkal Majalla" panose="02000000000000000000" pitchFamily="2" charset="-78"/>
            <a:cs typeface="Sakkal Majalla" panose="02000000000000000000" pitchFamily="2" charset="-78"/>
          </a:endParaRPr>
        </a:p>
      </dgm:t>
    </dgm:pt>
    <dgm:pt modelId="{D67081CA-A3B5-4876-B858-C9FA6D22A441}" type="pres">
      <dgm:prSet presAssocID="{8D65F36E-2013-4283-A391-85097EF3B31D}" presName="Name0" presStyleCnt="0">
        <dgm:presLayoutVars>
          <dgm:dir/>
          <dgm:animLvl val="lvl"/>
          <dgm:resizeHandles val="exact"/>
        </dgm:presLayoutVars>
      </dgm:prSet>
      <dgm:spPr/>
    </dgm:pt>
    <dgm:pt modelId="{DC585C99-9C3D-47EC-9A52-6A47CCC559D9}" type="pres">
      <dgm:prSet presAssocID="{A48D3D5F-2C83-45AE-8CB8-FED932C90B7A}" presName="boxAndChildren" presStyleCnt="0"/>
      <dgm:spPr/>
    </dgm:pt>
    <dgm:pt modelId="{7975A3F7-B69D-4A8B-9A36-CCE3798475C3}" type="pres">
      <dgm:prSet presAssocID="{A48D3D5F-2C83-45AE-8CB8-FED932C90B7A}" presName="parentTextBox" presStyleLbl="node1" presStyleIdx="0" presStyleCnt="3"/>
      <dgm:spPr/>
    </dgm:pt>
    <dgm:pt modelId="{0287AD03-0C0B-4906-B94B-A687AA58683A}" type="pres">
      <dgm:prSet presAssocID="{F3F8E36E-3B92-4774-ACB5-DAD5D7F07E8B}" presName="sp" presStyleCnt="0"/>
      <dgm:spPr/>
    </dgm:pt>
    <dgm:pt modelId="{C395C633-FEA4-4BC3-887A-4D599588618B}" type="pres">
      <dgm:prSet presAssocID="{B070ABDF-F292-494B-8898-BF609F24E0A3}" presName="arrowAndChildren" presStyleCnt="0"/>
      <dgm:spPr/>
    </dgm:pt>
    <dgm:pt modelId="{ECFF8BE9-2427-4276-A548-25F9A8238B46}" type="pres">
      <dgm:prSet presAssocID="{B070ABDF-F292-494B-8898-BF609F24E0A3}" presName="parentTextArrow" presStyleLbl="node1" presStyleIdx="1" presStyleCnt="3"/>
      <dgm:spPr/>
    </dgm:pt>
    <dgm:pt modelId="{CBC161A6-CB4B-4E95-8F77-A4469B91924C}" type="pres">
      <dgm:prSet presAssocID="{146E1F81-CBC5-4C7D-8EC8-AE06E95846FB}" presName="sp" presStyleCnt="0"/>
      <dgm:spPr/>
    </dgm:pt>
    <dgm:pt modelId="{8BC51023-E76E-4985-BFD9-F4762048A1DE}" type="pres">
      <dgm:prSet presAssocID="{1A6ED98D-5D17-4B2B-B690-2E1FD18ADB9D}" presName="arrowAndChildren" presStyleCnt="0"/>
      <dgm:spPr/>
    </dgm:pt>
    <dgm:pt modelId="{5555D462-DCAF-4770-BBA8-BEB99FD739EA}" type="pres">
      <dgm:prSet presAssocID="{1A6ED98D-5D17-4B2B-B690-2E1FD18ADB9D}" presName="parentTextArrow" presStyleLbl="node1" presStyleIdx="2" presStyleCnt="3"/>
      <dgm:spPr/>
    </dgm:pt>
  </dgm:ptLst>
  <dgm:cxnLst>
    <dgm:cxn modelId="{DA2F8219-1339-4B6D-9644-F082E7907F45}" type="presOf" srcId="{B070ABDF-F292-494B-8898-BF609F24E0A3}" destId="{ECFF8BE9-2427-4276-A548-25F9A8238B46}" srcOrd="0" destOrd="0" presId="urn:microsoft.com/office/officeart/2005/8/layout/process4"/>
    <dgm:cxn modelId="{7A8FD246-6937-4CF3-9622-580C05E2AE60}" srcId="{8D65F36E-2013-4283-A391-85097EF3B31D}" destId="{A48D3D5F-2C83-45AE-8CB8-FED932C90B7A}" srcOrd="2" destOrd="0" parTransId="{6AA68BDC-0B98-45DF-A1A1-10E5312141B6}" sibTransId="{C05D543C-1015-4DC0-A4DF-9A085AA27DEE}"/>
    <dgm:cxn modelId="{8D95507C-3724-4237-97CB-339ADDDA0370}" type="presOf" srcId="{8D65F36E-2013-4283-A391-85097EF3B31D}" destId="{D67081CA-A3B5-4876-B858-C9FA6D22A441}" srcOrd="0" destOrd="0" presId="urn:microsoft.com/office/officeart/2005/8/layout/process4"/>
    <dgm:cxn modelId="{166F2394-37EE-4086-9273-028621823B32}" srcId="{8D65F36E-2013-4283-A391-85097EF3B31D}" destId="{1A6ED98D-5D17-4B2B-B690-2E1FD18ADB9D}" srcOrd="0" destOrd="0" parTransId="{AA739C1F-09DB-420D-B309-7A0D1AF4C46C}" sibTransId="{146E1F81-CBC5-4C7D-8EC8-AE06E95846FB}"/>
    <dgm:cxn modelId="{C6B3EEBC-2FA3-4065-BE2D-AC588C490FE6}" type="presOf" srcId="{A48D3D5F-2C83-45AE-8CB8-FED932C90B7A}" destId="{7975A3F7-B69D-4A8B-9A36-CCE3798475C3}" srcOrd="0" destOrd="0" presId="urn:microsoft.com/office/officeart/2005/8/layout/process4"/>
    <dgm:cxn modelId="{18A74BBF-7D26-4474-895D-238B887F2F2E}" srcId="{8D65F36E-2013-4283-A391-85097EF3B31D}" destId="{B070ABDF-F292-494B-8898-BF609F24E0A3}" srcOrd="1" destOrd="0" parTransId="{B96D65AE-56B0-401B-9DDB-240E03614DE8}" sibTransId="{F3F8E36E-3B92-4774-ACB5-DAD5D7F07E8B}"/>
    <dgm:cxn modelId="{8C8B55F5-011F-48DB-8810-CC4A685DD092}" type="presOf" srcId="{1A6ED98D-5D17-4B2B-B690-2E1FD18ADB9D}" destId="{5555D462-DCAF-4770-BBA8-BEB99FD739EA}" srcOrd="0" destOrd="0" presId="urn:microsoft.com/office/officeart/2005/8/layout/process4"/>
    <dgm:cxn modelId="{86100D32-E7A6-481C-85DF-11D765EC312E}" type="presParOf" srcId="{D67081CA-A3B5-4876-B858-C9FA6D22A441}" destId="{DC585C99-9C3D-47EC-9A52-6A47CCC559D9}" srcOrd="0" destOrd="0" presId="urn:microsoft.com/office/officeart/2005/8/layout/process4"/>
    <dgm:cxn modelId="{C5112B84-0D35-4624-8C09-0979827BE5FE}" type="presParOf" srcId="{DC585C99-9C3D-47EC-9A52-6A47CCC559D9}" destId="{7975A3F7-B69D-4A8B-9A36-CCE3798475C3}" srcOrd="0" destOrd="0" presId="urn:microsoft.com/office/officeart/2005/8/layout/process4"/>
    <dgm:cxn modelId="{E073CC25-C221-4A63-88F1-ED1C02DE5C92}" type="presParOf" srcId="{D67081CA-A3B5-4876-B858-C9FA6D22A441}" destId="{0287AD03-0C0B-4906-B94B-A687AA58683A}" srcOrd="1" destOrd="0" presId="urn:microsoft.com/office/officeart/2005/8/layout/process4"/>
    <dgm:cxn modelId="{24957184-10FF-4434-9AC2-2ADD17112BB7}" type="presParOf" srcId="{D67081CA-A3B5-4876-B858-C9FA6D22A441}" destId="{C395C633-FEA4-4BC3-887A-4D599588618B}" srcOrd="2" destOrd="0" presId="urn:microsoft.com/office/officeart/2005/8/layout/process4"/>
    <dgm:cxn modelId="{011C3E49-35E8-4858-9A6A-EFCAEE656539}" type="presParOf" srcId="{C395C633-FEA4-4BC3-887A-4D599588618B}" destId="{ECFF8BE9-2427-4276-A548-25F9A8238B46}" srcOrd="0" destOrd="0" presId="urn:microsoft.com/office/officeart/2005/8/layout/process4"/>
    <dgm:cxn modelId="{81B4BE74-23D5-42C0-BC6A-5A51B467F8E1}" type="presParOf" srcId="{D67081CA-A3B5-4876-B858-C9FA6D22A441}" destId="{CBC161A6-CB4B-4E95-8F77-A4469B91924C}" srcOrd="3" destOrd="0" presId="urn:microsoft.com/office/officeart/2005/8/layout/process4"/>
    <dgm:cxn modelId="{DE8B5835-3DC5-4493-B77F-E236E96BA55C}" type="presParOf" srcId="{D67081CA-A3B5-4876-B858-C9FA6D22A441}" destId="{8BC51023-E76E-4985-BFD9-F4762048A1DE}" srcOrd="4" destOrd="0" presId="urn:microsoft.com/office/officeart/2005/8/layout/process4"/>
    <dgm:cxn modelId="{299EE6AE-F2D7-4E89-B564-6FDB3A0CEDF6}" type="presParOf" srcId="{8BC51023-E76E-4985-BFD9-F4762048A1DE}" destId="{5555D462-DCAF-4770-BBA8-BEB99FD739EA}" srcOrd="0" destOrd="0" presId="urn:microsoft.com/office/officeart/2005/8/layout/process4"/>
  </dgm:cxnLst>
  <dgm:bg>
    <a:effectLst>
      <a:innerShdw blurRad="63500" dist="50800" dir="18900000">
        <a:prstClr val="black">
          <a:alpha val="50000"/>
        </a:prstClr>
      </a:inn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84F2F7-6364-4ED7-B27C-60769917E9F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pPr rtl="1"/>
          <a:endParaRPr lang="ar-DZ"/>
        </a:p>
      </dgm:t>
    </dgm:pt>
    <dgm:pt modelId="{FFB5EDAB-9F56-4BC7-8110-7B136C76BB17}">
      <dgm:prSet custT="1"/>
      <dgm:spPr/>
      <dgm:t>
        <a:bodyPr/>
        <a:lstStyle/>
        <a:p>
          <a:pPr algn="r" rtl="1"/>
          <a:r>
            <a:rPr lang="ar-DZ" sz="2400" dirty="0">
              <a:latin typeface="Sakkal Majalla" panose="02000000000000000000" pitchFamily="2" charset="-78"/>
              <a:cs typeface="Sakkal Majalla" panose="02000000000000000000" pitchFamily="2" charset="-78"/>
            </a:rPr>
            <a:t>عدم تطبيق آليات الحوكمة بصورة لازمة من خلال مهام التدقيق الداخلي يجسد وجود فجوة توقعات حول دور مهام وآليات الحوكمة في تحقيق جودة خدمات التدقيق الخارجي؛</a:t>
          </a:r>
        </a:p>
      </dgm:t>
    </dgm:pt>
    <dgm:pt modelId="{4B44E155-AEDB-4AE0-B247-33F51C135F59}" type="parTrans" cxnId="{00643555-4A3E-43AF-B9AE-08A6E50141B0}">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D4B96185-1382-47F8-918D-16E2D9FA3502}" type="sibTrans" cxnId="{00643555-4A3E-43AF-B9AE-08A6E50141B0}">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ADF6C9D4-3F3B-4B86-BDC8-59C34CD7B3AC}">
      <dgm:prSet custT="1"/>
      <dgm:spPr/>
      <dgm:t>
        <a:bodyPr/>
        <a:lstStyle/>
        <a:p>
          <a:pPr algn="r" rtl="1"/>
          <a:r>
            <a:rPr lang="ar-DZ" sz="2400" dirty="0">
              <a:latin typeface="Sakkal Majalla" panose="02000000000000000000" pitchFamily="2" charset="-78"/>
              <a:cs typeface="Sakkal Majalla" panose="02000000000000000000" pitchFamily="2" charset="-78"/>
            </a:rPr>
            <a:t>إن الالتزام بتطبيق الآليات الحوكمة الخارجية يضمن للشركات الإعداد والإفصاح عن معلومات محاسبية ذات جودة في تقاريرها المالية؛</a:t>
          </a:r>
        </a:p>
      </dgm:t>
    </dgm:pt>
    <dgm:pt modelId="{38C2549C-A170-4AA2-A1A8-57E2174C1CE2}" type="parTrans" cxnId="{6B51E2B7-1DCB-4013-ACE4-FDC651BB7CC6}">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899946DE-9532-486E-9D2A-6BDF220FCF0D}" type="sibTrans" cxnId="{6B51E2B7-1DCB-4013-ACE4-FDC651BB7CC6}">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01755713-ECCF-45B0-9C25-A0747E45AC67}">
      <dgm:prSet custT="1"/>
      <dgm:spPr/>
      <dgm:t>
        <a:bodyPr/>
        <a:lstStyle/>
        <a:p>
          <a:pPr algn="r" rtl="1"/>
          <a:r>
            <a:rPr lang="ar-DZ" sz="2400" dirty="0">
              <a:latin typeface="Sakkal Majalla" panose="02000000000000000000" pitchFamily="2" charset="-78"/>
              <a:cs typeface="Sakkal Majalla" panose="02000000000000000000" pitchFamily="2" charset="-78"/>
            </a:rPr>
            <a:t>المنافسة في سوق المنتجات يعد من أهم آليات حوكمة الخارجية حيث أن التطبيق السليم له يحدد دور ومسؤولية كل طرف في ممارسة الإدارة والرقابة ومن ثم رفع الأداء الإداري والمالي للشركة؛</a:t>
          </a:r>
        </a:p>
      </dgm:t>
    </dgm:pt>
    <dgm:pt modelId="{6887C3B1-76E2-4C54-8F0E-3FEA0FE3642A}" type="parTrans" cxnId="{48551CE2-A395-4B83-96BC-178347202B3A}">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82C0753E-FB5E-4A34-ADF0-51F42A4FAA35}" type="sibTrans" cxnId="{48551CE2-A395-4B83-96BC-178347202B3A}">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39A6EABB-F138-44DD-93D4-42BF4675A716}">
      <dgm:prSet custT="1"/>
      <dgm:spPr/>
      <dgm:t>
        <a:bodyPr/>
        <a:lstStyle/>
        <a:p>
          <a:pPr algn="r" rtl="1"/>
          <a:r>
            <a:rPr lang="ar-DZ" sz="2400" dirty="0">
              <a:latin typeface="Sakkal Majalla" panose="02000000000000000000" pitchFamily="2" charset="-78"/>
              <a:cs typeface="Sakkal Majalla" panose="02000000000000000000" pitchFamily="2" charset="-78"/>
            </a:rPr>
            <a:t>يؤدى إتباع آلية سوق العمل الإداري بشكل المرغوب إلى اتخاذ الاحتياطات اللازمة ضد الفساد وسوء الإدارة كونه نظام مراقبة فعال على المديرين في الشركة؛</a:t>
          </a:r>
        </a:p>
      </dgm:t>
    </dgm:pt>
    <dgm:pt modelId="{53EE86FA-EC5A-4860-A3EE-3FA95AD1E9F6}" type="parTrans" cxnId="{74311866-733D-4191-A89F-A1F59328F490}">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5100CB2D-D428-48F9-9458-FEE6EAAA3063}" type="sibTrans" cxnId="{74311866-733D-4191-A89F-A1F59328F490}">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0C24E563-55D6-48F5-876B-69C03EDDFDBF}">
      <dgm:prSet custT="1"/>
      <dgm:spPr/>
      <dgm:t>
        <a:bodyPr/>
        <a:lstStyle/>
        <a:p>
          <a:pPr algn="r" rtl="1"/>
          <a:r>
            <a:rPr lang="ar-DZ" sz="2400" dirty="0">
              <a:latin typeface="Sakkal Majalla" panose="02000000000000000000" pitchFamily="2" charset="-78"/>
              <a:cs typeface="Sakkal Majalla" panose="02000000000000000000" pitchFamily="2" charset="-78"/>
            </a:rPr>
            <a:t> إن وجود سوق فعالة للسيطرة على الشركات يضمن السيطرة على سلوك الإدارة بشكل فعال وضمان دقة ونزاهة التقارير المالية، كما إن عمليات الاندماج والاستحواذ تلعب دورا هاماً في مراقبة الشركات.</a:t>
          </a:r>
        </a:p>
      </dgm:t>
    </dgm:pt>
    <dgm:pt modelId="{63363175-15F0-470C-94C4-3417A010A757}" type="parTrans" cxnId="{AAE0A17D-09ED-41F4-8E5A-A298AD9A2B27}">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8176FCA3-540E-43D9-8BFE-D5B94BD95A53}" type="sibTrans" cxnId="{AAE0A17D-09ED-41F4-8E5A-A298AD9A2B27}">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9DA56BA6-D41A-42E0-95B5-435BD8898A88}" type="pres">
      <dgm:prSet presAssocID="{D584F2F7-6364-4ED7-B27C-60769917E9F3}" presName="vert0" presStyleCnt="0">
        <dgm:presLayoutVars>
          <dgm:dir/>
          <dgm:animOne val="branch"/>
          <dgm:animLvl val="lvl"/>
        </dgm:presLayoutVars>
      </dgm:prSet>
      <dgm:spPr/>
    </dgm:pt>
    <dgm:pt modelId="{02AF7B66-C5E4-4C45-B058-E30AF8AFA865}" type="pres">
      <dgm:prSet presAssocID="{FFB5EDAB-9F56-4BC7-8110-7B136C76BB17}" presName="thickLine" presStyleLbl="alignNode1" presStyleIdx="0" presStyleCnt="5"/>
      <dgm:spPr/>
    </dgm:pt>
    <dgm:pt modelId="{A4EC724A-B9D0-419E-BB2B-0F8E19E9B17F}" type="pres">
      <dgm:prSet presAssocID="{FFB5EDAB-9F56-4BC7-8110-7B136C76BB17}" presName="horz1" presStyleCnt="0"/>
      <dgm:spPr/>
    </dgm:pt>
    <dgm:pt modelId="{776B129D-B993-45B8-A616-AE4F08476D9D}" type="pres">
      <dgm:prSet presAssocID="{FFB5EDAB-9F56-4BC7-8110-7B136C76BB17}" presName="tx1" presStyleLbl="revTx" presStyleIdx="0" presStyleCnt="5"/>
      <dgm:spPr/>
    </dgm:pt>
    <dgm:pt modelId="{BFA4EC94-FA0F-400F-926B-CB3C6F5D3768}" type="pres">
      <dgm:prSet presAssocID="{FFB5EDAB-9F56-4BC7-8110-7B136C76BB17}" presName="vert1" presStyleCnt="0"/>
      <dgm:spPr/>
    </dgm:pt>
    <dgm:pt modelId="{D1A7C5EC-9246-4AD1-8483-120A43E5D593}" type="pres">
      <dgm:prSet presAssocID="{ADF6C9D4-3F3B-4B86-BDC8-59C34CD7B3AC}" presName="thickLine" presStyleLbl="alignNode1" presStyleIdx="1" presStyleCnt="5"/>
      <dgm:spPr/>
    </dgm:pt>
    <dgm:pt modelId="{CE96A677-6E71-411E-8B53-A4757397B654}" type="pres">
      <dgm:prSet presAssocID="{ADF6C9D4-3F3B-4B86-BDC8-59C34CD7B3AC}" presName="horz1" presStyleCnt="0"/>
      <dgm:spPr/>
    </dgm:pt>
    <dgm:pt modelId="{A158BD08-CC8D-4280-ABE7-5B79FEE45D00}" type="pres">
      <dgm:prSet presAssocID="{ADF6C9D4-3F3B-4B86-BDC8-59C34CD7B3AC}" presName="tx1" presStyleLbl="revTx" presStyleIdx="1" presStyleCnt="5"/>
      <dgm:spPr/>
    </dgm:pt>
    <dgm:pt modelId="{EED99933-A4F9-4B3A-B6CA-F6C7518D2A70}" type="pres">
      <dgm:prSet presAssocID="{ADF6C9D4-3F3B-4B86-BDC8-59C34CD7B3AC}" presName="vert1" presStyleCnt="0"/>
      <dgm:spPr/>
    </dgm:pt>
    <dgm:pt modelId="{5B4CDD05-361F-4DD6-97FC-0E455CD565BC}" type="pres">
      <dgm:prSet presAssocID="{01755713-ECCF-45B0-9C25-A0747E45AC67}" presName="thickLine" presStyleLbl="alignNode1" presStyleIdx="2" presStyleCnt="5"/>
      <dgm:spPr/>
    </dgm:pt>
    <dgm:pt modelId="{7520055E-95C5-4EA1-8027-55AFB8A1F971}" type="pres">
      <dgm:prSet presAssocID="{01755713-ECCF-45B0-9C25-A0747E45AC67}" presName="horz1" presStyleCnt="0"/>
      <dgm:spPr/>
    </dgm:pt>
    <dgm:pt modelId="{98B1233F-38A1-4B42-B438-FEED116B953D}" type="pres">
      <dgm:prSet presAssocID="{01755713-ECCF-45B0-9C25-A0747E45AC67}" presName="tx1" presStyleLbl="revTx" presStyleIdx="2" presStyleCnt="5"/>
      <dgm:spPr/>
    </dgm:pt>
    <dgm:pt modelId="{B4F4DFAC-8146-4C76-AF85-99BE05D70FE1}" type="pres">
      <dgm:prSet presAssocID="{01755713-ECCF-45B0-9C25-A0747E45AC67}" presName="vert1" presStyleCnt="0"/>
      <dgm:spPr/>
    </dgm:pt>
    <dgm:pt modelId="{832FD653-A384-4042-8045-2A3B04C4DCDD}" type="pres">
      <dgm:prSet presAssocID="{39A6EABB-F138-44DD-93D4-42BF4675A716}" presName="thickLine" presStyleLbl="alignNode1" presStyleIdx="3" presStyleCnt="5"/>
      <dgm:spPr/>
    </dgm:pt>
    <dgm:pt modelId="{BD7C5944-E810-4616-B338-4077EECA3C4B}" type="pres">
      <dgm:prSet presAssocID="{39A6EABB-F138-44DD-93D4-42BF4675A716}" presName="horz1" presStyleCnt="0"/>
      <dgm:spPr/>
    </dgm:pt>
    <dgm:pt modelId="{21AB8770-4979-4CBF-9967-0268AD9795C4}" type="pres">
      <dgm:prSet presAssocID="{39A6EABB-F138-44DD-93D4-42BF4675A716}" presName="tx1" presStyleLbl="revTx" presStyleIdx="3" presStyleCnt="5"/>
      <dgm:spPr/>
    </dgm:pt>
    <dgm:pt modelId="{495B8975-CA66-4017-9436-AB0FB468EA9C}" type="pres">
      <dgm:prSet presAssocID="{39A6EABB-F138-44DD-93D4-42BF4675A716}" presName="vert1" presStyleCnt="0"/>
      <dgm:spPr/>
    </dgm:pt>
    <dgm:pt modelId="{B2509ACC-2B05-4A1A-807B-C570502CEC91}" type="pres">
      <dgm:prSet presAssocID="{0C24E563-55D6-48F5-876B-69C03EDDFDBF}" presName="thickLine" presStyleLbl="alignNode1" presStyleIdx="4" presStyleCnt="5"/>
      <dgm:spPr/>
    </dgm:pt>
    <dgm:pt modelId="{26F2D113-DFA9-4A0B-9C59-270E7EEDDD81}" type="pres">
      <dgm:prSet presAssocID="{0C24E563-55D6-48F5-876B-69C03EDDFDBF}" presName="horz1" presStyleCnt="0"/>
      <dgm:spPr/>
    </dgm:pt>
    <dgm:pt modelId="{D4FDFF21-3CE5-48F6-9DB6-5C5D503766D2}" type="pres">
      <dgm:prSet presAssocID="{0C24E563-55D6-48F5-876B-69C03EDDFDBF}" presName="tx1" presStyleLbl="revTx" presStyleIdx="4" presStyleCnt="5"/>
      <dgm:spPr/>
    </dgm:pt>
    <dgm:pt modelId="{BD30D119-7A8B-49ED-9B2F-65360260C05A}" type="pres">
      <dgm:prSet presAssocID="{0C24E563-55D6-48F5-876B-69C03EDDFDBF}" presName="vert1" presStyleCnt="0"/>
      <dgm:spPr/>
    </dgm:pt>
  </dgm:ptLst>
  <dgm:cxnLst>
    <dgm:cxn modelId="{1AC47D0E-F48E-4FFE-9336-3BE0FBD5E291}" type="presOf" srcId="{0C24E563-55D6-48F5-876B-69C03EDDFDBF}" destId="{D4FDFF21-3CE5-48F6-9DB6-5C5D503766D2}" srcOrd="0" destOrd="0" presId="urn:microsoft.com/office/officeart/2008/layout/LinedList"/>
    <dgm:cxn modelId="{DB564931-55FD-44AA-9C76-43F0BBAE67FF}" type="presOf" srcId="{ADF6C9D4-3F3B-4B86-BDC8-59C34CD7B3AC}" destId="{A158BD08-CC8D-4280-ABE7-5B79FEE45D00}" srcOrd="0" destOrd="0" presId="urn:microsoft.com/office/officeart/2008/layout/LinedList"/>
    <dgm:cxn modelId="{8110E533-CD7C-425D-B783-C2CAD7E3207D}" type="presOf" srcId="{39A6EABB-F138-44DD-93D4-42BF4675A716}" destId="{21AB8770-4979-4CBF-9967-0268AD9795C4}" srcOrd="0" destOrd="0" presId="urn:microsoft.com/office/officeart/2008/layout/LinedList"/>
    <dgm:cxn modelId="{BBA67C41-2F66-43EA-ADBB-B16EEE9434D3}" type="presOf" srcId="{01755713-ECCF-45B0-9C25-A0747E45AC67}" destId="{98B1233F-38A1-4B42-B438-FEED116B953D}" srcOrd="0" destOrd="0" presId="urn:microsoft.com/office/officeart/2008/layout/LinedList"/>
    <dgm:cxn modelId="{74311866-733D-4191-A89F-A1F59328F490}" srcId="{D584F2F7-6364-4ED7-B27C-60769917E9F3}" destId="{39A6EABB-F138-44DD-93D4-42BF4675A716}" srcOrd="3" destOrd="0" parTransId="{53EE86FA-EC5A-4860-A3EE-3FA95AD1E9F6}" sibTransId="{5100CB2D-D428-48F9-9458-FEE6EAAA3063}"/>
    <dgm:cxn modelId="{94C5404C-6746-47D6-BCAE-3F58D1792222}" type="presOf" srcId="{D584F2F7-6364-4ED7-B27C-60769917E9F3}" destId="{9DA56BA6-D41A-42E0-95B5-435BD8898A88}" srcOrd="0" destOrd="0" presId="urn:microsoft.com/office/officeart/2008/layout/LinedList"/>
    <dgm:cxn modelId="{00643555-4A3E-43AF-B9AE-08A6E50141B0}" srcId="{D584F2F7-6364-4ED7-B27C-60769917E9F3}" destId="{FFB5EDAB-9F56-4BC7-8110-7B136C76BB17}" srcOrd="0" destOrd="0" parTransId="{4B44E155-AEDB-4AE0-B247-33F51C135F59}" sibTransId="{D4B96185-1382-47F8-918D-16E2D9FA3502}"/>
    <dgm:cxn modelId="{AAE0A17D-09ED-41F4-8E5A-A298AD9A2B27}" srcId="{D584F2F7-6364-4ED7-B27C-60769917E9F3}" destId="{0C24E563-55D6-48F5-876B-69C03EDDFDBF}" srcOrd="4" destOrd="0" parTransId="{63363175-15F0-470C-94C4-3417A010A757}" sibTransId="{8176FCA3-540E-43D9-8BFE-D5B94BD95A53}"/>
    <dgm:cxn modelId="{6B51E2B7-1DCB-4013-ACE4-FDC651BB7CC6}" srcId="{D584F2F7-6364-4ED7-B27C-60769917E9F3}" destId="{ADF6C9D4-3F3B-4B86-BDC8-59C34CD7B3AC}" srcOrd="1" destOrd="0" parTransId="{38C2549C-A170-4AA2-A1A8-57E2174C1CE2}" sibTransId="{899946DE-9532-486E-9D2A-6BDF220FCF0D}"/>
    <dgm:cxn modelId="{483D55C8-977C-49D7-9660-578AA8F8F2C5}" type="presOf" srcId="{FFB5EDAB-9F56-4BC7-8110-7B136C76BB17}" destId="{776B129D-B993-45B8-A616-AE4F08476D9D}" srcOrd="0" destOrd="0" presId="urn:microsoft.com/office/officeart/2008/layout/LinedList"/>
    <dgm:cxn modelId="{48551CE2-A395-4B83-96BC-178347202B3A}" srcId="{D584F2F7-6364-4ED7-B27C-60769917E9F3}" destId="{01755713-ECCF-45B0-9C25-A0747E45AC67}" srcOrd="2" destOrd="0" parTransId="{6887C3B1-76E2-4C54-8F0E-3FEA0FE3642A}" sibTransId="{82C0753E-FB5E-4A34-ADF0-51F42A4FAA35}"/>
    <dgm:cxn modelId="{DB627D2C-2692-4888-B0BC-37B12A4DF5AE}" type="presParOf" srcId="{9DA56BA6-D41A-42E0-95B5-435BD8898A88}" destId="{02AF7B66-C5E4-4C45-B058-E30AF8AFA865}" srcOrd="0" destOrd="0" presId="urn:microsoft.com/office/officeart/2008/layout/LinedList"/>
    <dgm:cxn modelId="{B54007D8-EB2D-4243-8A71-5DE99EEBB694}" type="presParOf" srcId="{9DA56BA6-D41A-42E0-95B5-435BD8898A88}" destId="{A4EC724A-B9D0-419E-BB2B-0F8E19E9B17F}" srcOrd="1" destOrd="0" presId="urn:microsoft.com/office/officeart/2008/layout/LinedList"/>
    <dgm:cxn modelId="{265688DB-4E62-4E37-A4BF-B071B5C153BB}" type="presParOf" srcId="{A4EC724A-B9D0-419E-BB2B-0F8E19E9B17F}" destId="{776B129D-B993-45B8-A616-AE4F08476D9D}" srcOrd="0" destOrd="0" presId="urn:microsoft.com/office/officeart/2008/layout/LinedList"/>
    <dgm:cxn modelId="{D36EDF1F-1C2F-4AF9-BAC9-29B88FCF5F30}" type="presParOf" srcId="{A4EC724A-B9D0-419E-BB2B-0F8E19E9B17F}" destId="{BFA4EC94-FA0F-400F-926B-CB3C6F5D3768}" srcOrd="1" destOrd="0" presId="urn:microsoft.com/office/officeart/2008/layout/LinedList"/>
    <dgm:cxn modelId="{1294FDCE-14F4-45D1-86E2-ED3B3C5A3A42}" type="presParOf" srcId="{9DA56BA6-D41A-42E0-95B5-435BD8898A88}" destId="{D1A7C5EC-9246-4AD1-8483-120A43E5D593}" srcOrd="2" destOrd="0" presId="urn:microsoft.com/office/officeart/2008/layout/LinedList"/>
    <dgm:cxn modelId="{80A21A99-A73B-4527-ADA1-BD6038BB28DD}" type="presParOf" srcId="{9DA56BA6-D41A-42E0-95B5-435BD8898A88}" destId="{CE96A677-6E71-411E-8B53-A4757397B654}" srcOrd="3" destOrd="0" presId="urn:microsoft.com/office/officeart/2008/layout/LinedList"/>
    <dgm:cxn modelId="{2CE39F14-798B-444D-B7A4-95582384E84D}" type="presParOf" srcId="{CE96A677-6E71-411E-8B53-A4757397B654}" destId="{A158BD08-CC8D-4280-ABE7-5B79FEE45D00}" srcOrd="0" destOrd="0" presId="urn:microsoft.com/office/officeart/2008/layout/LinedList"/>
    <dgm:cxn modelId="{A57E4C4F-E371-407B-8D07-5A8954D9FEB2}" type="presParOf" srcId="{CE96A677-6E71-411E-8B53-A4757397B654}" destId="{EED99933-A4F9-4B3A-B6CA-F6C7518D2A70}" srcOrd="1" destOrd="0" presId="urn:microsoft.com/office/officeart/2008/layout/LinedList"/>
    <dgm:cxn modelId="{7BE070E0-25C3-4C4E-B3B2-4E7C81DEAF62}" type="presParOf" srcId="{9DA56BA6-D41A-42E0-95B5-435BD8898A88}" destId="{5B4CDD05-361F-4DD6-97FC-0E455CD565BC}" srcOrd="4" destOrd="0" presId="urn:microsoft.com/office/officeart/2008/layout/LinedList"/>
    <dgm:cxn modelId="{97E92DC7-7214-4649-AA14-F60DF2E36B48}" type="presParOf" srcId="{9DA56BA6-D41A-42E0-95B5-435BD8898A88}" destId="{7520055E-95C5-4EA1-8027-55AFB8A1F971}" srcOrd="5" destOrd="0" presId="urn:microsoft.com/office/officeart/2008/layout/LinedList"/>
    <dgm:cxn modelId="{75FEC180-8087-412C-8B65-4DB7179141C9}" type="presParOf" srcId="{7520055E-95C5-4EA1-8027-55AFB8A1F971}" destId="{98B1233F-38A1-4B42-B438-FEED116B953D}" srcOrd="0" destOrd="0" presId="urn:microsoft.com/office/officeart/2008/layout/LinedList"/>
    <dgm:cxn modelId="{50716A78-535E-4792-8202-23C8ABDE0B6F}" type="presParOf" srcId="{7520055E-95C5-4EA1-8027-55AFB8A1F971}" destId="{B4F4DFAC-8146-4C76-AF85-99BE05D70FE1}" srcOrd="1" destOrd="0" presId="urn:microsoft.com/office/officeart/2008/layout/LinedList"/>
    <dgm:cxn modelId="{BD70920B-C58C-4083-8C07-7B269FDCA40D}" type="presParOf" srcId="{9DA56BA6-D41A-42E0-95B5-435BD8898A88}" destId="{832FD653-A384-4042-8045-2A3B04C4DCDD}" srcOrd="6" destOrd="0" presId="urn:microsoft.com/office/officeart/2008/layout/LinedList"/>
    <dgm:cxn modelId="{72F0FE09-F3D8-43CB-B457-69538A924F33}" type="presParOf" srcId="{9DA56BA6-D41A-42E0-95B5-435BD8898A88}" destId="{BD7C5944-E810-4616-B338-4077EECA3C4B}" srcOrd="7" destOrd="0" presId="urn:microsoft.com/office/officeart/2008/layout/LinedList"/>
    <dgm:cxn modelId="{639409DF-256D-4D7D-8C71-F95BCE294325}" type="presParOf" srcId="{BD7C5944-E810-4616-B338-4077EECA3C4B}" destId="{21AB8770-4979-4CBF-9967-0268AD9795C4}" srcOrd="0" destOrd="0" presId="urn:microsoft.com/office/officeart/2008/layout/LinedList"/>
    <dgm:cxn modelId="{C0937886-5526-4F34-B331-9F02FC01A5C3}" type="presParOf" srcId="{BD7C5944-E810-4616-B338-4077EECA3C4B}" destId="{495B8975-CA66-4017-9436-AB0FB468EA9C}" srcOrd="1" destOrd="0" presId="urn:microsoft.com/office/officeart/2008/layout/LinedList"/>
    <dgm:cxn modelId="{6965FA9B-2DFE-49BB-90A7-72238141F48E}" type="presParOf" srcId="{9DA56BA6-D41A-42E0-95B5-435BD8898A88}" destId="{B2509ACC-2B05-4A1A-807B-C570502CEC91}" srcOrd="8" destOrd="0" presId="urn:microsoft.com/office/officeart/2008/layout/LinedList"/>
    <dgm:cxn modelId="{1504F58A-9879-4F6F-8D30-23162721B5E5}" type="presParOf" srcId="{9DA56BA6-D41A-42E0-95B5-435BD8898A88}" destId="{26F2D113-DFA9-4A0B-9C59-270E7EEDDD81}" srcOrd="9" destOrd="0" presId="urn:microsoft.com/office/officeart/2008/layout/LinedList"/>
    <dgm:cxn modelId="{9FB6826F-344D-4B7C-A05A-AC0F9B2EEECC}" type="presParOf" srcId="{26F2D113-DFA9-4A0B-9C59-270E7EEDDD81}" destId="{D4FDFF21-3CE5-48F6-9DB6-5C5D503766D2}" srcOrd="0" destOrd="0" presId="urn:microsoft.com/office/officeart/2008/layout/LinedList"/>
    <dgm:cxn modelId="{47E36378-9A12-4F03-9F2F-F3C460668056}" type="presParOf" srcId="{26F2D113-DFA9-4A0B-9C59-270E7EEDDD81}" destId="{BD30D119-7A8B-49ED-9B2F-65360260C05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84F2F7-6364-4ED7-B27C-60769917E9F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pPr rtl="1"/>
          <a:endParaRPr lang="ar-DZ"/>
        </a:p>
      </dgm:t>
    </dgm:pt>
    <dgm:pt modelId="{FFB5EDAB-9F56-4BC7-8110-7B136C76BB17}">
      <dgm:prSet custT="1"/>
      <dgm:spPr/>
      <dgm:t>
        <a:bodyPr/>
        <a:lstStyle/>
        <a:p>
          <a:pPr algn="r" rtl="1"/>
          <a:r>
            <a:rPr lang="ar-DZ" sz="2800" dirty="0">
              <a:latin typeface="Sakkal Majalla" panose="02000000000000000000" pitchFamily="2" charset="-78"/>
              <a:cs typeface="Sakkal Majalla" panose="02000000000000000000" pitchFamily="2" charset="-78"/>
            </a:rPr>
            <a:t>يجب ضمان استقلالية مكاتب التدقيق الخارجية وعدم وجود تضارب مصالح مع الشركات التي يتم تدقيقها، مع منح الأوليات لأداء التدقيق الخارجي عن طريق تحديث قوانين وضوابط من أجل الالتزام السليم بها؛</a:t>
          </a:r>
        </a:p>
      </dgm:t>
    </dgm:pt>
    <dgm:pt modelId="{4B44E155-AEDB-4AE0-B247-33F51C135F59}" type="parTrans" cxnId="{00643555-4A3E-43AF-B9AE-08A6E50141B0}">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D4B96185-1382-47F8-918D-16E2D9FA3502}" type="sibTrans" cxnId="{00643555-4A3E-43AF-B9AE-08A6E50141B0}">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ADF6C9D4-3F3B-4B86-BDC8-59C34CD7B3AC}">
      <dgm:prSet custT="1"/>
      <dgm:spPr/>
      <dgm:t>
        <a:bodyPr/>
        <a:lstStyle/>
        <a:p>
          <a:pPr algn="r" rtl="1"/>
          <a:r>
            <a:rPr lang="ar-DZ" sz="2800" dirty="0">
              <a:latin typeface="Sakkal Majalla" panose="02000000000000000000" pitchFamily="2" charset="-78"/>
              <a:cs typeface="Sakkal Majalla" panose="02000000000000000000" pitchFamily="2" charset="-78"/>
            </a:rPr>
            <a:t>استحداث مراكز متخصصة تهتم بقضايا الحوكمة وضرورة تبني نظام حوكمة الشركات وتفعيل دورها في كل المؤسسات الجزائرية؛ وتوفير حوافز للشركات الصغيرة والمتوسطة للالتزام بمعايير الإفصاح والشفافية؛</a:t>
          </a:r>
        </a:p>
      </dgm:t>
    </dgm:pt>
    <dgm:pt modelId="{38C2549C-A170-4AA2-A1A8-57E2174C1CE2}" type="parTrans" cxnId="{6B51E2B7-1DCB-4013-ACE4-FDC651BB7CC6}">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899946DE-9532-486E-9D2A-6BDF220FCF0D}" type="sibTrans" cxnId="{6B51E2B7-1DCB-4013-ACE4-FDC651BB7CC6}">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01755713-ECCF-45B0-9C25-A0747E45AC67}">
      <dgm:prSet custT="1"/>
      <dgm:spPr/>
      <dgm:t>
        <a:bodyPr/>
        <a:lstStyle/>
        <a:p>
          <a:pPr algn="r" rtl="1"/>
          <a:r>
            <a:rPr lang="ar-DZ" sz="2800" dirty="0">
              <a:latin typeface="Sakkal Majalla" panose="02000000000000000000" pitchFamily="2" charset="-78"/>
              <a:cs typeface="Sakkal Majalla" panose="02000000000000000000" pitchFamily="2" charset="-78"/>
            </a:rPr>
            <a:t>تطوير وتطبيق قوانين صارمة تُلزم الشركات بالإفصاح عن معلوماتها المالية بدقة وشفافية، يمكن أن تشمل هذه القوانين متطلبات إفصاح إضافية وتحديثات دورية للمعايير المحاسبية؛</a:t>
          </a:r>
        </a:p>
      </dgm:t>
    </dgm:pt>
    <dgm:pt modelId="{6887C3B1-76E2-4C54-8F0E-3FEA0FE3642A}" type="parTrans" cxnId="{48551CE2-A395-4B83-96BC-178347202B3A}">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82C0753E-FB5E-4A34-ADF0-51F42A4FAA35}" type="sibTrans" cxnId="{48551CE2-A395-4B83-96BC-178347202B3A}">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39A6EABB-F138-44DD-93D4-42BF4675A716}">
      <dgm:prSet custT="1"/>
      <dgm:spPr/>
      <dgm:t>
        <a:bodyPr/>
        <a:lstStyle/>
        <a:p>
          <a:pPr algn="r" rtl="1"/>
          <a:r>
            <a:rPr lang="ar-DZ" sz="2800" dirty="0">
              <a:latin typeface="Sakkal Majalla" panose="02000000000000000000" pitchFamily="2" charset="-78"/>
              <a:cs typeface="Sakkal Majalla" panose="02000000000000000000" pitchFamily="2" charset="-78"/>
            </a:rPr>
            <a:t>يجب أن تكون الهيئات الرقابية مثل البورصات والجهات المنظمة للأوراق المالية قادرة على فرض العقوبات على الشركات التي تخالف متطلبات الإفصاح.</a:t>
          </a:r>
        </a:p>
      </dgm:t>
    </dgm:pt>
    <dgm:pt modelId="{53EE86FA-EC5A-4860-A3EE-3FA95AD1E9F6}" type="parTrans" cxnId="{74311866-733D-4191-A89F-A1F59328F490}">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5100CB2D-D428-48F9-9458-FEE6EAAA3063}" type="sibTrans" cxnId="{74311866-733D-4191-A89F-A1F59328F490}">
      <dgm:prSet/>
      <dgm:spPr/>
      <dgm:t>
        <a:bodyPr/>
        <a:lstStyle/>
        <a:p>
          <a:pPr algn="r" rtl="1"/>
          <a:endParaRPr lang="ar-DZ" sz="2000">
            <a:latin typeface="Sakkal Majalla" panose="02000000000000000000" pitchFamily="2" charset="-78"/>
            <a:cs typeface="Sakkal Majalla" panose="02000000000000000000" pitchFamily="2" charset="-78"/>
          </a:endParaRPr>
        </a:p>
      </dgm:t>
    </dgm:pt>
    <dgm:pt modelId="{9DA56BA6-D41A-42E0-95B5-435BD8898A88}" type="pres">
      <dgm:prSet presAssocID="{D584F2F7-6364-4ED7-B27C-60769917E9F3}" presName="vert0" presStyleCnt="0">
        <dgm:presLayoutVars>
          <dgm:dir/>
          <dgm:animOne val="branch"/>
          <dgm:animLvl val="lvl"/>
        </dgm:presLayoutVars>
      </dgm:prSet>
      <dgm:spPr/>
    </dgm:pt>
    <dgm:pt modelId="{02AF7B66-C5E4-4C45-B058-E30AF8AFA865}" type="pres">
      <dgm:prSet presAssocID="{FFB5EDAB-9F56-4BC7-8110-7B136C76BB17}" presName="thickLine" presStyleLbl="alignNode1" presStyleIdx="0" presStyleCnt="4"/>
      <dgm:spPr/>
    </dgm:pt>
    <dgm:pt modelId="{A4EC724A-B9D0-419E-BB2B-0F8E19E9B17F}" type="pres">
      <dgm:prSet presAssocID="{FFB5EDAB-9F56-4BC7-8110-7B136C76BB17}" presName="horz1" presStyleCnt="0"/>
      <dgm:spPr/>
    </dgm:pt>
    <dgm:pt modelId="{776B129D-B993-45B8-A616-AE4F08476D9D}" type="pres">
      <dgm:prSet presAssocID="{FFB5EDAB-9F56-4BC7-8110-7B136C76BB17}" presName="tx1" presStyleLbl="revTx" presStyleIdx="0" presStyleCnt="4"/>
      <dgm:spPr/>
    </dgm:pt>
    <dgm:pt modelId="{BFA4EC94-FA0F-400F-926B-CB3C6F5D3768}" type="pres">
      <dgm:prSet presAssocID="{FFB5EDAB-9F56-4BC7-8110-7B136C76BB17}" presName="vert1" presStyleCnt="0"/>
      <dgm:spPr/>
    </dgm:pt>
    <dgm:pt modelId="{D1A7C5EC-9246-4AD1-8483-120A43E5D593}" type="pres">
      <dgm:prSet presAssocID="{ADF6C9D4-3F3B-4B86-BDC8-59C34CD7B3AC}" presName="thickLine" presStyleLbl="alignNode1" presStyleIdx="1" presStyleCnt="4"/>
      <dgm:spPr/>
    </dgm:pt>
    <dgm:pt modelId="{CE96A677-6E71-411E-8B53-A4757397B654}" type="pres">
      <dgm:prSet presAssocID="{ADF6C9D4-3F3B-4B86-BDC8-59C34CD7B3AC}" presName="horz1" presStyleCnt="0"/>
      <dgm:spPr/>
    </dgm:pt>
    <dgm:pt modelId="{A158BD08-CC8D-4280-ABE7-5B79FEE45D00}" type="pres">
      <dgm:prSet presAssocID="{ADF6C9D4-3F3B-4B86-BDC8-59C34CD7B3AC}" presName="tx1" presStyleLbl="revTx" presStyleIdx="1" presStyleCnt="4"/>
      <dgm:spPr/>
    </dgm:pt>
    <dgm:pt modelId="{EED99933-A4F9-4B3A-B6CA-F6C7518D2A70}" type="pres">
      <dgm:prSet presAssocID="{ADF6C9D4-3F3B-4B86-BDC8-59C34CD7B3AC}" presName="vert1" presStyleCnt="0"/>
      <dgm:spPr/>
    </dgm:pt>
    <dgm:pt modelId="{5B4CDD05-361F-4DD6-97FC-0E455CD565BC}" type="pres">
      <dgm:prSet presAssocID="{01755713-ECCF-45B0-9C25-A0747E45AC67}" presName="thickLine" presStyleLbl="alignNode1" presStyleIdx="2" presStyleCnt="4"/>
      <dgm:spPr/>
    </dgm:pt>
    <dgm:pt modelId="{7520055E-95C5-4EA1-8027-55AFB8A1F971}" type="pres">
      <dgm:prSet presAssocID="{01755713-ECCF-45B0-9C25-A0747E45AC67}" presName="horz1" presStyleCnt="0"/>
      <dgm:spPr/>
    </dgm:pt>
    <dgm:pt modelId="{98B1233F-38A1-4B42-B438-FEED116B953D}" type="pres">
      <dgm:prSet presAssocID="{01755713-ECCF-45B0-9C25-A0747E45AC67}" presName="tx1" presStyleLbl="revTx" presStyleIdx="2" presStyleCnt="4"/>
      <dgm:spPr/>
    </dgm:pt>
    <dgm:pt modelId="{B4F4DFAC-8146-4C76-AF85-99BE05D70FE1}" type="pres">
      <dgm:prSet presAssocID="{01755713-ECCF-45B0-9C25-A0747E45AC67}" presName="vert1" presStyleCnt="0"/>
      <dgm:spPr/>
    </dgm:pt>
    <dgm:pt modelId="{832FD653-A384-4042-8045-2A3B04C4DCDD}" type="pres">
      <dgm:prSet presAssocID="{39A6EABB-F138-44DD-93D4-42BF4675A716}" presName="thickLine" presStyleLbl="alignNode1" presStyleIdx="3" presStyleCnt="4"/>
      <dgm:spPr/>
    </dgm:pt>
    <dgm:pt modelId="{BD7C5944-E810-4616-B338-4077EECA3C4B}" type="pres">
      <dgm:prSet presAssocID="{39A6EABB-F138-44DD-93D4-42BF4675A716}" presName="horz1" presStyleCnt="0"/>
      <dgm:spPr/>
    </dgm:pt>
    <dgm:pt modelId="{21AB8770-4979-4CBF-9967-0268AD9795C4}" type="pres">
      <dgm:prSet presAssocID="{39A6EABB-F138-44DD-93D4-42BF4675A716}" presName="tx1" presStyleLbl="revTx" presStyleIdx="3" presStyleCnt="4"/>
      <dgm:spPr/>
    </dgm:pt>
    <dgm:pt modelId="{495B8975-CA66-4017-9436-AB0FB468EA9C}" type="pres">
      <dgm:prSet presAssocID="{39A6EABB-F138-44DD-93D4-42BF4675A716}" presName="vert1" presStyleCnt="0"/>
      <dgm:spPr/>
    </dgm:pt>
  </dgm:ptLst>
  <dgm:cxnLst>
    <dgm:cxn modelId="{DB564931-55FD-44AA-9C76-43F0BBAE67FF}" type="presOf" srcId="{ADF6C9D4-3F3B-4B86-BDC8-59C34CD7B3AC}" destId="{A158BD08-CC8D-4280-ABE7-5B79FEE45D00}" srcOrd="0" destOrd="0" presId="urn:microsoft.com/office/officeart/2008/layout/LinedList"/>
    <dgm:cxn modelId="{8110E533-CD7C-425D-B783-C2CAD7E3207D}" type="presOf" srcId="{39A6EABB-F138-44DD-93D4-42BF4675A716}" destId="{21AB8770-4979-4CBF-9967-0268AD9795C4}" srcOrd="0" destOrd="0" presId="urn:microsoft.com/office/officeart/2008/layout/LinedList"/>
    <dgm:cxn modelId="{BBA67C41-2F66-43EA-ADBB-B16EEE9434D3}" type="presOf" srcId="{01755713-ECCF-45B0-9C25-A0747E45AC67}" destId="{98B1233F-38A1-4B42-B438-FEED116B953D}" srcOrd="0" destOrd="0" presId="urn:microsoft.com/office/officeart/2008/layout/LinedList"/>
    <dgm:cxn modelId="{74311866-733D-4191-A89F-A1F59328F490}" srcId="{D584F2F7-6364-4ED7-B27C-60769917E9F3}" destId="{39A6EABB-F138-44DD-93D4-42BF4675A716}" srcOrd="3" destOrd="0" parTransId="{53EE86FA-EC5A-4860-A3EE-3FA95AD1E9F6}" sibTransId="{5100CB2D-D428-48F9-9458-FEE6EAAA3063}"/>
    <dgm:cxn modelId="{94C5404C-6746-47D6-BCAE-3F58D1792222}" type="presOf" srcId="{D584F2F7-6364-4ED7-B27C-60769917E9F3}" destId="{9DA56BA6-D41A-42E0-95B5-435BD8898A88}" srcOrd="0" destOrd="0" presId="urn:microsoft.com/office/officeart/2008/layout/LinedList"/>
    <dgm:cxn modelId="{00643555-4A3E-43AF-B9AE-08A6E50141B0}" srcId="{D584F2F7-6364-4ED7-B27C-60769917E9F3}" destId="{FFB5EDAB-9F56-4BC7-8110-7B136C76BB17}" srcOrd="0" destOrd="0" parTransId="{4B44E155-AEDB-4AE0-B247-33F51C135F59}" sibTransId="{D4B96185-1382-47F8-918D-16E2D9FA3502}"/>
    <dgm:cxn modelId="{6B51E2B7-1DCB-4013-ACE4-FDC651BB7CC6}" srcId="{D584F2F7-6364-4ED7-B27C-60769917E9F3}" destId="{ADF6C9D4-3F3B-4B86-BDC8-59C34CD7B3AC}" srcOrd="1" destOrd="0" parTransId="{38C2549C-A170-4AA2-A1A8-57E2174C1CE2}" sibTransId="{899946DE-9532-486E-9D2A-6BDF220FCF0D}"/>
    <dgm:cxn modelId="{483D55C8-977C-49D7-9660-578AA8F8F2C5}" type="presOf" srcId="{FFB5EDAB-9F56-4BC7-8110-7B136C76BB17}" destId="{776B129D-B993-45B8-A616-AE4F08476D9D}" srcOrd="0" destOrd="0" presId="urn:microsoft.com/office/officeart/2008/layout/LinedList"/>
    <dgm:cxn modelId="{48551CE2-A395-4B83-96BC-178347202B3A}" srcId="{D584F2F7-6364-4ED7-B27C-60769917E9F3}" destId="{01755713-ECCF-45B0-9C25-A0747E45AC67}" srcOrd="2" destOrd="0" parTransId="{6887C3B1-76E2-4C54-8F0E-3FEA0FE3642A}" sibTransId="{82C0753E-FB5E-4A34-ADF0-51F42A4FAA35}"/>
    <dgm:cxn modelId="{DB627D2C-2692-4888-B0BC-37B12A4DF5AE}" type="presParOf" srcId="{9DA56BA6-D41A-42E0-95B5-435BD8898A88}" destId="{02AF7B66-C5E4-4C45-B058-E30AF8AFA865}" srcOrd="0" destOrd="0" presId="urn:microsoft.com/office/officeart/2008/layout/LinedList"/>
    <dgm:cxn modelId="{B54007D8-EB2D-4243-8A71-5DE99EEBB694}" type="presParOf" srcId="{9DA56BA6-D41A-42E0-95B5-435BD8898A88}" destId="{A4EC724A-B9D0-419E-BB2B-0F8E19E9B17F}" srcOrd="1" destOrd="0" presId="urn:microsoft.com/office/officeart/2008/layout/LinedList"/>
    <dgm:cxn modelId="{265688DB-4E62-4E37-A4BF-B071B5C153BB}" type="presParOf" srcId="{A4EC724A-B9D0-419E-BB2B-0F8E19E9B17F}" destId="{776B129D-B993-45B8-A616-AE4F08476D9D}" srcOrd="0" destOrd="0" presId="urn:microsoft.com/office/officeart/2008/layout/LinedList"/>
    <dgm:cxn modelId="{D36EDF1F-1C2F-4AF9-BAC9-29B88FCF5F30}" type="presParOf" srcId="{A4EC724A-B9D0-419E-BB2B-0F8E19E9B17F}" destId="{BFA4EC94-FA0F-400F-926B-CB3C6F5D3768}" srcOrd="1" destOrd="0" presId="urn:microsoft.com/office/officeart/2008/layout/LinedList"/>
    <dgm:cxn modelId="{1294FDCE-14F4-45D1-86E2-ED3B3C5A3A42}" type="presParOf" srcId="{9DA56BA6-D41A-42E0-95B5-435BD8898A88}" destId="{D1A7C5EC-9246-4AD1-8483-120A43E5D593}" srcOrd="2" destOrd="0" presId="urn:microsoft.com/office/officeart/2008/layout/LinedList"/>
    <dgm:cxn modelId="{80A21A99-A73B-4527-ADA1-BD6038BB28DD}" type="presParOf" srcId="{9DA56BA6-D41A-42E0-95B5-435BD8898A88}" destId="{CE96A677-6E71-411E-8B53-A4757397B654}" srcOrd="3" destOrd="0" presId="urn:microsoft.com/office/officeart/2008/layout/LinedList"/>
    <dgm:cxn modelId="{2CE39F14-798B-444D-B7A4-95582384E84D}" type="presParOf" srcId="{CE96A677-6E71-411E-8B53-A4757397B654}" destId="{A158BD08-CC8D-4280-ABE7-5B79FEE45D00}" srcOrd="0" destOrd="0" presId="urn:microsoft.com/office/officeart/2008/layout/LinedList"/>
    <dgm:cxn modelId="{A57E4C4F-E371-407B-8D07-5A8954D9FEB2}" type="presParOf" srcId="{CE96A677-6E71-411E-8B53-A4757397B654}" destId="{EED99933-A4F9-4B3A-B6CA-F6C7518D2A70}" srcOrd="1" destOrd="0" presId="urn:microsoft.com/office/officeart/2008/layout/LinedList"/>
    <dgm:cxn modelId="{7BE070E0-25C3-4C4E-B3B2-4E7C81DEAF62}" type="presParOf" srcId="{9DA56BA6-D41A-42E0-95B5-435BD8898A88}" destId="{5B4CDD05-361F-4DD6-97FC-0E455CD565BC}" srcOrd="4" destOrd="0" presId="urn:microsoft.com/office/officeart/2008/layout/LinedList"/>
    <dgm:cxn modelId="{97E92DC7-7214-4649-AA14-F60DF2E36B48}" type="presParOf" srcId="{9DA56BA6-D41A-42E0-95B5-435BD8898A88}" destId="{7520055E-95C5-4EA1-8027-55AFB8A1F971}" srcOrd="5" destOrd="0" presId="urn:microsoft.com/office/officeart/2008/layout/LinedList"/>
    <dgm:cxn modelId="{75FEC180-8087-412C-8B65-4DB7179141C9}" type="presParOf" srcId="{7520055E-95C5-4EA1-8027-55AFB8A1F971}" destId="{98B1233F-38A1-4B42-B438-FEED116B953D}" srcOrd="0" destOrd="0" presId="urn:microsoft.com/office/officeart/2008/layout/LinedList"/>
    <dgm:cxn modelId="{50716A78-535E-4792-8202-23C8ABDE0B6F}" type="presParOf" srcId="{7520055E-95C5-4EA1-8027-55AFB8A1F971}" destId="{B4F4DFAC-8146-4C76-AF85-99BE05D70FE1}" srcOrd="1" destOrd="0" presId="urn:microsoft.com/office/officeart/2008/layout/LinedList"/>
    <dgm:cxn modelId="{BD70920B-C58C-4083-8C07-7B269FDCA40D}" type="presParOf" srcId="{9DA56BA6-D41A-42E0-95B5-435BD8898A88}" destId="{832FD653-A384-4042-8045-2A3B04C4DCDD}" srcOrd="6" destOrd="0" presId="urn:microsoft.com/office/officeart/2008/layout/LinedList"/>
    <dgm:cxn modelId="{72F0FE09-F3D8-43CB-B457-69538A924F33}" type="presParOf" srcId="{9DA56BA6-D41A-42E0-95B5-435BD8898A88}" destId="{BD7C5944-E810-4616-B338-4077EECA3C4B}" srcOrd="7" destOrd="0" presId="urn:microsoft.com/office/officeart/2008/layout/LinedList"/>
    <dgm:cxn modelId="{639409DF-256D-4D7D-8C71-F95BCE294325}" type="presParOf" srcId="{BD7C5944-E810-4616-B338-4077EECA3C4B}" destId="{21AB8770-4979-4CBF-9967-0268AD9795C4}" srcOrd="0" destOrd="0" presId="urn:microsoft.com/office/officeart/2008/layout/LinedList"/>
    <dgm:cxn modelId="{C0937886-5526-4F34-B331-9F02FC01A5C3}" type="presParOf" srcId="{BD7C5944-E810-4616-B338-4077EECA3C4B}" destId="{495B8975-CA66-4017-9436-AB0FB468EA9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C0B37-65A2-4F21-90C1-7F649049AE56}">
      <dsp:nvSpPr>
        <dsp:cNvPr id="0" name=""/>
        <dsp:cNvSpPr/>
      </dsp:nvSpPr>
      <dsp:spPr>
        <a:xfrm>
          <a:off x="0" y="382762"/>
          <a:ext cx="8694712" cy="1254825"/>
        </a:xfrm>
        <a:prstGeom prst="roundRect">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solidFill>
                <a:schemeClr val="tx1"/>
              </a:solidFill>
              <a:latin typeface="Sakkal Majalla" panose="02000000000000000000" pitchFamily="2" charset="-78"/>
              <a:cs typeface="Sakkal Majalla" panose="02000000000000000000" pitchFamily="2" charset="-78"/>
            </a:rPr>
            <a:t>يؤدي استقلال المراجع الخارجي في الشركات الى زيادة وجودة مستوى الإفصاح والشفافية وجودة التقارير المالية؛</a:t>
          </a:r>
        </a:p>
      </dsp:txBody>
      <dsp:txXfrm>
        <a:off x="61256" y="444018"/>
        <a:ext cx="8572200" cy="1132313"/>
      </dsp:txXfrm>
    </dsp:sp>
    <dsp:sp modelId="{90826CDD-422A-43C1-98BA-147742496978}">
      <dsp:nvSpPr>
        <dsp:cNvPr id="0" name=""/>
        <dsp:cNvSpPr/>
      </dsp:nvSpPr>
      <dsp:spPr>
        <a:xfrm>
          <a:off x="0" y="1786758"/>
          <a:ext cx="8694712" cy="1254825"/>
        </a:xfrm>
        <a:prstGeom prst="roundRect">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solidFill>
                <a:schemeClr val="tx1"/>
              </a:solidFill>
              <a:latin typeface="Sakkal Majalla" panose="02000000000000000000" pitchFamily="2" charset="-78"/>
              <a:cs typeface="Sakkal Majalla" panose="02000000000000000000" pitchFamily="2" charset="-78"/>
            </a:rPr>
            <a:t> تكمن أهمية منافسة سوق المنتجات وسوق العمل الإداري توفير الإفصاح والشفافية في الوقت المناسب؛</a:t>
          </a:r>
        </a:p>
      </dsp:txBody>
      <dsp:txXfrm>
        <a:off x="61256" y="1848014"/>
        <a:ext cx="8572200" cy="1132313"/>
      </dsp:txXfrm>
    </dsp:sp>
    <dsp:sp modelId="{ACC9518D-BD41-4057-9355-2BA2363587FF}">
      <dsp:nvSpPr>
        <dsp:cNvPr id="0" name=""/>
        <dsp:cNvSpPr/>
      </dsp:nvSpPr>
      <dsp:spPr>
        <a:xfrm>
          <a:off x="0" y="3145489"/>
          <a:ext cx="8694712" cy="1254825"/>
        </a:xfrm>
        <a:prstGeom prst="roundRect">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solidFill>
                <a:schemeClr val="tx1"/>
              </a:solidFill>
              <a:latin typeface="Sakkal Majalla" panose="02000000000000000000" pitchFamily="2" charset="-78"/>
              <a:cs typeface="Sakkal Majalla" panose="02000000000000000000" pitchFamily="2" charset="-78"/>
            </a:rPr>
            <a:t>تساهم آلية الاندماج والاكتساب إلى زيادة مستوى الإفصاح المحاسبي وضمان دقة التقارير المالية؛</a:t>
          </a:r>
        </a:p>
      </dsp:txBody>
      <dsp:txXfrm>
        <a:off x="61256" y="3206745"/>
        <a:ext cx="8572200" cy="1132313"/>
      </dsp:txXfrm>
    </dsp:sp>
    <dsp:sp modelId="{7DAB9A34-812E-48F3-97F3-8CB29A30739F}">
      <dsp:nvSpPr>
        <dsp:cNvPr id="0" name=""/>
        <dsp:cNvSpPr/>
      </dsp:nvSpPr>
      <dsp:spPr>
        <a:xfrm>
          <a:off x="0" y="4520358"/>
          <a:ext cx="8694712" cy="1254825"/>
        </a:xfrm>
        <a:prstGeom prst="roundRect">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solidFill>
                <a:schemeClr val="tx1"/>
              </a:solidFill>
              <a:latin typeface="Sakkal Majalla" panose="02000000000000000000" pitchFamily="2" charset="-78"/>
              <a:cs typeface="Sakkal Majalla" panose="02000000000000000000" pitchFamily="2" charset="-78"/>
            </a:rPr>
            <a:t>يؤدي وجود تشريعات والقوانين واضحة وصارمة الى زيادة وجودة مستوى الإفصاح والشفافية وجودة التقارير المالية.</a:t>
          </a:r>
        </a:p>
      </dsp:txBody>
      <dsp:txXfrm>
        <a:off x="61256" y="4581614"/>
        <a:ext cx="8572200" cy="1132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5A3F7-B69D-4A8B-9A36-CCE3798475C3}">
      <dsp:nvSpPr>
        <dsp:cNvPr id="0" name=""/>
        <dsp:cNvSpPr/>
      </dsp:nvSpPr>
      <dsp:spPr>
        <a:xfrm>
          <a:off x="0" y="4219516"/>
          <a:ext cx="8676456" cy="1384939"/>
        </a:xfrm>
        <a:prstGeom prst="rect">
          <a:avLst/>
        </a:prstGeom>
        <a:solidFill>
          <a:schemeClr val="accent1">
            <a:alpha val="90000"/>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rtl="1">
            <a:lnSpc>
              <a:spcPct val="90000"/>
            </a:lnSpc>
            <a:spcBef>
              <a:spcPct val="0"/>
            </a:spcBef>
            <a:spcAft>
              <a:spcPct val="35000"/>
            </a:spcAft>
            <a:buNone/>
          </a:pPr>
          <a:r>
            <a:rPr lang="ar-DZ" sz="3200" b="1" kern="1200" dirty="0">
              <a:solidFill>
                <a:schemeClr val="tx1"/>
              </a:solidFill>
              <a:latin typeface="Sakkal Majalla" panose="02000000000000000000" pitchFamily="2" charset="-78"/>
              <a:cs typeface="Sakkal Majalla" panose="02000000000000000000" pitchFamily="2" charset="-78"/>
            </a:rPr>
            <a:t>التعرف على دور المدقق الخارجي واستقلاليته كإحدى آليات حوكمة الشركات في زيادة مستوى الإفصاح والشفافية وجودة التقارير المالية.</a:t>
          </a:r>
        </a:p>
      </dsp:txBody>
      <dsp:txXfrm>
        <a:off x="0" y="4219516"/>
        <a:ext cx="8676456" cy="1384939"/>
      </dsp:txXfrm>
    </dsp:sp>
    <dsp:sp modelId="{ECFF8BE9-2427-4276-A548-25F9A8238B46}">
      <dsp:nvSpPr>
        <dsp:cNvPr id="0" name=""/>
        <dsp:cNvSpPr/>
      </dsp:nvSpPr>
      <dsp:spPr>
        <a:xfrm rot="10800000">
          <a:off x="0" y="2110253"/>
          <a:ext cx="8676456" cy="2130037"/>
        </a:xfrm>
        <a:prstGeom prst="upArrowCallout">
          <a:avLst/>
        </a:prstGeom>
        <a:solidFill>
          <a:schemeClr val="accent1">
            <a:alpha val="90000"/>
            <a:hueOff val="0"/>
            <a:satOff val="0"/>
            <a:lumOff val="0"/>
            <a:alphaOff val="-2000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rtl="1">
            <a:lnSpc>
              <a:spcPct val="90000"/>
            </a:lnSpc>
            <a:spcBef>
              <a:spcPct val="0"/>
            </a:spcBef>
            <a:spcAft>
              <a:spcPct val="35000"/>
            </a:spcAft>
            <a:buNone/>
          </a:pPr>
          <a:r>
            <a:rPr lang="ar-DZ" sz="3200" b="1" kern="1200" dirty="0">
              <a:solidFill>
                <a:schemeClr val="tx1"/>
              </a:solidFill>
              <a:latin typeface="Sakkal Majalla" panose="02000000000000000000" pitchFamily="2" charset="-78"/>
              <a:cs typeface="Sakkal Majalla" panose="02000000000000000000" pitchFamily="2" charset="-78"/>
            </a:rPr>
            <a:t>تسليط الضوء على أهمية آليات الحوكمة الخارجية ودورها التأثيري على مستوى الإفصاح والشفافية في تحسين جودة التقارير المالية؛</a:t>
          </a:r>
        </a:p>
      </dsp:txBody>
      <dsp:txXfrm rot="10800000">
        <a:off x="0" y="2110253"/>
        <a:ext cx="8676456" cy="1384034"/>
      </dsp:txXfrm>
    </dsp:sp>
    <dsp:sp modelId="{5555D462-DCAF-4770-BBA8-BEB99FD739EA}">
      <dsp:nvSpPr>
        <dsp:cNvPr id="0" name=""/>
        <dsp:cNvSpPr/>
      </dsp:nvSpPr>
      <dsp:spPr>
        <a:xfrm rot="10800000">
          <a:off x="0" y="990"/>
          <a:ext cx="8676456" cy="2130037"/>
        </a:xfrm>
        <a:prstGeom prst="upArrowCallout">
          <a:avLst/>
        </a:prstGeom>
        <a:solidFill>
          <a:schemeClr val="accent1">
            <a:alpha val="90000"/>
            <a:hueOff val="0"/>
            <a:satOff val="0"/>
            <a:lumOff val="0"/>
            <a:alphaOff val="-4000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rtl="1">
            <a:lnSpc>
              <a:spcPct val="90000"/>
            </a:lnSpc>
            <a:spcBef>
              <a:spcPct val="0"/>
            </a:spcBef>
            <a:spcAft>
              <a:spcPct val="35000"/>
            </a:spcAft>
            <a:buNone/>
          </a:pPr>
          <a:r>
            <a:rPr lang="ar-DZ" sz="3200" b="1" kern="1200" dirty="0">
              <a:solidFill>
                <a:schemeClr val="tx1"/>
              </a:solidFill>
              <a:latin typeface="Sakkal Majalla" panose="02000000000000000000" pitchFamily="2" charset="-78"/>
              <a:cs typeface="Sakkal Majalla" panose="02000000000000000000" pitchFamily="2" charset="-78"/>
            </a:rPr>
            <a:t>زيادة المعرفة والوعي بأهمية موضوع الإفصاح والشفافية عن تقارير المالية والدور الذي تلعبه في تحقيق جودة هذه الأخيرة؛</a:t>
          </a:r>
        </a:p>
      </dsp:txBody>
      <dsp:txXfrm rot="10800000">
        <a:off x="0" y="990"/>
        <a:ext cx="8676456" cy="1384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F7B66-C5E4-4C45-B058-E30AF8AFA865}">
      <dsp:nvSpPr>
        <dsp:cNvPr id="0" name=""/>
        <dsp:cNvSpPr/>
      </dsp:nvSpPr>
      <dsp:spPr>
        <a:xfrm>
          <a:off x="0" y="705"/>
          <a:ext cx="87129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6B129D-B993-45B8-A616-AE4F08476D9D}">
      <dsp:nvSpPr>
        <dsp:cNvPr id="0" name=""/>
        <dsp:cNvSpPr/>
      </dsp:nvSpPr>
      <dsp:spPr>
        <a:xfrm>
          <a:off x="0" y="705"/>
          <a:ext cx="8712968" cy="1156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r" defTabSz="1066800" rtl="1">
            <a:lnSpc>
              <a:spcPct val="90000"/>
            </a:lnSpc>
            <a:spcBef>
              <a:spcPct val="0"/>
            </a:spcBef>
            <a:spcAft>
              <a:spcPct val="35000"/>
            </a:spcAft>
            <a:buNone/>
          </a:pPr>
          <a:r>
            <a:rPr lang="ar-DZ" sz="2400" kern="1200" dirty="0">
              <a:latin typeface="Sakkal Majalla" panose="02000000000000000000" pitchFamily="2" charset="-78"/>
              <a:cs typeface="Sakkal Majalla" panose="02000000000000000000" pitchFamily="2" charset="-78"/>
            </a:rPr>
            <a:t>عدم تطبيق آليات الحوكمة بصورة لازمة من خلال مهام التدقيق الداخلي يجسد وجود فجوة توقعات حول دور مهام وآليات الحوكمة في تحقيق جودة خدمات التدقيق الخارجي؛</a:t>
          </a:r>
        </a:p>
      </dsp:txBody>
      <dsp:txXfrm>
        <a:off x="0" y="705"/>
        <a:ext cx="8712968" cy="1156086"/>
      </dsp:txXfrm>
    </dsp:sp>
    <dsp:sp modelId="{D1A7C5EC-9246-4AD1-8483-120A43E5D593}">
      <dsp:nvSpPr>
        <dsp:cNvPr id="0" name=""/>
        <dsp:cNvSpPr/>
      </dsp:nvSpPr>
      <dsp:spPr>
        <a:xfrm>
          <a:off x="0" y="1156792"/>
          <a:ext cx="87129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58BD08-CC8D-4280-ABE7-5B79FEE45D00}">
      <dsp:nvSpPr>
        <dsp:cNvPr id="0" name=""/>
        <dsp:cNvSpPr/>
      </dsp:nvSpPr>
      <dsp:spPr>
        <a:xfrm>
          <a:off x="0" y="1156792"/>
          <a:ext cx="8712968" cy="1156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r" defTabSz="1066800" rtl="1">
            <a:lnSpc>
              <a:spcPct val="90000"/>
            </a:lnSpc>
            <a:spcBef>
              <a:spcPct val="0"/>
            </a:spcBef>
            <a:spcAft>
              <a:spcPct val="35000"/>
            </a:spcAft>
            <a:buNone/>
          </a:pPr>
          <a:r>
            <a:rPr lang="ar-DZ" sz="2400" kern="1200" dirty="0">
              <a:latin typeface="Sakkal Majalla" panose="02000000000000000000" pitchFamily="2" charset="-78"/>
              <a:cs typeface="Sakkal Majalla" panose="02000000000000000000" pitchFamily="2" charset="-78"/>
            </a:rPr>
            <a:t>إن الالتزام بتطبيق الآليات الحوكمة الخارجية يضمن للشركات الإعداد والإفصاح عن معلومات محاسبية ذات جودة في تقاريرها المالية؛</a:t>
          </a:r>
        </a:p>
      </dsp:txBody>
      <dsp:txXfrm>
        <a:off x="0" y="1156792"/>
        <a:ext cx="8712968" cy="1156086"/>
      </dsp:txXfrm>
    </dsp:sp>
    <dsp:sp modelId="{5B4CDD05-361F-4DD6-97FC-0E455CD565BC}">
      <dsp:nvSpPr>
        <dsp:cNvPr id="0" name=""/>
        <dsp:cNvSpPr/>
      </dsp:nvSpPr>
      <dsp:spPr>
        <a:xfrm>
          <a:off x="0" y="2312879"/>
          <a:ext cx="87129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1233F-38A1-4B42-B438-FEED116B953D}">
      <dsp:nvSpPr>
        <dsp:cNvPr id="0" name=""/>
        <dsp:cNvSpPr/>
      </dsp:nvSpPr>
      <dsp:spPr>
        <a:xfrm>
          <a:off x="0" y="2312879"/>
          <a:ext cx="8712968" cy="1156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r" defTabSz="1066800" rtl="1">
            <a:lnSpc>
              <a:spcPct val="90000"/>
            </a:lnSpc>
            <a:spcBef>
              <a:spcPct val="0"/>
            </a:spcBef>
            <a:spcAft>
              <a:spcPct val="35000"/>
            </a:spcAft>
            <a:buNone/>
          </a:pPr>
          <a:r>
            <a:rPr lang="ar-DZ" sz="2400" kern="1200" dirty="0">
              <a:latin typeface="Sakkal Majalla" panose="02000000000000000000" pitchFamily="2" charset="-78"/>
              <a:cs typeface="Sakkal Majalla" panose="02000000000000000000" pitchFamily="2" charset="-78"/>
            </a:rPr>
            <a:t>المنافسة في سوق المنتجات يعد من أهم آليات حوكمة الخارجية حيث أن التطبيق السليم له يحدد دور ومسؤولية كل طرف في ممارسة الإدارة والرقابة ومن ثم رفع الأداء الإداري والمالي للشركة؛</a:t>
          </a:r>
        </a:p>
      </dsp:txBody>
      <dsp:txXfrm>
        <a:off x="0" y="2312879"/>
        <a:ext cx="8712968" cy="1156086"/>
      </dsp:txXfrm>
    </dsp:sp>
    <dsp:sp modelId="{832FD653-A384-4042-8045-2A3B04C4DCDD}">
      <dsp:nvSpPr>
        <dsp:cNvPr id="0" name=""/>
        <dsp:cNvSpPr/>
      </dsp:nvSpPr>
      <dsp:spPr>
        <a:xfrm>
          <a:off x="0" y="3468965"/>
          <a:ext cx="87129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AB8770-4979-4CBF-9967-0268AD9795C4}">
      <dsp:nvSpPr>
        <dsp:cNvPr id="0" name=""/>
        <dsp:cNvSpPr/>
      </dsp:nvSpPr>
      <dsp:spPr>
        <a:xfrm>
          <a:off x="0" y="3468965"/>
          <a:ext cx="8712968" cy="1156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r" defTabSz="1066800" rtl="1">
            <a:lnSpc>
              <a:spcPct val="90000"/>
            </a:lnSpc>
            <a:spcBef>
              <a:spcPct val="0"/>
            </a:spcBef>
            <a:spcAft>
              <a:spcPct val="35000"/>
            </a:spcAft>
            <a:buNone/>
          </a:pPr>
          <a:r>
            <a:rPr lang="ar-DZ" sz="2400" kern="1200" dirty="0">
              <a:latin typeface="Sakkal Majalla" panose="02000000000000000000" pitchFamily="2" charset="-78"/>
              <a:cs typeface="Sakkal Majalla" panose="02000000000000000000" pitchFamily="2" charset="-78"/>
            </a:rPr>
            <a:t>يؤدى إتباع آلية سوق العمل الإداري بشكل المرغوب إلى اتخاذ الاحتياطات اللازمة ضد الفساد وسوء الإدارة كونه نظام مراقبة فعال على المديرين في الشركة؛</a:t>
          </a:r>
        </a:p>
      </dsp:txBody>
      <dsp:txXfrm>
        <a:off x="0" y="3468965"/>
        <a:ext cx="8712968" cy="1156086"/>
      </dsp:txXfrm>
    </dsp:sp>
    <dsp:sp modelId="{B2509ACC-2B05-4A1A-807B-C570502CEC91}">
      <dsp:nvSpPr>
        <dsp:cNvPr id="0" name=""/>
        <dsp:cNvSpPr/>
      </dsp:nvSpPr>
      <dsp:spPr>
        <a:xfrm>
          <a:off x="0" y="4625052"/>
          <a:ext cx="8712968"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FDFF21-3CE5-48F6-9DB6-5C5D503766D2}">
      <dsp:nvSpPr>
        <dsp:cNvPr id="0" name=""/>
        <dsp:cNvSpPr/>
      </dsp:nvSpPr>
      <dsp:spPr>
        <a:xfrm>
          <a:off x="0" y="4625052"/>
          <a:ext cx="8712968" cy="1156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r" defTabSz="1066800" rtl="1">
            <a:lnSpc>
              <a:spcPct val="90000"/>
            </a:lnSpc>
            <a:spcBef>
              <a:spcPct val="0"/>
            </a:spcBef>
            <a:spcAft>
              <a:spcPct val="35000"/>
            </a:spcAft>
            <a:buNone/>
          </a:pPr>
          <a:r>
            <a:rPr lang="ar-DZ" sz="2400" kern="1200" dirty="0">
              <a:latin typeface="Sakkal Majalla" panose="02000000000000000000" pitchFamily="2" charset="-78"/>
              <a:cs typeface="Sakkal Majalla" panose="02000000000000000000" pitchFamily="2" charset="-78"/>
            </a:rPr>
            <a:t> إن وجود سوق فعالة للسيطرة على الشركات يضمن السيطرة على سلوك الإدارة بشكل فعال وضمان دقة ونزاهة التقارير المالية، كما إن عمليات الاندماج والاستحواذ تلعب دورا هاماً في مراقبة الشركات.</a:t>
          </a:r>
        </a:p>
      </dsp:txBody>
      <dsp:txXfrm>
        <a:off x="0" y="4625052"/>
        <a:ext cx="8712968" cy="11560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F7B66-C5E4-4C45-B058-E30AF8AFA865}">
      <dsp:nvSpPr>
        <dsp:cNvPr id="0" name=""/>
        <dsp:cNvSpPr/>
      </dsp:nvSpPr>
      <dsp:spPr>
        <a:xfrm>
          <a:off x="0" y="0"/>
          <a:ext cx="868838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6B129D-B993-45B8-A616-AE4F08476D9D}">
      <dsp:nvSpPr>
        <dsp:cNvPr id="0" name=""/>
        <dsp:cNvSpPr/>
      </dsp:nvSpPr>
      <dsp:spPr>
        <a:xfrm>
          <a:off x="0" y="0"/>
          <a:ext cx="8688381" cy="1424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r" defTabSz="1244600" rtl="1">
            <a:lnSpc>
              <a:spcPct val="90000"/>
            </a:lnSpc>
            <a:spcBef>
              <a:spcPct val="0"/>
            </a:spcBef>
            <a:spcAft>
              <a:spcPct val="35000"/>
            </a:spcAft>
            <a:buNone/>
          </a:pPr>
          <a:r>
            <a:rPr lang="ar-DZ" sz="2800" kern="1200" dirty="0">
              <a:latin typeface="Sakkal Majalla" panose="02000000000000000000" pitchFamily="2" charset="-78"/>
              <a:cs typeface="Sakkal Majalla" panose="02000000000000000000" pitchFamily="2" charset="-78"/>
            </a:rPr>
            <a:t>يجب ضمان استقلالية مكاتب التدقيق الخارجية وعدم وجود تضارب مصالح مع الشركات التي يتم تدقيقها، مع منح الأوليات لأداء التدقيق الخارجي عن طريق تحديث قوانين وضوابط من أجل الالتزام السليم بها؛</a:t>
          </a:r>
        </a:p>
      </dsp:txBody>
      <dsp:txXfrm>
        <a:off x="0" y="0"/>
        <a:ext cx="8688381" cy="1424229"/>
      </dsp:txXfrm>
    </dsp:sp>
    <dsp:sp modelId="{D1A7C5EC-9246-4AD1-8483-120A43E5D593}">
      <dsp:nvSpPr>
        <dsp:cNvPr id="0" name=""/>
        <dsp:cNvSpPr/>
      </dsp:nvSpPr>
      <dsp:spPr>
        <a:xfrm>
          <a:off x="0" y="1424229"/>
          <a:ext cx="868838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58BD08-CC8D-4280-ABE7-5B79FEE45D00}">
      <dsp:nvSpPr>
        <dsp:cNvPr id="0" name=""/>
        <dsp:cNvSpPr/>
      </dsp:nvSpPr>
      <dsp:spPr>
        <a:xfrm>
          <a:off x="0" y="1424229"/>
          <a:ext cx="8688381" cy="1424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r" defTabSz="1244600" rtl="1">
            <a:lnSpc>
              <a:spcPct val="90000"/>
            </a:lnSpc>
            <a:spcBef>
              <a:spcPct val="0"/>
            </a:spcBef>
            <a:spcAft>
              <a:spcPct val="35000"/>
            </a:spcAft>
            <a:buNone/>
          </a:pPr>
          <a:r>
            <a:rPr lang="ar-DZ" sz="2800" kern="1200" dirty="0">
              <a:latin typeface="Sakkal Majalla" panose="02000000000000000000" pitchFamily="2" charset="-78"/>
              <a:cs typeface="Sakkal Majalla" panose="02000000000000000000" pitchFamily="2" charset="-78"/>
            </a:rPr>
            <a:t>استحداث مراكز متخصصة تهتم بقضايا الحوكمة وضرورة تبني نظام حوكمة الشركات وتفعيل دورها في كل المؤسسات الجزائرية؛ وتوفير حوافز للشركات الصغيرة والمتوسطة للالتزام بمعايير الإفصاح والشفافية؛</a:t>
          </a:r>
        </a:p>
      </dsp:txBody>
      <dsp:txXfrm>
        <a:off x="0" y="1424229"/>
        <a:ext cx="8688381" cy="1424229"/>
      </dsp:txXfrm>
    </dsp:sp>
    <dsp:sp modelId="{5B4CDD05-361F-4DD6-97FC-0E455CD565BC}">
      <dsp:nvSpPr>
        <dsp:cNvPr id="0" name=""/>
        <dsp:cNvSpPr/>
      </dsp:nvSpPr>
      <dsp:spPr>
        <a:xfrm>
          <a:off x="0" y="2848459"/>
          <a:ext cx="868838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1233F-38A1-4B42-B438-FEED116B953D}">
      <dsp:nvSpPr>
        <dsp:cNvPr id="0" name=""/>
        <dsp:cNvSpPr/>
      </dsp:nvSpPr>
      <dsp:spPr>
        <a:xfrm>
          <a:off x="0" y="2848459"/>
          <a:ext cx="8688381" cy="1424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r" defTabSz="1244600" rtl="1">
            <a:lnSpc>
              <a:spcPct val="90000"/>
            </a:lnSpc>
            <a:spcBef>
              <a:spcPct val="0"/>
            </a:spcBef>
            <a:spcAft>
              <a:spcPct val="35000"/>
            </a:spcAft>
            <a:buNone/>
          </a:pPr>
          <a:r>
            <a:rPr lang="ar-DZ" sz="2800" kern="1200" dirty="0">
              <a:latin typeface="Sakkal Majalla" panose="02000000000000000000" pitchFamily="2" charset="-78"/>
              <a:cs typeface="Sakkal Majalla" panose="02000000000000000000" pitchFamily="2" charset="-78"/>
            </a:rPr>
            <a:t>تطوير وتطبيق قوانين صارمة تُلزم الشركات بالإفصاح عن معلوماتها المالية بدقة وشفافية، يمكن أن تشمل هذه القوانين متطلبات إفصاح إضافية وتحديثات دورية للمعايير المحاسبية؛</a:t>
          </a:r>
        </a:p>
      </dsp:txBody>
      <dsp:txXfrm>
        <a:off x="0" y="2848459"/>
        <a:ext cx="8688381" cy="1424229"/>
      </dsp:txXfrm>
    </dsp:sp>
    <dsp:sp modelId="{832FD653-A384-4042-8045-2A3B04C4DCDD}">
      <dsp:nvSpPr>
        <dsp:cNvPr id="0" name=""/>
        <dsp:cNvSpPr/>
      </dsp:nvSpPr>
      <dsp:spPr>
        <a:xfrm>
          <a:off x="0" y="4272689"/>
          <a:ext cx="868838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AB8770-4979-4CBF-9967-0268AD9795C4}">
      <dsp:nvSpPr>
        <dsp:cNvPr id="0" name=""/>
        <dsp:cNvSpPr/>
      </dsp:nvSpPr>
      <dsp:spPr>
        <a:xfrm>
          <a:off x="0" y="4272689"/>
          <a:ext cx="8688381" cy="1424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r" defTabSz="1244600" rtl="1">
            <a:lnSpc>
              <a:spcPct val="90000"/>
            </a:lnSpc>
            <a:spcBef>
              <a:spcPct val="0"/>
            </a:spcBef>
            <a:spcAft>
              <a:spcPct val="35000"/>
            </a:spcAft>
            <a:buNone/>
          </a:pPr>
          <a:r>
            <a:rPr lang="ar-DZ" sz="2800" kern="1200" dirty="0">
              <a:latin typeface="Sakkal Majalla" panose="02000000000000000000" pitchFamily="2" charset="-78"/>
              <a:cs typeface="Sakkal Majalla" panose="02000000000000000000" pitchFamily="2" charset="-78"/>
            </a:rPr>
            <a:t>يجب أن تكون الهيئات الرقابية مثل البورصات والجهات المنظمة للأوراق المالية قادرة على فرض العقوبات على الشركات التي تخالف متطلبات الإفصاح.</a:t>
          </a:r>
        </a:p>
      </dsp:txBody>
      <dsp:txXfrm>
        <a:off x="0" y="4272689"/>
        <a:ext cx="8688381" cy="142422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65BD8A-4E0A-49A8-AA70-974E407457F3}" type="datetimeFigureOut">
              <a:rPr lang="fr-FR" smtClean="0"/>
              <a:pPr/>
              <a:t>02/12/2024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DCEF8-17B3-40AD-8087-60B98693F606}" type="slidenum">
              <a:rPr lang="fr-FR" smtClean="0"/>
              <a:pPr/>
              <a:t>‹#›</a:t>
            </a:fld>
            <a:endParaRPr lang="fr-FR" dirty="0"/>
          </a:p>
        </p:txBody>
      </p:sp>
    </p:spTree>
    <p:extLst>
      <p:ext uri="{BB962C8B-B14F-4D97-AF65-F5344CB8AC3E}">
        <p14:creationId xmlns:p14="http://schemas.microsoft.com/office/powerpoint/2010/main" val="3995831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DZ" dirty="0"/>
          </a:p>
        </p:txBody>
      </p:sp>
      <p:sp>
        <p:nvSpPr>
          <p:cNvPr id="4" name="عنصر نائب لرقم الشريحة 3"/>
          <p:cNvSpPr>
            <a:spLocks noGrp="1"/>
          </p:cNvSpPr>
          <p:nvPr>
            <p:ph type="sldNum" sz="quarter" idx="5"/>
          </p:nvPr>
        </p:nvSpPr>
        <p:spPr/>
        <p:txBody>
          <a:bodyPr/>
          <a:lstStyle/>
          <a:p>
            <a:fld id="{472DCEF8-17B3-40AD-8087-60B98693F606}" type="slidenum">
              <a:rPr lang="fr-FR" smtClean="0"/>
              <a:pPr/>
              <a:t>4</a:t>
            </a:fld>
            <a:endParaRPr lang="fr-FR" dirty="0"/>
          </a:p>
        </p:txBody>
      </p:sp>
    </p:spTree>
    <p:extLst>
      <p:ext uri="{BB962C8B-B14F-4D97-AF65-F5344CB8AC3E}">
        <p14:creationId xmlns:p14="http://schemas.microsoft.com/office/powerpoint/2010/main" val="1243794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DZ" dirty="0"/>
          </a:p>
        </p:txBody>
      </p:sp>
      <p:sp>
        <p:nvSpPr>
          <p:cNvPr id="4" name="عنصر نائب لرقم الشريحة 3"/>
          <p:cNvSpPr>
            <a:spLocks noGrp="1"/>
          </p:cNvSpPr>
          <p:nvPr>
            <p:ph type="sldNum" sz="quarter" idx="5"/>
          </p:nvPr>
        </p:nvSpPr>
        <p:spPr/>
        <p:txBody>
          <a:bodyPr/>
          <a:lstStyle/>
          <a:p>
            <a:fld id="{472DCEF8-17B3-40AD-8087-60B98693F606}" type="slidenum">
              <a:rPr lang="fr-FR" smtClean="0"/>
              <a:pPr/>
              <a:t>5</a:t>
            </a:fld>
            <a:endParaRPr lang="fr-FR" dirty="0"/>
          </a:p>
        </p:txBody>
      </p:sp>
    </p:spTree>
    <p:extLst>
      <p:ext uri="{BB962C8B-B14F-4D97-AF65-F5344CB8AC3E}">
        <p14:creationId xmlns:p14="http://schemas.microsoft.com/office/powerpoint/2010/main" val="1432826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DZ" dirty="0"/>
          </a:p>
        </p:txBody>
      </p:sp>
      <p:sp>
        <p:nvSpPr>
          <p:cNvPr id="4" name="عنصر نائب لرقم الشريحة 3"/>
          <p:cNvSpPr>
            <a:spLocks noGrp="1"/>
          </p:cNvSpPr>
          <p:nvPr>
            <p:ph type="sldNum" sz="quarter" idx="5"/>
          </p:nvPr>
        </p:nvSpPr>
        <p:spPr/>
        <p:txBody>
          <a:bodyPr/>
          <a:lstStyle/>
          <a:p>
            <a:fld id="{472DCEF8-17B3-40AD-8087-60B98693F606}" type="slidenum">
              <a:rPr lang="fr-FR" smtClean="0"/>
              <a:pPr/>
              <a:t>6</a:t>
            </a:fld>
            <a:endParaRPr lang="fr-FR" dirty="0"/>
          </a:p>
        </p:txBody>
      </p:sp>
    </p:spTree>
    <p:extLst>
      <p:ext uri="{BB962C8B-B14F-4D97-AF65-F5344CB8AC3E}">
        <p14:creationId xmlns:p14="http://schemas.microsoft.com/office/powerpoint/2010/main" val="232156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DZ" dirty="0"/>
          </a:p>
        </p:txBody>
      </p:sp>
      <p:sp>
        <p:nvSpPr>
          <p:cNvPr id="4" name="عنصر نائب لرقم الشريحة 3"/>
          <p:cNvSpPr>
            <a:spLocks noGrp="1"/>
          </p:cNvSpPr>
          <p:nvPr>
            <p:ph type="sldNum" sz="quarter" idx="5"/>
          </p:nvPr>
        </p:nvSpPr>
        <p:spPr/>
        <p:txBody>
          <a:bodyPr/>
          <a:lstStyle/>
          <a:p>
            <a:fld id="{472DCEF8-17B3-40AD-8087-60B98693F606}" type="slidenum">
              <a:rPr lang="fr-FR" smtClean="0"/>
              <a:pPr/>
              <a:t>7</a:t>
            </a:fld>
            <a:endParaRPr lang="fr-FR" dirty="0"/>
          </a:p>
        </p:txBody>
      </p:sp>
    </p:spTree>
    <p:extLst>
      <p:ext uri="{BB962C8B-B14F-4D97-AF65-F5344CB8AC3E}">
        <p14:creationId xmlns:p14="http://schemas.microsoft.com/office/powerpoint/2010/main" val="698788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A309A6D-C09C-4548-B29A-6CF363A7E532}" type="datetimeFigureOut">
              <a:rPr lang="fr-FR" smtClean="0"/>
              <a:pPr/>
              <a:t>02/12/2024</a:t>
            </a:fld>
            <a:endParaRPr lang="fr-BE"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fr-BE"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a:t>
            </a:fld>
            <a:endParaRPr lang="fr-BE"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102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203935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869416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a:t>انقر لتحرير نمط العنوان الرئيسي</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a:t>
            </a:fld>
            <a:endParaRPr lang="fr-BE" dirty="0"/>
          </a:p>
        </p:txBody>
      </p:sp>
      <p:sp>
        <p:nvSpPr>
          <p:cNvPr id="8" name="Content Placeholder 7"/>
          <p:cNvSpPr>
            <a:spLocks noGrp="1"/>
          </p:cNvSpPr>
          <p:nvPr>
            <p:ph sz="quarter" idx="13"/>
          </p:nvPr>
        </p:nvSpPr>
        <p:spPr>
          <a:xfrm>
            <a:off x="609600" y="1600200"/>
            <a:ext cx="7924800" cy="41148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extLst>
      <p:ext uri="{BB962C8B-B14F-4D97-AF65-F5344CB8AC3E}">
        <p14:creationId xmlns:p14="http://schemas.microsoft.com/office/powerpoint/2010/main" val="212398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17011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a:t>
            </a:fld>
            <a:endParaRPr lang="fr-BE"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480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181733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8" name="Footer Placeholder 7"/>
          <p:cNvSpPr>
            <a:spLocks noGrp="1"/>
          </p:cNvSpPr>
          <p:nvPr>
            <p:ph type="ftr" sz="quarter" idx="11"/>
          </p:nvPr>
        </p:nvSpPr>
        <p:spPr/>
        <p:txBody>
          <a:bodyPr/>
          <a:lstStyle/>
          <a:p>
            <a:endParaRPr lang="fr-BE" dirty="0"/>
          </a:p>
        </p:txBody>
      </p:sp>
      <p:sp>
        <p:nvSpPr>
          <p:cNvPr id="9" name="Slide Number Placeholder 8"/>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346789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231216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3" name="Footer Placeholder 2"/>
          <p:cNvSpPr>
            <a:spLocks noGrp="1"/>
          </p:cNvSpPr>
          <p:nvPr>
            <p:ph type="ftr" sz="quarter" idx="11"/>
          </p:nvPr>
        </p:nvSpPr>
        <p:spPr/>
        <p:txBody>
          <a:bodyPr/>
          <a:lstStyle/>
          <a:p>
            <a:endParaRPr lang="fr-BE" dirty="0"/>
          </a:p>
        </p:txBody>
      </p:sp>
      <p:sp>
        <p:nvSpPr>
          <p:cNvPr id="4" name="Slide Number Placeholder 3"/>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426319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339297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AA309A6D-C09C-4548-B29A-6CF363A7E532}" type="datetimeFigureOut">
              <a:rPr lang="fr-FR" smtClean="0"/>
              <a:pPr/>
              <a:t>02/12/2024</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68351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AA309A6D-C09C-4548-B29A-6CF363A7E532}" type="datetimeFigureOut">
              <a:rPr lang="fr-FR" smtClean="0"/>
              <a:pPr/>
              <a:t>02/12/2024</a:t>
            </a:fld>
            <a:endParaRPr lang="fr-BE"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fr-BE"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689559263"/>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685800" rtl="1"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r" defTabSz="685800" rtl="1"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izer.imageshack.com/a/img911/5087/gicI9X.png"/>
          <p:cNvPicPr>
            <a:picLocks noChangeAspect="1" noChangeArrowheads="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artisticPastelsSmooth/>
                    </a14:imgEffect>
                    <a14:imgEffect>
                      <a14:sharpenSoften amount="50000"/>
                    </a14:imgEffect>
                    <a14:imgEffect>
                      <a14:colorTemperature colorTemp="53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691680" y="1268760"/>
            <a:ext cx="5976664" cy="3600400"/>
          </a:xfrm>
          <a:prstGeom prst="rect">
            <a:avLst/>
          </a:prstGeom>
          <a:noFill/>
          <a:effectLst/>
          <a:scene3d>
            <a:camera prst="orthographicFront"/>
            <a:lightRig rig="threePt" dir="t"/>
          </a:scene3d>
          <a:sp3d>
            <a:bevelT w="101600" prst="rible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3317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7759168" y="8191"/>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8008550" y="441944"/>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359532" y="212129"/>
            <a:ext cx="7773709" cy="1323439"/>
          </a:xfrm>
          <a:prstGeom prst="rect">
            <a:avLst/>
          </a:prstGeom>
          <a:noFill/>
        </p:spPr>
        <p:txBody>
          <a:bodyPr wrap="square" rtlCol="1">
            <a:spAutoFit/>
          </a:bodyPr>
          <a:lstStyle/>
          <a:p>
            <a:pPr algn="ctr" rtl="1"/>
            <a:r>
              <a:rPr lang="ar-DZ" sz="4000" b="1" dirty="0">
                <a:latin typeface="Sakkal Majalla" panose="02000000000000000000" pitchFamily="2" charset="-78"/>
                <a:cs typeface="Sakkal Majalla" panose="02000000000000000000" pitchFamily="2" charset="-78"/>
              </a:rPr>
              <a:t>أهمية آليات الحوكمة الخارجية في تحسين جودة التقارير المالية</a:t>
            </a:r>
          </a:p>
        </p:txBody>
      </p:sp>
      <p:sp>
        <p:nvSpPr>
          <p:cNvPr id="10" name="مربع نص 9">
            <a:extLst>
              <a:ext uri="{FF2B5EF4-FFF2-40B4-BE49-F238E27FC236}">
                <a16:creationId xmlns:a16="http://schemas.microsoft.com/office/drawing/2014/main" id="{094B90B5-6521-4341-A240-C0BCDAD0A95F}"/>
              </a:ext>
            </a:extLst>
          </p:cNvPr>
          <p:cNvSpPr txBox="1"/>
          <p:nvPr/>
        </p:nvSpPr>
        <p:spPr>
          <a:xfrm>
            <a:off x="324181" y="1765383"/>
            <a:ext cx="8424936" cy="5016758"/>
          </a:xfrm>
          <a:prstGeom prst="rect">
            <a:avLst/>
          </a:prstGeom>
          <a:noFill/>
        </p:spPr>
        <p:txBody>
          <a:bodyPr wrap="square">
            <a:spAutoFit/>
          </a:bodyPr>
          <a:lstStyle/>
          <a:p>
            <a:pPr algn="r" rtl="1"/>
            <a:r>
              <a:rPr lang="ar-SA" sz="4000" b="1" dirty="0">
                <a:latin typeface="Sakkal Majalla" panose="02000000000000000000" pitchFamily="2" charset="-78"/>
                <a:ea typeface="Times New Roman" panose="02020603050405020304" pitchFamily="18" charset="0"/>
                <a:cs typeface="Sakkal Majalla" panose="02000000000000000000" pitchFamily="2" charset="-78"/>
              </a:rPr>
              <a:t>دور الاندماج والاستحواذ:</a:t>
            </a:r>
          </a:p>
          <a:p>
            <a:pPr algn="just" rtl="1"/>
            <a:r>
              <a:rPr lang="ar-DZ" sz="4000" dirty="0">
                <a:latin typeface="Sakkal Majalla" panose="02000000000000000000" pitchFamily="2" charset="-78"/>
                <a:ea typeface="Times New Roman" panose="02020603050405020304" pitchFamily="18" charset="0"/>
                <a:cs typeface="Sakkal Majalla" panose="02000000000000000000" pitchFamily="2" charset="-78"/>
              </a:rPr>
              <a:t>تبين لنا</a:t>
            </a:r>
            <a:r>
              <a:rPr lang="ar-SA" sz="4000" dirty="0">
                <a:latin typeface="Sakkal Majalla" panose="02000000000000000000" pitchFamily="2" charset="-78"/>
                <a:ea typeface="Times New Roman" panose="02020603050405020304" pitchFamily="18" charset="0"/>
                <a:cs typeface="Sakkal Majalla" panose="02000000000000000000" pitchFamily="2" charset="-78"/>
              </a:rPr>
              <a:t> الاستحواذ والاندماج آلية لمراقبة الشركات في حال فشل آليات الحوكمة الداخلية، كون أن أحد أسباب الاستحواذ هو استبدال المديرين الذين لا يعطون الأولوية لتعظيم ثروة المساهمين، مما يسهم في تعزيز الأداء الإداري للشركات، وضمان دقة التقارير المالية ومنع الغش عبر مراقبة فعالة لسلوك الإدارة.</a:t>
            </a:r>
          </a:p>
          <a:p>
            <a:pPr algn="ctr" rtl="1"/>
            <a:r>
              <a:rPr lang="ar-SA" sz="4000" dirty="0">
                <a:latin typeface="Sakkal Majalla" panose="02000000000000000000" pitchFamily="2" charset="-78"/>
                <a:ea typeface="Times New Roman" panose="02020603050405020304" pitchFamily="18" charset="0"/>
                <a:cs typeface="Sakkal Majalla" panose="02000000000000000000" pitchFamily="2" charset="-78"/>
              </a:rPr>
              <a:t>.</a:t>
            </a:r>
            <a:endParaRPr lang="en-US" sz="4000" dirty="0">
              <a:effectLst/>
              <a:latin typeface="Sakkal Majalla" panose="02000000000000000000" pitchFamily="2" charset="-78"/>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226594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7759168" y="8191"/>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8008550" y="441944"/>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359532" y="212129"/>
            <a:ext cx="7773709" cy="1323439"/>
          </a:xfrm>
          <a:prstGeom prst="rect">
            <a:avLst/>
          </a:prstGeom>
          <a:noFill/>
        </p:spPr>
        <p:txBody>
          <a:bodyPr wrap="square" rtlCol="1">
            <a:spAutoFit/>
          </a:bodyPr>
          <a:lstStyle/>
          <a:p>
            <a:pPr algn="ctr" rtl="1"/>
            <a:r>
              <a:rPr lang="ar-DZ" sz="4000" b="1" dirty="0">
                <a:latin typeface="Sakkal Majalla" panose="02000000000000000000" pitchFamily="2" charset="-78"/>
                <a:cs typeface="Sakkal Majalla" panose="02000000000000000000" pitchFamily="2" charset="-78"/>
              </a:rPr>
              <a:t>أهمية آليات الحوكمة الخارجية في تحسين جودة التقارير المالية</a:t>
            </a:r>
          </a:p>
        </p:txBody>
      </p:sp>
      <p:sp>
        <p:nvSpPr>
          <p:cNvPr id="10" name="مربع نص 9">
            <a:extLst>
              <a:ext uri="{FF2B5EF4-FFF2-40B4-BE49-F238E27FC236}">
                <a16:creationId xmlns:a16="http://schemas.microsoft.com/office/drawing/2014/main" id="{094B90B5-6521-4341-A240-C0BCDAD0A95F}"/>
              </a:ext>
            </a:extLst>
          </p:cNvPr>
          <p:cNvSpPr txBox="1"/>
          <p:nvPr/>
        </p:nvSpPr>
        <p:spPr>
          <a:xfrm>
            <a:off x="338409" y="1765383"/>
            <a:ext cx="8424936" cy="4462760"/>
          </a:xfrm>
          <a:prstGeom prst="rect">
            <a:avLst/>
          </a:prstGeom>
          <a:noFill/>
        </p:spPr>
        <p:txBody>
          <a:bodyPr wrap="square">
            <a:spAutoFit/>
          </a:bodyPr>
          <a:lstStyle/>
          <a:p>
            <a:pPr marL="0" marR="0" algn="r" rtl="1">
              <a:spcBef>
                <a:spcPts val="0"/>
              </a:spcBef>
              <a:spcAft>
                <a:spcPts val="0"/>
              </a:spcAft>
            </a:pPr>
            <a:r>
              <a:rPr lang="ar-SA" sz="4000" b="1" i="0" dirty="0">
                <a:effectLst/>
                <a:latin typeface="Times New Roman" panose="02020603050405020304" pitchFamily="18" charset="0"/>
                <a:ea typeface="Calibri" panose="020F0502020204030204" pitchFamily="34" charset="0"/>
                <a:cs typeface="Sakkal Majalla" panose="02000000000000000000" pitchFamily="2" charset="-78"/>
              </a:rPr>
              <a:t>التشريعات والقوانين</a:t>
            </a:r>
            <a:r>
              <a:rPr lang="en-US" sz="3200" i="1" dirty="0">
                <a:effectLst/>
                <a:latin typeface="Sakkal Majalla" panose="02000000000000000000" pitchFamily="2" charset="-78"/>
                <a:ea typeface="Calibri" panose="020F0502020204030204" pitchFamily="34" charset="0"/>
                <a:cs typeface="Sakkal Majalla" panose="02000000000000000000" pitchFamily="2" charset="-78"/>
              </a:rPr>
              <a:t>:</a:t>
            </a:r>
            <a:endParaRPr lang="en-US" sz="4000" i="1" dirty="0">
              <a:effectLst/>
              <a:latin typeface="Times New Roman" panose="02020603050405020304" pitchFamily="18" charset="0"/>
              <a:ea typeface="Calibri" panose="020F0502020204030204" pitchFamily="34" charset="0"/>
              <a:cs typeface="Sakkal Majalla" panose="02000000000000000000" pitchFamily="2" charset="-78"/>
            </a:endParaRPr>
          </a:p>
          <a:p>
            <a:pPr marL="0" marR="0" algn="just" rtl="1">
              <a:spcBef>
                <a:spcPts val="0"/>
              </a:spcBef>
              <a:spcAft>
                <a:spcPts val="0"/>
              </a:spcAft>
            </a:pPr>
            <a:r>
              <a:rPr lang="ar-SA" sz="4000" i="0" dirty="0">
                <a:effectLst/>
                <a:latin typeface="Times New Roman" panose="02020603050405020304" pitchFamily="18" charset="0"/>
                <a:ea typeface="Calibri" panose="020F0502020204030204" pitchFamily="34" charset="0"/>
                <a:cs typeface="Sakkal Majalla" panose="02000000000000000000" pitchFamily="2" charset="-78"/>
              </a:rPr>
              <a:t>تسهم التشريعات في تعزيز الإفصاح والشفافية من خلال قواعد ملزمة للشركات، ففي الجزائر، يدعو ميثاق الحكم الراشد إلى اعتماد قواعد حوكمة تعزز الشفافية والرقابة في المؤسسات الصغيرة والمتوسطة، مع توفير توجيهات عملية لتحسين الإدارة</a:t>
            </a:r>
            <a:r>
              <a:rPr lang="en-US" sz="3200" b="1" i="1" dirty="0">
                <a:effectLst/>
                <a:latin typeface="Sakkal Majalla" panose="02000000000000000000" pitchFamily="2" charset="-78"/>
                <a:ea typeface="Calibri" panose="020F0502020204030204" pitchFamily="34" charset="0"/>
                <a:cs typeface="Sakkal Majalla" panose="02000000000000000000" pitchFamily="2" charset="-78"/>
              </a:rPr>
              <a:t>.</a:t>
            </a:r>
            <a:endParaRPr lang="en-US" sz="4000" i="1" dirty="0">
              <a:effectLst/>
              <a:latin typeface="Times New Roman" panose="02020603050405020304" pitchFamily="18" charset="0"/>
              <a:ea typeface="Calibri" panose="020F0502020204030204" pitchFamily="34" charset="0"/>
              <a:cs typeface="Sakkal Majalla" panose="02000000000000000000" pitchFamily="2" charset="-78"/>
            </a:endParaRPr>
          </a:p>
          <a:p>
            <a:pPr algn="ctr" rtl="1"/>
            <a:r>
              <a:rPr lang="ar-SA" sz="4000" dirty="0">
                <a:latin typeface="Sakkal Majalla" panose="02000000000000000000" pitchFamily="2" charset="-78"/>
                <a:ea typeface="Times New Roman" panose="02020603050405020304" pitchFamily="18" charset="0"/>
                <a:cs typeface="Sakkal Majalla" panose="02000000000000000000" pitchFamily="2" charset="-78"/>
              </a:rPr>
              <a:t>.</a:t>
            </a:r>
            <a:endParaRPr lang="en-US" sz="4000" dirty="0">
              <a:effectLst/>
              <a:latin typeface="Sakkal Majalla" panose="02000000000000000000" pitchFamily="2" charset="-78"/>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363888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6154411" y="63365"/>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6373769" y="312075"/>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2123729" y="18009"/>
            <a:ext cx="3934098" cy="769441"/>
          </a:xfrm>
          <a:prstGeom prst="rect">
            <a:avLst/>
          </a:prstGeom>
          <a:noFill/>
        </p:spPr>
        <p:txBody>
          <a:bodyPr wrap="square" rtlCol="1">
            <a:spAutoFit/>
          </a:bodyPr>
          <a:lstStyle/>
          <a:p>
            <a:pPr algn="r" rtl="1"/>
            <a:r>
              <a:rPr lang="ar-DZ" sz="4400" b="1" dirty="0">
                <a:latin typeface="Sakkal Majalla" panose="02000000000000000000" pitchFamily="2" charset="-78"/>
                <a:cs typeface="Sakkal Majalla" panose="02000000000000000000" pitchFamily="2" charset="-78"/>
              </a:rPr>
              <a:t>أهم نتائج الدراسة</a:t>
            </a:r>
          </a:p>
        </p:txBody>
      </p:sp>
      <p:graphicFrame>
        <p:nvGraphicFramePr>
          <p:cNvPr id="4" name="رسم تخطيطي 3">
            <a:extLst>
              <a:ext uri="{FF2B5EF4-FFF2-40B4-BE49-F238E27FC236}">
                <a16:creationId xmlns:a16="http://schemas.microsoft.com/office/drawing/2014/main" id="{8F6AB660-A78C-412E-8692-A11148EAA0B5}"/>
              </a:ext>
            </a:extLst>
          </p:cNvPr>
          <p:cNvGraphicFramePr/>
          <p:nvPr>
            <p:extLst>
              <p:ext uri="{D42A27DB-BD31-4B8C-83A1-F6EECF244321}">
                <p14:modId xmlns:p14="http://schemas.microsoft.com/office/powerpoint/2010/main" val="3781273593"/>
              </p:ext>
            </p:extLst>
          </p:nvPr>
        </p:nvGraphicFramePr>
        <p:xfrm>
          <a:off x="33362" y="764080"/>
          <a:ext cx="8712968" cy="5781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654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02AF7B66-C5E4-4C45-B058-E30AF8AFA865}"/>
                                            </p:graphicEl>
                                          </p:spTgt>
                                        </p:tgtEl>
                                        <p:attrNameLst>
                                          <p:attrName>style.visibility</p:attrName>
                                        </p:attrNameLst>
                                      </p:cBhvr>
                                      <p:to>
                                        <p:strVal val="visible"/>
                                      </p:to>
                                    </p:set>
                                    <p:animEffect transition="in" filter="barn(inVertical)">
                                      <p:cBhvr>
                                        <p:cTn id="7" dur="500"/>
                                        <p:tgtEl>
                                          <p:spTgt spid="4">
                                            <p:graphicEl>
                                              <a:dgm id="{02AF7B66-C5E4-4C45-B058-E30AF8AFA865}"/>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graphicEl>
                                              <a:dgm id="{776B129D-B993-45B8-A616-AE4F08476D9D}"/>
                                            </p:graphicEl>
                                          </p:spTgt>
                                        </p:tgtEl>
                                        <p:attrNameLst>
                                          <p:attrName>style.visibility</p:attrName>
                                        </p:attrNameLst>
                                      </p:cBhvr>
                                      <p:to>
                                        <p:strVal val="visible"/>
                                      </p:to>
                                    </p:set>
                                    <p:animEffect transition="in" filter="barn(inVertical)">
                                      <p:cBhvr>
                                        <p:cTn id="10" dur="500"/>
                                        <p:tgtEl>
                                          <p:spTgt spid="4">
                                            <p:graphicEl>
                                              <a:dgm id="{776B129D-B993-45B8-A616-AE4F08476D9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graphicEl>
                                              <a:dgm id="{D1A7C5EC-9246-4AD1-8483-120A43E5D593}"/>
                                            </p:graphicEl>
                                          </p:spTgt>
                                        </p:tgtEl>
                                        <p:attrNameLst>
                                          <p:attrName>style.visibility</p:attrName>
                                        </p:attrNameLst>
                                      </p:cBhvr>
                                      <p:to>
                                        <p:strVal val="visible"/>
                                      </p:to>
                                    </p:set>
                                    <p:animEffect transition="in" filter="barn(inVertical)">
                                      <p:cBhvr>
                                        <p:cTn id="15" dur="500"/>
                                        <p:tgtEl>
                                          <p:spTgt spid="4">
                                            <p:graphicEl>
                                              <a:dgm id="{D1A7C5EC-9246-4AD1-8483-120A43E5D593}"/>
                                            </p:graphic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4">
                                            <p:graphicEl>
                                              <a:dgm id="{A158BD08-CC8D-4280-ABE7-5B79FEE45D00}"/>
                                            </p:graphicEl>
                                          </p:spTgt>
                                        </p:tgtEl>
                                        <p:attrNameLst>
                                          <p:attrName>style.visibility</p:attrName>
                                        </p:attrNameLst>
                                      </p:cBhvr>
                                      <p:to>
                                        <p:strVal val="visible"/>
                                      </p:to>
                                    </p:set>
                                    <p:animEffect transition="in" filter="barn(inVertical)">
                                      <p:cBhvr>
                                        <p:cTn id="18" dur="500"/>
                                        <p:tgtEl>
                                          <p:spTgt spid="4">
                                            <p:graphicEl>
                                              <a:dgm id="{A158BD08-CC8D-4280-ABE7-5B79FEE45D00}"/>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4">
                                            <p:graphicEl>
                                              <a:dgm id="{5B4CDD05-361F-4DD6-97FC-0E455CD565BC}"/>
                                            </p:graphicEl>
                                          </p:spTgt>
                                        </p:tgtEl>
                                        <p:attrNameLst>
                                          <p:attrName>style.visibility</p:attrName>
                                        </p:attrNameLst>
                                      </p:cBhvr>
                                      <p:to>
                                        <p:strVal val="visible"/>
                                      </p:to>
                                    </p:set>
                                    <p:animEffect transition="in" filter="barn(inVertical)">
                                      <p:cBhvr>
                                        <p:cTn id="23" dur="500"/>
                                        <p:tgtEl>
                                          <p:spTgt spid="4">
                                            <p:graphicEl>
                                              <a:dgm id="{5B4CDD05-361F-4DD6-97FC-0E455CD565BC}"/>
                                            </p:graphic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4">
                                            <p:graphicEl>
                                              <a:dgm id="{98B1233F-38A1-4B42-B438-FEED116B953D}"/>
                                            </p:graphicEl>
                                          </p:spTgt>
                                        </p:tgtEl>
                                        <p:attrNameLst>
                                          <p:attrName>style.visibility</p:attrName>
                                        </p:attrNameLst>
                                      </p:cBhvr>
                                      <p:to>
                                        <p:strVal val="visible"/>
                                      </p:to>
                                    </p:set>
                                    <p:animEffect transition="in" filter="barn(inVertical)">
                                      <p:cBhvr>
                                        <p:cTn id="26" dur="500"/>
                                        <p:tgtEl>
                                          <p:spTgt spid="4">
                                            <p:graphicEl>
                                              <a:dgm id="{98B1233F-38A1-4B42-B438-FEED116B953D}"/>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4">
                                            <p:graphicEl>
                                              <a:dgm id="{832FD653-A384-4042-8045-2A3B04C4DCDD}"/>
                                            </p:graphicEl>
                                          </p:spTgt>
                                        </p:tgtEl>
                                        <p:attrNameLst>
                                          <p:attrName>style.visibility</p:attrName>
                                        </p:attrNameLst>
                                      </p:cBhvr>
                                      <p:to>
                                        <p:strVal val="visible"/>
                                      </p:to>
                                    </p:set>
                                    <p:animEffect transition="in" filter="barn(inVertical)">
                                      <p:cBhvr>
                                        <p:cTn id="31" dur="500"/>
                                        <p:tgtEl>
                                          <p:spTgt spid="4">
                                            <p:graphicEl>
                                              <a:dgm id="{832FD653-A384-4042-8045-2A3B04C4DCDD}"/>
                                            </p:graphic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4">
                                            <p:graphicEl>
                                              <a:dgm id="{21AB8770-4979-4CBF-9967-0268AD9795C4}"/>
                                            </p:graphicEl>
                                          </p:spTgt>
                                        </p:tgtEl>
                                        <p:attrNameLst>
                                          <p:attrName>style.visibility</p:attrName>
                                        </p:attrNameLst>
                                      </p:cBhvr>
                                      <p:to>
                                        <p:strVal val="visible"/>
                                      </p:to>
                                    </p:set>
                                    <p:animEffect transition="in" filter="barn(inVertical)">
                                      <p:cBhvr>
                                        <p:cTn id="34" dur="500"/>
                                        <p:tgtEl>
                                          <p:spTgt spid="4">
                                            <p:graphicEl>
                                              <a:dgm id="{21AB8770-4979-4CBF-9967-0268AD9795C4}"/>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4">
                                            <p:graphicEl>
                                              <a:dgm id="{B2509ACC-2B05-4A1A-807B-C570502CEC91}"/>
                                            </p:graphicEl>
                                          </p:spTgt>
                                        </p:tgtEl>
                                        <p:attrNameLst>
                                          <p:attrName>style.visibility</p:attrName>
                                        </p:attrNameLst>
                                      </p:cBhvr>
                                      <p:to>
                                        <p:strVal val="visible"/>
                                      </p:to>
                                    </p:set>
                                    <p:animEffect transition="in" filter="barn(inVertical)">
                                      <p:cBhvr>
                                        <p:cTn id="39" dur="500"/>
                                        <p:tgtEl>
                                          <p:spTgt spid="4">
                                            <p:graphicEl>
                                              <a:dgm id="{B2509ACC-2B05-4A1A-807B-C570502CEC91}"/>
                                            </p:graphicEl>
                                          </p:spTgt>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4">
                                            <p:graphicEl>
                                              <a:dgm id="{D4FDFF21-3CE5-48F6-9DB6-5C5D503766D2}"/>
                                            </p:graphicEl>
                                          </p:spTgt>
                                        </p:tgtEl>
                                        <p:attrNameLst>
                                          <p:attrName>style.visibility</p:attrName>
                                        </p:attrNameLst>
                                      </p:cBhvr>
                                      <p:to>
                                        <p:strVal val="visible"/>
                                      </p:to>
                                    </p:set>
                                    <p:animEffect transition="in" filter="barn(inVertical)">
                                      <p:cBhvr>
                                        <p:cTn id="42" dur="500"/>
                                        <p:tgtEl>
                                          <p:spTgt spid="4">
                                            <p:graphicEl>
                                              <a:dgm id="{D4FDFF21-3CE5-48F6-9DB6-5C5D503766D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6154411" y="63365"/>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6373769" y="312075"/>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2123729" y="18009"/>
            <a:ext cx="3934098" cy="830997"/>
          </a:xfrm>
          <a:prstGeom prst="rect">
            <a:avLst/>
          </a:prstGeom>
          <a:noFill/>
        </p:spPr>
        <p:txBody>
          <a:bodyPr wrap="square" rtlCol="1">
            <a:spAutoFit/>
          </a:bodyPr>
          <a:lstStyle/>
          <a:p>
            <a:pPr algn="r" rtl="1"/>
            <a:r>
              <a:rPr lang="ar-DZ" sz="4800" b="1" dirty="0">
                <a:latin typeface="Sakkal Majalla" panose="02000000000000000000" pitchFamily="2" charset="-78"/>
                <a:cs typeface="Sakkal Majalla" panose="02000000000000000000" pitchFamily="2" charset="-78"/>
              </a:rPr>
              <a:t>توصيات الدراسة</a:t>
            </a:r>
          </a:p>
        </p:txBody>
      </p:sp>
      <p:graphicFrame>
        <p:nvGraphicFramePr>
          <p:cNvPr id="4" name="رسم تخطيطي 3">
            <a:extLst>
              <a:ext uri="{FF2B5EF4-FFF2-40B4-BE49-F238E27FC236}">
                <a16:creationId xmlns:a16="http://schemas.microsoft.com/office/drawing/2014/main" id="{8F6AB660-A78C-412E-8692-A11148EAA0B5}"/>
              </a:ext>
            </a:extLst>
          </p:cNvPr>
          <p:cNvGraphicFramePr/>
          <p:nvPr>
            <p:extLst>
              <p:ext uri="{D42A27DB-BD31-4B8C-83A1-F6EECF244321}">
                <p14:modId xmlns:p14="http://schemas.microsoft.com/office/powerpoint/2010/main" val="1600757007"/>
              </p:ext>
            </p:extLst>
          </p:nvPr>
        </p:nvGraphicFramePr>
        <p:xfrm>
          <a:off x="227809" y="849006"/>
          <a:ext cx="8688381" cy="56969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639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02AF7B66-C5E4-4C45-B058-E30AF8AFA865}"/>
                                            </p:graphicEl>
                                          </p:spTgt>
                                        </p:tgtEl>
                                        <p:attrNameLst>
                                          <p:attrName>style.visibility</p:attrName>
                                        </p:attrNameLst>
                                      </p:cBhvr>
                                      <p:to>
                                        <p:strVal val="visible"/>
                                      </p:to>
                                    </p:set>
                                    <p:animEffect transition="in" filter="barn(inVertical)">
                                      <p:cBhvr>
                                        <p:cTn id="7" dur="500"/>
                                        <p:tgtEl>
                                          <p:spTgt spid="4">
                                            <p:graphicEl>
                                              <a:dgm id="{02AF7B66-C5E4-4C45-B058-E30AF8AFA865}"/>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graphicEl>
                                              <a:dgm id="{776B129D-B993-45B8-A616-AE4F08476D9D}"/>
                                            </p:graphicEl>
                                          </p:spTgt>
                                        </p:tgtEl>
                                        <p:attrNameLst>
                                          <p:attrName>style.visibility</p:attrName>
                                        </p:attrNameLst>
                                      </p:cBhvr>
                                      <p:to>
                                        <p:strVal val="visible"/>
                                      </p:to>
                                    </p:set>
                                    <p:animEffect transition="in" filter="barn(inVertical)">
                                      <p:cBhvr>
                                        <p:cTn id="10" dur="500"/>
                                        <p:tgtEl>
                                          <p:spTgt spid="4">
                                            <p:graphicEl>
                                              <a:dgm id="{776B129D-B993-45B8-A616-AE4F08476D9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graphicEl>
                                              <a:dgm id="{D1A7C5EC-9246-4AD1-8483-120A43E5D593}"/>
                                            </p:graphicEl>
                                          </p:spTgt>
                                        </p:tgtEl>
                                        <p:attrNameLst>
                                          <p:attrName>style.visibility</p:attrName>
                                        </p:attrNameLst>
                                      </p:cBhvr>
                                      <p:to>
                                        <p:strVal val="visible"/>
                                      </p:to>
                                    </p:set>
                                    <p:animEffect transition="in" filter="barn(inVertical)">
                                      <p:cBhvr>
                                        <p:cTn id="15" dur="500"/>
                                        <p:tgtEl>
                                          <p:spTgt spid="4">
                                            <p:graphicEl>
                                              <a:dgm id="{D1A7C5EC-9246-4AD1-8483-120A43E5D593}"/>
                                            </p:graphic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4">
                                            <p:graphicEl>
                                              <a:dgm id="{A158BD08-CC8D-4280-ABE7-5B79FEE45D00}"/>
                                            </p:graphicEl>
                                          </p:spTgt>
                                        </p:tgtEl>
                                        <p:attrNameLst>
                                          <p:attrName>style.visibility</p:attrName>
                                        </p:attrNameLst>
                                      </p:cBhvr>
                                      <p:to>
                                        <p:strVal val="visible"/>
                                      </p:to>
                                    </p:set>
                                    <p:animEffect transition="in" filter="barn(inVertical)">
                                      <p:cBhvr>
                                        <p:cTn id="18" dur="500"/>
                                        <p:tgtEl>
                                          <p:spTgt spid="4">
                                            <p:graphicEl>
                                              <a:dgm id="{A158BD08-CC8D-4280-ABE7-5B79FEE45D00}"/>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4">
                                            <p:graphicEl>
                                              <a:dgm id="{5B4CDD05-361F-4DD6-97FC-0E455CD565BC}"/>
                                            </p:graphicEl>
                                          </p:spTgt>
                                        </p:tgtEl>
                                        <p:attrNameLst>
                                          <p:attrName>style.visibility</p:attrName>
                                        </p:attrNameLst>
                                      </p:cBhvr>
                                      <p:to>
                                        <p:strVal val="visible"/>
                                      </p:to>
                                    </p:set>
                                    <p:animEffect transition="in" filter="barn(inVertical)">
                                      <p:cBhvr>
                                        <p:cTn id="23" dur="500"/>
                                        <p:tgtEl>
                                          <p:spTgt spid="4">
                                            <p:graphicEl>
                                              <a:dgm id="{5B4CDD05-361F-4DD6-97FC-0E455CD565BC}"/>
                                            </p:graphic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4">
                                            <p:graphicEl>
                                              <a:dgm id="{98B1233F-38A1-4B42-B438-FEED116B953D}"/>
                                            </p:graphicEl>
                                          </p:spTgt>
                                        </p:tgtEl>
                                        <p:attrNameLst>
                                          <p:attrName>style.visibility</p:attrName>
                                        </p:attrNameLst>
                                      </p:cBhvr>
                                      <p:to>
                                        <p:strVal val="visible"/>
                                      </p:to>
                                    </p:set>
                                    <p:animEffect transition="in" filter="barn(inVertical)">
                                      <p:cBhvr>
                                        <p:cTn id="26" dur="500"/>
                                        <p:tgtEl>
                                          <p:spTgt spid="4">
                                            <p:graphicEl>
                                              <a:dgm id="{98B1233F-38A1-4B42-B438-FEED116B953D}"/>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4">
                                            <p:graphicEl>
                                              <a:dgm id="{832FD653-A384-4042-8045-2A3B04C4DCDD}"/>
                                            </p:graphicEl>
                                          </p:spTgt>
                                        </p:tgtEl>
                                        <p:attrNameLst>
                                          <p:attrName>style.visibility</p:attrName>
                                        </p:attrNameLst>
                                      </p:cBhvr>
                                      <p:to>
                                        <p:strVal val="visible"/>
                                      </p:to>
                                    </p:set>
                                    <p:animEffect transition="in" filter="barn(inVertical)">
                                      <p:cBhvr>
                                        <p:cTn id="31" dur="500"/>
                                        <p:tgtEl>
                                          <p:spTgt spid="4">
                                            <p:graphicEl>
                                              <a:dgm id="{832FD653-A384-4042-8045-2A3B04C4DCDD}"/>
                                            </p:graphic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4">
                                            <p:graphicEl>
                                              <a:dgm id="{21AB8770-4979-4CBF-9967-0268AD9795C4}"/>
                                            </p:graphicEl>
                                          </p:spTgt>
                                        </p:tgtEl>
                                        <p:attrNameLst>
                                          <p:attrName>style.visibility</p:attrName>
                                        </p:attrNameLst>
                                      </p:cBhvr>
                                      <p:to>
                                        <p:strVal val="visible"/>
                                      </p:to>
                                    </p:set>
                                    <p:animEffect transition="in" filter="barn(inVertical)">
                                      <p:cBhvr>
                                        <p:cTn id="34" dur="500"/>
                                        <p:tgtEl>
                                          <p:spTgt spid="4">
                                            <p:graphicEl>
                                              <a:dgm id="{21AB8770-4979-4CBF-9967-0268AD9795C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2103" y="1268760"/>
            <a:ext cx="7459794" cy="46474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DZ" sz="7200" b="1" i="1" u="none" strike="noStrike" kern="1200" cap="all" spc="0" normalizeH="0" baseline="0" noProof="0" dirty="0">
              <a:ln w="0">
                <a:solidFill>
                  <a:srgbClr val="002060"/>
                </a:solidFill>
              </a:ln>
              <a:solidFill>
                <a:srgbClr val="E4E9EF">
                  <a:lumMod val="75000"/>
                </a:srgbClr>
              </a:solidFill>
              <a:effectLst>
                <a:reflection blurRad="12700" stA="50000" endPos="50000" dist="5000" dir="5400000" sy="-100000" rotWithShape="0"/>
              </a:effectLst>
              <a:uLnTx/>
              <a:uFillTx/>
              <a:latin typeface="Andalus" pitchFamily="18" charset="-78"/>
              <a:ea typeface="+mn-ea"/>
              <a:cs typeface="Andalus" pitchFamily="18"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7200" b="1" i="1" u="none" strike="noStrike" kern="1200" cap="all" spc="0" normalizeH="0" baseline="0" noProof="0" dirty="0">
                <a:ln w="0">
                  <a:solidFill>
                    <a:srgbClr val="002060"/>
                  </a:solidFill>
                </a:ln>
                <a:solidFill>
                  <a:srgbClr val="2F5897">
                    <a:lumMod val="75000"/>
                    <a:lumOff val="25000"/>
                  </a:srgbClr>
                </a:solidFill>
                <a:effectLst>
                  <a:reflection blurRad="12700" stA="50000" endPos="50000" dist="5000" dir="5400000" sy="-100000" rotWithShape="0"/>
                </a:effectLst>
                <a:uLnTx/>
                <a:uFillTx/>
                <a:latin typeface="Andalus" pitchFamily="18" charset="-78"/>
                <a:ea typeface="+mn-ea"/>
                <a:cs typeface="Andalus" pitchFamily="18" charset="-78"/>
              </a:rPr>
              <a:t>شكرا لكم على حسن المتابعة والإصغاء</a:t>
            </a:r>
            <a:endParaRPr kumimoji="0" lang="ar-DZ" sz="8000" b="1" i="1" u="none" strike="noStrike" kern="1200" cap="all" spc="0" normalizeH="0" baseline="0" noProof="0" dirty="0">
              <a:ln w="0">
                <a:solidFill>
                  <a:srgbClr val="002060"/>
                </a:solidFill>
              </a:ln>
              <a:solidFill>
                <a:srgbClr val="FFFF00"/>
              </a:solidFill>
              <a:effectLst>
                <a:reflection blurRad="12700" stA="50000" endPos="50000" dist="5000" dir="5400000" sy="-100000" rotWithShape="0"/>
              </a:effectLst>
              <a:uLnTx/>
              <a:uFillTx/>
              <a:latin typeface="Andalus" pitchFamily="18" charset="-78"/>
              <a:ea typeface="+mn-ea"/>
              <a:cs typeface="Andalus" pitchFamily="18"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DZ" sz="8000" b="1" i="1" u="none" strike="noStrike" kern="1200" cap="all" spc="0" normalizeH="0" baseline="0" noProof="0" dirty="0">
              <a:ln w="0">
                <a:solidFill>
                  <a:srgbClr val="002060"/>
                </a:solidFill>
              </a:ln>
              <a:solidFill>
                <a:srgbClr val="FFFF00"/>
              </a:solidFill>
              <a:effectLst>
                <a:reflection blurRad="12700" stA="50000" endPos="50000" dist="5000" dir="5400000" sy="-100000" rotWithShape="0"/>
              </a:effectLst>
              <a:uLnTx/>
              <a:uFillTx/>
              <a:latin typeface="Andalus" pitchFamily="18" charset="-78"/>
              <a:ea typeface="+mn-ea"/>
              <a:cs typeface="Andalus" pitchFamily="18" charset="-78"/>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340505" y="296600"/>
            <a:ext cx="8229600" cy="2576947"/>
          </a:xfrm>
          <a:prstGeom prst="rect">
            <a:avLst/>
          </a:prstGeom>
        </p:spPr>
        <p:txBody>
          <a:bodyPr>
            <a:noAutofit/>
          </a:bodyPr>
          <a:lstStyle/>
          <a:p>
            <a:pPr lvl="0" algn="ctr" rtl="1">
              <a:spcBef>
                <a:spcPct val="0"/>
              </a:spcBef>
              <a:defRPr/>
            </a:pPr>
            <a:r>
              <a:rPr lang="ar-DZ" sz="2400" b="1" dirty="0">
                <a:latin typeface="Sakkal Majalla" panose="02000000000000000000" pitchFamily="2" charset="-78"/>
                <a:ea typeface="+mj-ea"/>
                <a:cs typeface="Sakkal Majalla" panose="02000000000000000000" pitchFamily="2" charset="-78"/>
              </a:rPr>
              <a:t>وزارة التعليم العالي والبحث العلمي </a:t>
            </a:r>
          </a:p>
          <a:p>
            <a:pPr lvl="0" algn="ctr" rtl="1">
              <a:spcBef>
                <a:spcPct val="0"/>
              </a:spcBef>
              <a:defRPr/>
            </a:pPr>
            <a:r>
              <a:rPr lang="ar-DZ" sz="2400" b="1" dirty="0">
                <a:latin typeface="Sakkal Majalla" panose="02000000000000000000" pitchFamily="2" charset="-78"/>
                <a:ea typeface="+mj-ea"/>
                <a:cs typeface="Sakkal Majalla" panose="02000000000000000000" pitchFamily="2" charset="-78"/>
              </a:rPr>
              <a:t>جامعة - غرداية</a:t>
            </a:r>
          </a:p>
          <a:p>
            <a:pPr lvl="0" algn="ctr" rtl="1">
              <a:spcBef>
                <a:spcPct val="0"/>
              </a:spcBef>
              <a:defRPr/>
            </a:pPr>
            <a:r>
              <a:rPr lang="ar-DZ" sz="2400" b="1" dirty="0">
                <a:latin typeface="Sakkal Majalla" panose="02000000000000000000" pitchFamily="2" charset="-78"/>
                <a:ea typeface="+mj-ea"/>
                <a:cs typeface="Sakkal Majalla" panose="02000000000000000000" pitchFamily="2" charset="-78"/>
              </a:rPr>
              <a:t>كلية العلوم الاقتصادية والتجارية وعلوم التسيير</a:t>
            </a:r>
          </a:p>
          <a:p>
            <a:pPr lvl="0" algn="ctr" rtl="1">
              <a:spcBef>
                <a:spcPct val="0"/>
              </a:spcBef>
              <a:defRPr/>
            </a:pPr>
            <a:r>
              <a:rPr lang="ar-DZ" sz="2400" b="1" dirty="0">
                <a:latin typeface="Sakkal Majalla" panose="02000000000000000000" pitchFamily="2" charset="-78"/>
                <a:ea typeface="+mj-ea"/>
                <a:cs typeface="Sakkal Majalla" panose="02000000000000000000" pitchFamily="2" charset="-78"/>
              </a:rPr>
              <a:t>مخبر التطبيقات الكمية والنوعية للارتقاء الاقتصادي، الاجتماعي والبيئي بالمؤسسات الجزائرية</a:t>
            </a:r>
          </a:p>
          <a:p>
            <a:pPr lvl="0" algn="ctr" rtl="1">
              <a:spcBef>
                <a:spcPct val="0"/>
              </a:spcBef>
              <a:defRPr/>
            </a:pPr>
            <a:r>
              <a:rPr lang="ar-DZ" sz="2400" b="1" dirty="0">
                <a:latin typeface="Sakkal Majalla" panose="02000000000000000000" pitchFamily="2" charset="-78"/>
                <a:ea typeface="+mj-ea"/>
                <a:cs typeface="Sakkal Majalla" panose="02000000000000000000" pitchFamily="2" charset="-78"/>
              </a:rPr>
              <a:t>قسم العلوم المالية والمحاسبة</a:t>
            </a:r>
          </a:p>
          <a:p>
            <a:pPr lvl="0" algn="ctr" rtl="1">
              <a:spcBef>
                <a:spcPct val="0"/>
              </a:spcBef>
              <a:defRPr/>
            </a:pPr>
            <a:r>
              <a:rPr lang="ar-DZ" sz="28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ملتقى وطني حول: إستراتيجية تطوير وتعزيز الحوكمة المالية في المؤسسات الاقتصادية</a:t>
            </a:r>
          </a:p>
          <a:p>
            <a:pPr lvl="0" algn="ctr" rtl="1">
              <a:spcBef>
                <a:spcPct val="0"/>
              </a:spcBef>
              <a:defRPr/>
            </a:pPr>
            <a:r>
              <a:rPr lang="ar-DZ" sz="2800" b="1" dirty="0">
                <a:latin typeface="Sakkal Majalla" panose="02000000000000000000" pitchFamily="2" charset="-78"/>
                <a:ea typeface="+mj-ea"/>
                <a:cs typeface="Sakkal Majalla" panose="02000000000000000000" pitchFamily="2" charset="-78"/>
              </a:rPr>
              <a:t>مداخلة بعنوان</a:t>
            </a:r>
            <a:r>
              <a:rPr lang="ar-DZ" sz="28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a:t>
            </a:r>
          </a:p>
          <a:p>
            <a:pPr lvl="0" algn="ctr" rtl="1">
              <a:spcBef>
                <a:spcPct val="0"/>
              </a:spcBef>
              <a:defRPr/>
            </a:pPr>
            <a:endParaRPr lang="ar-DZ" sz="2400" b="1" dirty="0">
              <a:latin typeface="Sakkal Majalla" panose="02000000000000000000" pitchFamily="2" charset="-78"/>
              <a:ea typeface="+mj-ea"/>
              <a:cs typeface="Sakkal Majalla" panose="02000000000000000000" pitchFamily="2" charset="-78"/>
            </a:endParaRPr>
          </a:p>
          <a:p>
            <a:pPr lvl="0" algn="ctr" rtl="1">
              <a:spcBef>
                <a:spcPct val="0"/>
              </a:spcBef>
              <a:defRPr/>
            </a:pPr>
            <a:endParaRPr lang="ar-DZ" sz="2400" b="1" dirty="0">
              <a:latin typeface="Sakkal Majalla" panose="02000000000000000000" pitchFamily="2" charset="-78"/>
              <a:ea typeface="+mj-ea"/>
              <a:cs typeface="Sakkal Majalla" panose="02000000000000000000" pitchFamily="2" charset="-78"/>
            </a:endParaRPr>
          </a:p>
          <a:p>
            <a:pPr lvl="0" algn="ctr" rtl="1">
              <a:spcBef>
                <a:spcPct val="0"/>
              </a:spcBef>
              <a:defRPr/>
            </a:pPr>
            <a:endParaRPr lang="ar-DZ" sz="2400" b="1" dirty="0">
              <a:latin typeface="Sakkal Majalla" panose="02000000000000000000" pitchFamily="2" charset="-78"/>
              <a:ea typeface="+mj-ea"/>
              <a:cs typeface="Sakkal Majalla" panose="02000000000000000000" pitchFamily="2" charset="-78"/>
            </a:endParaRPr>
          </a:p>
        </p:txBody>
      </p:sp>
      <p:sp>
        <p:nvSpPr>
          <p:cNvPr id="10" name="Rounded Rectangle 9"/>
          <p:cNvSpPr/>
          <p:nvPr/>
        </p:nvSpPr>
        <p:spPr>
          <a:xfrm>
            <a:off x="1097695" y="3796711"/>
            <a:ext cx="6715220" cy="1021063"/>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a:r>
              <a:rPr lang="ar-EG" sz="2800" dirty="0">
                <a:ln w="0"/>
                <a:solidFill>
                  <a:schemeClr val="tx1"/>
                </a:solidFill>
                <a:effectLst>
                  <a:outerShdw blurRad="38100" dist="19050" dir="2700000" algn="tl" rotWithShape="0">
                    <a:schemeClr val="dk1">
                      <a:alpha val="40000"/>
                    </a:schemeClr>
                  </a:outerShdw>
                </a:effectLst>
                <a:latin typeface="Sakkal Majalla" panose="02000000000000000000" pitchFamily="2" charset="-78"/>
                <a:cs typeface="Sakkal Majalla" panose="02000000000000000000" pitchFamily="2" charset="-78"/>
              </a:rPr>
              <a:t>دور آليات الحوكمة الخارجية في تحسين جودة التقارير المالية</a:t>
            </a:r>
            <a:endParaRPr lang="ar-DZ" sz="2800" dirty="0">
              <a:ln w="0"/>
              <a:solidFill>
                <a:schemeClr val="tx1"/>
              </a:solidFill>
              <a:effectLst>
                <a:outerShdw blurRad="38100" dist="19050" dir="2700000" algn="tl" rotWithShape="0">
                  <a:schemeClr val="dk1">
                    <a:alpha val="40000"/>
                  </a:schemeClr>
                </a:outerShdw>
              </a:effectLst>
              <a:latin typeface="Sakkal Majalla" panose="02000000000000000000" pitchFamily="2" charset="-78"/>
              <a:ea typeface="Times New Roman" panose="02020603050405020304" pitchFamily="18" charset="0"/>
              <a:cs typeface="Sakkal Majalla" panose="02000000000000000000" pitchFamily="2" charset="-78"/>
            </a:endParaRPr>
          </a:p>
        </p:txBody>
      </p:sp>
      <p:pic>
        <p:nvPicPr>
          <p:cNvPr id="4" name="صورة 3">
            <a:extLst>
              <a:ext uri="{FF2B5EF4-FFF2-40B4-BE49-F238E27FC236}">
                <a16:creationId xmlns:a16="http://schemas.microsoft.com/office/drawing/2014/main" id="{AB7510D4-FFC3-4F95-82E3-3095B422FEE3}"/>
              </a:ext>
            </a:extLst>
          </p:cNvPr>
          <p:cNvPicPr>
            <a:picLocks noChangeAspect="1"/>
          </p:cNvPicPr>
          <p:nvPr/>
        </p:nvPicPr>
        <p:blipFill rotWithShape="1">
          <a:blip r:embed="rId2">
            <a:extLst>
              <a:ext uri="{28A0092B-C50C-407E-A947-70E740481C1C}">
                <a14:useLocalDpi xmlns:a14="http://schemas.microsoft.com/office/drawing/2010/main" val="0"/>
              </a:ext>
            </a:extLst>
          </a:blip>
          <a:srcRect l="10788" t="4877" r="13201" b="10747"/>
          <a:stretch/>
        </p:blipFill>
        <p:spPr>
          <a:xfrm>
            <a:off x="6732240" y="81123"/>
            <a:ext cx="1567199" cy="1403662"/>
          </a:xfrm>
          <a:prstGeom prst="ellipse">
            <a:avLst/>
          </a:prstGeom>
          <a:ln>
            <a:noFill/>
          </a:ln>
          <a:effectLst>
            <a:softEdge rad="112500"/>
          </a:effectLst>
        </p:spPr>
      </p:pic>
      <p:pic>
        <p:nvPicPr>
          <p:cNvPr id="9" name="صورة 8">
            <a:extLst>
              <a:ext uri="{FF2B5EF4-FFF2-40B4-BE49-F238E27FC236}">
                <a16:creationId xmlns:a16="http://schemas.microsoft.com/office/drawing/2014/main" id="{D0B20288-2B36-4F22-8F87-E91F143C47E6}"/>
              </a:ext>
            </a:extLst>
          </p:cNvPr>
          <p:cNvPicPr>
            <a:picLocks noChangeAspect="1"/>
          </p:cNvPicPr>
          <p:nvPr/>
        </p:nvPicPr>
        <p:blipFill rotWithShape="1">
          <a:blip r:embed="rId3">
            <a:extLst>
              <a:ext uri="{28A0092B-C50C-407E-A947-70E740481C1C}">
                <a14:useLocalDpi xmlns:a14="http://schemas.microsoft.com/office/drawing/2010/main" val="0"/>
              </a:ext>
            </a:extLst>
          </a:blip>
          <a:srcRect b="15625"/>
          <a:stretch/>
        </p:blipFill>
        <p:spPr>
          <a:xfrm>
            <a:off x="517106" y="81123"/>
            <a:ext cx="1894655" cy="1403662"/>
          </a:xfrm>
          <a:prstGeom prst="ellipse">
            <a:avLst/>
          </a:prstGeom>
          <a:ln>
            <a:noFill/>
          </a:ln>
          <a:effectLst>
            <a:softEdge rad="112500"/>
          </a:effectLst>
        </p:spPr>
      </p:pic>
      <p:sp>
        <p:nvSpPr>
          <p:cNvPr id="12" name="مربع نص 11">
            <a:extLst>
              <a:ext uri="{FF2B5EF4-FFF2-40B4-BE49-F238E27FC236}">
                <a16:creationId xmlns:a16="http://schemas.microsoft.com/office/drawing/2014/main" id="{0FDBFC86-B7CF-4C1E-96B0-D6F592C199CF}"/>
              </a:ext>
            </a:extLst>
          </p:cNvPr>
          <p:cNvSpPr txBox="1"/>
          <p:nvPr/>
        </p:nvSpPr>
        <p:spPr>
          <a:xfrm>
            <a:off x="750496" y="4941168"/>
            <a:ext cx="7295809" cy="1200329"/>
          </a:xfrm>
          <a:prstGeom prst="rect">
            <a:avLst/>
          </a:prstGeom>
          <a:noFill/>
        </p:spPr>
        <p:txBody>
          <a:bodyPr wrap="square">
            <a:spAutoFit/>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من إعداد</a:t>
            </a:r>
            <a:r>
              <a:rPr kumimoji="0" lang="ar-DZ"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 الباحثين</a:t>
            </a:r>
            <a:r>
              <a:rPr kumimoji="0" lang="ar-SA"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endParaRPr kumimoji="0" lang="ar-DZ"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a:p>
            <a:pPr marL="0" marR="0" lvl="0" indent="0" algn="ctr" defTabSz="6858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فاتح جمافو</a:t>
            </a:r>
            <a:r>
              <a:rPr kumimoji="0" lang="ar-DZ"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  - جامعة عمار ثليجي - الأغواط(الجزائر)</a:t>
            </a:r>
          </a:p>
          <a:p>
            <a:pPr marL="0" marR="0" lvl="0" indent="0" algn="ctr" defTabSz="685800" rtl="1" eaLnBrk="1" fontAlgn="auto" latinLnBrk="0" hangingPunct="1">
              <a:lnSpc>
                <a:spcPct val="100000"/>
              </a:lnSpc>
              <a:spcBef>
                <a:spcPts val="0"/>
              </a:spcBef>
              <a:spcAft>
                <a:spcPts val="0"/>
              </a:spcAft>
              <a:buClrTx/>
              <a:buSzTx/>
              <a:buFontTx/>
              <a:buNone/>
              <a:tabLst/>
              <a:defRPr/>
            </a:pPr>
            <a:r>
              <a:rPr kumimoji="0" lang="ar-DZ"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    محمد منصوري - جامعة عمار ثليجي - الأغواط(الجزائر) </a:t>
            </a:r>
            <a:endParaRPr kumimoji="0" lang="en-US"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5172551" y="355262"/>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5339647" y="563401"/>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2153710" y="97426"/>
            <a:ext cx="2947035" cy="1015663"/>
          </a:xfrm>
          <a:prstGeom prst="rect">
            <a:avLst/>
          </a:prstGeom>
          <a:noFill/>
        </p:spPr>
        <p:txBody>
          <a:bodyPr wrap="square" rtlCol="1">
            <a:spAutoFit/>
          </a:bodyPr>
          <a:lstStyle/>
          <a:p>
            <a:pPr algn="r" rtl="1"/>
            <a:r>
              <a:rPr lang="ar-DZ" sz="6000" b="1" dirty="0">
                <a:latin typeface="Sakkal Majalla" panose="02000000000000000000" pitchFamily="2" charset="-78"/>
                <a:cs typeface="Sakkal Majalla" panose="02000000000000000000" pitchFamily="2" charset="-78"/>
              </a:rPr>
              <a:t>مقدمة</a:t>
            </a:r>
          </a:p>
        </p:txBody>
      </p:sp>
      <p:sp>
        <p:nvSpPr>
          <p:cNvPr id="9" name="مربع نص 8">
            <a:extLst>
              <a:ext uri="{FF2B5EF4-FFF2-40B4-BE49-F238E27FC236}">
                <a16:creationId xmlns:a16="http://schemas.microsoft.com/office/drawing/2014/main" id="{253C6653-8C41-4538-B914-0BD1D4316414}"/>
              </a:ext>
            </a:extLst>
          </p:cNvPr>
          <p:cNvSpPr txBox="1"/>
          <p:nvPr/>
        </p:nvSpPr>
        <p:spPr>
          <a:xfrm>
            <a:off x="656692" y="1284433"/>
            <a:ext cx="7830615" cy="4622804"/>
          </a:xfrm>
          <a:prstGeom prst="rect">
            <a:avLst/>
          </a:prstGeom>
          <a:noFill/>
        </p:spPr>
        <p:txBody>
          <a:bodyPr wrap="square">
            <a:spAutoFit/>
          </a:bodyPr>
          <a:lstStyle/>
          <a:p>
            <a:pPr indent="182880" algn="ctr" rtl="1">
              <a:lnSpc>
                <a:spcPct val="115000"/>
              </a:lnSpc>
            </a:pPr>
            <a:r>
              <a:rPr lang="ar-SA" sz="3200" b="1" dirty="0">
                <a:latin typeface="Sakkal Majalla" panose="02000000000000000000" pitchFamily="2" charset="-78"/>
                <a:ea typeface="Calibri" panose="020F0502020204030204" pitchFamily="34" charset="0"/>
                <a:cs typeface="Sakkal Majalla" panose="02000000000000000000" pitchFamily="2" charset="-78"/>
              </a:rPr>
              <a:t>في ظل تعاظم التحديات المالية والإدارية للشركات، أصبحت الحوكمة أداة محورية لضمان الشفافية والاستدامة، إذ تُحدد العلاقة بين المساهمين والإدارة وتضع الإطار الذي يضمن الالتزام بمعايير العدالة والمسؤولية</a:t>
            </a:r>
            <a:r>
              <a:rPr lang="ar-DZ" sz="3200" b="1" dirty="0">
                <a:latin typeface="Sakkal Majalla" panose="02000000000000000000" pitchFamily="2" charset="-78"/>
                <a:ea typeface="Calibri" panose="020F0502020204030204" pitchFamily="34" charset="0"/>
                <a:cs typeface="Sakkal Majalla" panose="02000000000000000000" pitchFamily="2" charset="-78"/>
              </a:rPr>
              <a:t>، وفي هذا السياق</a:t>
            </a:r>
            <a:r>
              <a:rPr lang="ar-SA" sz="3200" b="1" dirty="0">
                <a:latin typeface="Sakkal Majalla" panose="02000000000000000000" pitchFamily="2" charset="-78"/>
                <a:ea typeface="Calibri" panose="020F0502020204030204" pitchFamily="34" charset="0"/>
                <a:cs typeface="Sakkal Majalla" panose="02000000000000000000" pitchFamily="2" charset="-78"/>
              </a:rPr>
              <a:t> تبرز الحوكمة المالية كجزء أساسي من هيكل حوكمة الشركات، حيث تركز على الإدارة المثلى للموارد المالية وتحقيق الاستدامة وفق معايير الشفافية والمساءلة</a:t>
            </a:r>
            <a:r>
              <a:rPr lang="ar-DZ" sz="3200" b="1" dirty="0">
                <a:latin typeface="Sakkal Majalla" panose="02000000000000000000" pitchFamily="2" charset="-78"/>
                <a:ea typeface="Calibri" panose="020F0502020204030204" pitchFamily="34" charset="0"/>
                <a:cs typeface="Sakkal Majalla" panose="02000000000000000000" pitchFamily="2" charset="-78"/>
              </a:rPr>
              <a:t>، من خلال</a:t>
            </a:r>
            <a:r>
              <a:rPr lang="ar-SA" sz="3200" b="1" dirty="0">
                <a:latin typeface="Sakkal Majalla" panose="02000000000000000000" pitchFamily="2" charset="-78"/>
                <a:ea typeface="Calibri" panose="020F0502020204030204" pitchFamily="34" charset="0"/>
                <a:cs typeface="Sakkal Majalla" panose="02000000000000000000" pitchFamily="2" charset="-78"/>
              </a:rPr>
              <a:t> آليات</a:t>
            </a:r>
            <a:r>
              <a:rPr lang="ar-DZ" sz="3200" b="1" dirty="0">
                <a:latin typeface="Sakkal Majalla" panose="02000000000000000000" pitchFamily="2" charset="-78"/>
                <a:ea typeface="Calibri" panose="020F0502020204030204" pitchFamily="34" charset="0"/>
                <a:cs typeface="Sakkal Majalla" panose="02000000000000000000" pitchFamily="2" charset="-78"/>
              </a:rPr>
              <a:t> خارجية</a:t>
            </a:r>
            <a:r>
              <a:rPr lang="ar-SA" sz="3200" b="1" dirty="0">
                <a:latin typeface="Sakkal Majalla" panose="02000000000000000000" pitchFamily="2" charset="-78"/>
                <a:ea typeface="Calibri" panose="020F0502020204030204" pitchFamily="34" charset="0"/>
                <a:cs typeface="Sakkal Majalla" panose="02000000000000000000" pitchFamily="2" charset="-78"/>
              </a:rPr>
              <a:t> تُعزز</a:t>
            </a:r>
            <a:r>
              <a:rPr lang="ar-DZ" sz="3200" b="1" dirty="0">
                <a:latin typeface="Sakkal Majalla" panose="02000000000000000000" pitchFamily="2" charset="-78"/>
                <a:ea typeface="Calibri" panose="020F0502020204030204" pitchFamily="34" charset="0"/>
                <a:cs typeface="Sakkal Majalla" panose="02000000000000000000" pitchFamily="2" charset="-78"/>
              </a:rPr>
              <a:t> </a:t>
            </a:r>
            <a:r>
              <a:rPr lang="ar-SA" sz="3200" b="1" dirty="0">
                <a:latin typeface="Sakkal Majalla" panose="02000000000000000000" pitchFamily="2" charset="-78"/>
                <a:ea typeface="Calibri" panose="020F0502020204030204" pitchFamily="34" charset="0"/>
                <a:cs typeface="Sakkal Majalla" panose="02000000000000000000" pitchFamily="2" charset="-78"/>
              </a:rPr>
              <a:t>الثقة في المعلومات المالية المقدمة للمستخدمين وتحمي مصالح الأطراف ذات العلاقة. </a:t>
            </a:r>
            <a:endParaRPr lang="en-US" sz="3200" b="1"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75792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5630710" y="430088"/>
            <a:ext cx="498763" cy="452005"/>
          </a:xfrm>
          <a:prstGeom prst="rect">
            <a:avLst/>
          </a:prstGeom>
          <a:solidFill>
            <a:srgbClr val="0A252C"/>
          </a:solidFill>
          <a:ln w="12700" cap="flat" cmpd="sng" algn="ctr">
            <a:solidFill>
              <a:schemeClr val="accent1"/>
            </a:solid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5868144" y="671826"/>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2106417" y="374261"/>
            <a:ext cx="3524293" cy="1015663"/>
          </a:xfrm>
          <a:prstGeom prst="rect">
            <a:avLst/>
          </a:prstGeom>
          <a:noFill/>
        </p:spPr>
        <p:txBody>
          <a:bodyPr wrap="square" rtlCol="1">
            <a:spAutoFit/>
          </a:bodyPr>
          <a:lstStyle/>
          <a:p>
            <a:pPr algn="r" rtl="1"/>
            <a:r>
              <a:rPr lang="ar-DZ" sz="6000" b="1" dirty="0">
                <a:latin typeface="Sakkal Majalla" panose="02000000000000000000" pitchFamily="2" charset="-78"/>
                <a:cs typeface="Sakkal Majalla" panose="02000000000000000000" pitchFamily="2" charset="-78"/>
              </a:rPr>
              <a:t>طرح الإشكالية</a:t>
            </a:r>
          </a:p>
        </p:txBody>
      </p:sp>
      <p:sp>
        <p:nvSpPr>
          <p:cNvPr id="9" name="مربع نص 8">
            <a:extLst>
              <a:ext uri="{FF2B5EF4-FFF2-40B4-BE49-F238E27FC236}">
                <a16:creationId xmlns:a16="http://schemas.microsoft.com/office/drawing/2014/main" id="{253C6653-8C41-4538-B914-0BD1D4316414}"/>
              </a:ext>
            </a:extLst>
          </p:cNvPr>
          <p:cNvSpPr txBox="1"/>
          <p:nvPr/>
        </p:nvSpPr>
        <p:spPr>
          <a:xfrm>
            <a:off x="436978" y="1445751"/>
            <a:ext cx="8270044" cy="1569660"/>
          </a:xfrm>
          <a:prstGeom prst="rect">
            <a:avLst/>
          </a:prstGeom>
          <a:noFill/>
        </p:spPr>
        <p:txBody>
          <a:bodyPr wrap="square">
            <a:spAutoFit/>
          </a:bodyPr>
          <a:lstStyle/>
          <a:p>
            <a:pPr marL="182880" marR="0" algn="just" rtl="1">
              <a:spcBef>
                <a:spcPts val="500"/>
              </a:spcBef>
              <a:spcAft>
                <a:spcPts val="0"/>
              </a:spcAft>
            </a:pPr>
            <a:r>
              <a:rPr lang="ar-SA" sz="3200" dirty="0">
                <a:latin typeface="Palatino Linotype" panose="02040502050505030304" pitchFamily="18" charset="0"/>
                <a:ea typeface="Calibri" panose="020F0502020204030204" pitchFamily="34" charset="0"/>
                <a:cs typeface="Traditional Arabic" panose="02020603050405020304" pitchFamily="18" charset="-78"/>
              </a:rPr>
              <a:t>على ضوء ما سبق تتضح أهمية آليات الحوكمة الخارجية ودورها التأثيري على جودة التقارير المالية، لذلك فإن هذه الدراسة تسعى إلى الإجابة على الإشكالية التالية:</a:t>
            </a:r>
            <a:endParaRPr lang="en-US" sz="3200" i="1" dirty="0">
              <a:latin typeface="Times New Roman" panose="02020603050405020304" pitchFamily="18" charset="0"/>
              <a:ea typeface="Calibri" panose="020F0502020204030204" pitchFamily="34" charset="0"/>
              <a:cs typeface="Sakkal Majalla" panose="02000000000000000000" pitchFamily="2" charset="-78"/>
            </a:endParaRPr>
          </a:p>
        </p:txBody>
      </p:sp>
      <p:sp>
        <p:nvSpPr>
          <p:cNvPr id="12" name="مربع نص 11">
            <a:extLst>
              <a:ext uri="{FF2B5EF4-FFF2-40B4-BE49-F238E27FC236}">
                <a16:creationId xmlns:a16="http://schemas.microsoft.com/office/drawing/2014/main" id="{5F137ACF-F5D4-4CB6-BFDB-AA37B38182F8}"/>
              </a:ext>
            </a:extLst>
          </p:cNvPr>
          <p:cNvSpPr txBox="1"/>
          <p:nvPr/>
        </p:nvSpPr>
        <p:spPr>
          <a:xfrm>
            <a:off x="735037" y="3425483"/>
            <a:ext cx="7673926" cy="1446550"/>
          </a:xfrm>
          <a:prstGeom prst="rect">
            <a:avLst/>
          </a:prstGeom>
          <a:noFill/>
        </p:spPr>
        <p:txBody>
          <a:bodyPr wrap="square">
            <a:spAutoFit/>
          </a:bodyPr>
          <a:lstStyle/>
          <a:p>
            <a:pPr marL="182880" marR="0" lvl="0" indent="0" algn="ctr" defTabSz="457200" rtl="1" eaLnBrk="1" fontAlgn="auto" latinLnBrk="0" hangingPunct="1">
              <a:lnSpc>
                <a:spcPct val="100000"/>
              </a:lnSpc>
              <a:spcBef>
                <a:spcPts val="500"/>
              </a:spcBef>
              <a:spcAft>
                <a:spcPts val="0"/>
              </a:spcAft>
              <a:buClrTx/>
              <a:buSzTx/>
              <a:buFontTx/>
              <a:buNone/>
              <a:tabLst/>
              <a:defRPr/>
            </a:pPr>
            <a:r>
              <a:rPr kumimoji="0" lang="ar-SA" sz="4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Traditional Arabic" panose="02020603050405020304" pitchFamily="18" charset="-78"/>
              </a:rPr>
              <a:t>ما دور لآليات الحوكمة الخارجية في تحسين جودة التقارير المالية</a:t>
            </a:r>
            <a:r>
              <a:rPr kumimoji="0" lang="ar-SA" sz="44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Traditional Arabic" panose="02020603050405020304" pitchFamily="18" charset="-78"/>
              </a:rPr>
              <a:t>؟</a:t>
            </a:r>
            <a:endParaRPr kumimoji="0" lang="en-US" sz="4400" b="0" i="1"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95258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1000"/>
                                        <p:tgtEl>
                                          <p:spTgt spid="12">
                                            <p:txEl>
                                              <p:pRg st="0" end="0"/>
                                            </p:txEl>
                                          </p:spTgt>
                                        </p:tgtEl>
                                      </p:cBhvr>
                                    </p:animEffect>
                                    <p:anim calcmode="lin" valueType="num">
                                      <p:cBhvr>
                                        <p:cTn id="1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5630710" y="430088"/>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5868144" y="671826"/>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2106417" y="374261"/>
            <a:ext cx="3524293" cy="1015663"/>
          </a:xfrm>
          <a:prstGeom prst="rect">
            <a:avLst/>
          </a:prstGeom>
          <a:noFill/>
        </p:spPr>
        <p:txBody>
          <a:bodyPr wrap="square" rtlCol="1">
            <a:spAutoFit/>
          </a:bodyPr>
          <a:lstStyle/>
          <a:p>
            <a:pPr algn="r" rtl="1"/>
            <a:r>
              <a:rPr lang="ar-DZ" sz="6000" b="1" dirty="0">
                <a:latin typeface="Sakkal Majalla" panose="02000000000000000000" pitchFamily="2" charset="-78"/>
                <a:cs typeface="Sakkal Majalla" panose="02000000000000000000" pitchFamily="2" charset="-78"/>
              </a:rPr>
              <a:t>طرح الإشكالية</a:t>
            </a:r>
          </a:p>
        </p:txBody>
      </p:sp>
      <p:sp>
        <p:nvSpPr>
          <p:cNvPr id="9" name="مربع نص 8">
            <a:extLst>
              <a:ext uri="{FF2B5EF4-FFF2-40B4-BE49-F238E27FC236}">
                <a16:creationId xmlns:a16="http://schemas.microsoft.com/office/drawing/2014/main" id="{253C6653-8C41-4538-B914-0BD1D4316414}"/>
              </a:ext>
            </a:extLst>
          </p:cNvPr>
          <p:cNvSpPr txBox="1"/>
          <p:nvPr/>
        </p:nvSpPr>
        <p:spPr>
          <a:xfrm>
            <a:off x="0" y="1295968"/>
            <a:ext cx="8270044" cy="584775"/>
          </a:xfrm>
          <a:prstGeom prst="rect">
            <a:avLst/>
          </a:prstGeom>
          <a:noFill/>
        </p:spPr>
        <p:txBody>
          <a:bodyPr wrap="square">
            <a:spAutoFit/>
          </a:bodyPr>
          <a:lstStyle/>
          <a:p>
            <a:pPr marL="182880" marR="0" algn="just" rtl="1">
              <a:spcBef>
                <a:spcPts val="500"/>
              </a:spcBef>
              <a:spcAft>
                <a:spcPts val="0"/>
              </a:spcAft>
            </a:pPr>
            <a:r>
              <a:rPr lang="ar-SA" sz="3200" dirty="0">
                <a:latin typeface="Palatino Linotype" panose="02040502050505030304" pitchFamily="18" charset="0"/>
                <a:ea typeface="Calibri" panose="020F0502020204030204" pitchFamily="34" charset="0"/>
                <a:cs typeface="Traditional Arabic" panose="02020603050405020304" pitchFamily="18" charset="-78"/>
              </a:rPr>
              <a:t>هذا التساؤل يقودنا إلى الأسئلة الفرعية التالية:</a:t>
            </a:r>
            <a:endParaRPr lang="en-US" sz="3200" i="1" dirty="0">
              <a:latin typeface="Times New Roman" panose="02020603050405020304" pitchFamily="18" charset="0"/>
              <a:ea typeface="Calibri" panose="020F0502020204030204" pitchFamily="34" charset="0"/>
              <a:cs typeface="Sakkal Majalla" panose="02000000000000000000" pitchFamily="2" charset="-78"/>
            </a:endParaRPr>
          </a:p>
        </p:txBody>
      </p:sp>
      <p:sp>
        <p:nvSpPr>
          <p:cNvPr id="12" name="مربع نص 11">
            <a:extLst>
              <a:ext uri="{FF2B5EF4-FFF2-40B4-BE49-F238E27FC236}">
                <a16:creationId xmlns:a16="http://schemas.microsoft.com/office/drawing/2014/main" id="{5F137ACF-F5D4-4CB6-BFDB-AA37B38182F8}"/>
              </a:ext>
            </a:extLst>
          </p:cNvPr>
          <p:cNvSpPr txBox="1"/>
          <p:nvPr/>
        </p:nvSpPr>
        <p:spPr>
          <a:xfrm>
            <a:off x="86457" y="2052880"/>
            <a:ext cx="9057543" cy="3239348"/>
          </a:xfrm>
          <a:prstGeom prst="rect">
            <a:avLst/>
          </a:prstGeom>
          <a:noFill/>
        </p:spPr>
        <p:txBody>
          <a:bodyPr wrap="square">
            <a:spAutoFit/>
          </a:bodyPr>
          <a:lstStyle/>
          <a:p>
            <a:pPr marL="640080" lvl="0" indent="-457200" algn="r" rtl="1">
              <a:spcBef>
                <a:spcPts val="500"/>
              </a:spcBef>
              <a:buFont typeface="Arial" panose="020B0604020202020204" pitchFamily="34" charset="0"/>
              <a:buChar char="•"/>
              <a:defRPr/>
            </a:pPr>
            <a:r>
              <a:rPr lang="ar-SA" sz="3200" b="1" dirty="0">
                <a:solidFill>
                  <a:srgbClr val="000000"/>
                </a:solidFill>
                <a:latin typeface="Palatino Linotype" panose="02040502050505030304" pitchFamily="18" charset="0"/>
                <a:ea typeface="Calibri" panose="020F0502020204030204" pitchFamily="34" charset="0"/>
                <a:cs typeface="Traditional Arabic" panose="02020603050405020304" pitchFamily="18" charset="-78"/>
              </a:rPr>
              <a:t>هل لآلية التدقيق الخارجي دور في زيادة جودة التقارير المالية؟</a:t>
            </a:r>
          </a:p>
          <a:p>
            <a:pPr marL="640080" lvl="0" indent="-457200" algn="r" rtl="1">
              <a:spcBef>
                <a:spcPts val="500"/>
              </a:spcBef>
              <a:buFont typeface="Arial" panose="020B0604020202020204" pitchFamily="34" charset="0"/>
              <a:buChar char="•"/>
              <a:defRPr/>
            </a:pPr>
            <a:r>
              <a:rPr lang="ar-SA" sz="3200" b="1" dirty="0">
                <a:solidFill>
                  <a:srgbClr val="000000"/>
                </a:solidFill>
                <a:latin typeface="Palatino Linotype" panose="02040502050505030304" pitchFamily="18" charset="0"/>
                <a:ea typeface="Calibri" panose="020F0502020204030204" pitchFamily="34" charset="0"/>
                <a:cs typeface="Traditional Arabic" panose="02020603050405020304" pitchFamily="18" charset="-78"/>
              </a:rPr>
              <a:t>ما أهمية منافسة سوق المنتجات وسوق العمل الإداري في تحسين جودة التقارير المالية؟</a:t>
            </a:r>
          </a:p>
          <a:p>
            <a:pPr marL="640080" lvl="0" indent="-457200" algn="r" rtl="1">
              <a:spcBef>
                <a:spcPts val="500"/>
              </a:spcBef>
              <a:buFont typeface="Arial" panose="020B0604020202020204" pitchFamily="34" charset="0"/>
              <a:buChar char="•"/>
              <a:defRPr/>
            </a:pPr>
            <a:r>
              <a:rPr lang="ar-SA" sz="3200" b="1" dirty="0">
                <a:solidFill>
                  <a:srgbClr val="000000"/>
                </a:solidFill>
                <a:latin typeface="Palatino Linotype" panose="02040502050505030304" pitchFamily="18" charset="0"/>
                <a:ea typeface="Calibri" panose="020F0502020204030204" pitchFamily="34" charset="0"/>
                <a:cs typeface="Traditional Arabic" panose="02020603050405020304" pitchFamily="18" charset="-78"/>
              </a:rPr>
              <a:t>هل تساهم آلية الاندماج والاكتساب في زيادة مستوى جودة التقارير المالية؟</a:t>
            </a:r>
          </a:p>
          <a:p>
            <a:pPr marL="640080" lvl="0" indent="-457200" algn="r" rtl="1">
              <a:spcBef>
                <a:spcPts val="500"/>
              </a:spcBef>
              <a:buFont typeface="Arial" panose="020B0604020202020204" pitchFamily="34" charset="0"/>
              <a:buChar char="•"/>
              <a:defRPr/>
            </a:pPr>
            <a:r>
              <a:rPr lang="ar-SA" sz="3200" b="1" dirty="0">
                <a:solidFill>
                  <a:srgbClr val="000000"/>
                </a:solidFill>
                <a:latin typeface="Palatino Linotype" panose="02040502050505030304" pitchFamily="18" charset="0"/>
                <a:ea typeface="Calibri" panose="020F0502020204030204" pitchFamily="34" charset="0"/>
                <a:cs typeface="Traditional Arabic" panose="02020603050405020304" pitchFamily="18" charset="-78"/>
              </a:rPr>
              <a:t>هل للقوانين والتشريعات دور في تعزيز مستوى الإفصاح والشفافية وجودة التقارير المالية؟</a:t>
            </a:r>
          </a:p>
        </p:txBody>
      </p:sp>
    </p:spTree>
    <p:extLst>
      <p:ext uri="{BB962C8B-B14F-4D97-AF65-F5344CB8AC3E}">
        <p14:creationId xmlns:p14="http://schemas.microsoft.com/office/powerpoint/2010/main" val="403960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down)">
                                      <p:cBhvr>
                                        <p:cTn id="14" dur="500"/>
                                        <p:tgtEl>
                                          <p:spTgt spid="1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Effect transition="in" filter="wipe(down)">
                                      <p:cBhvr>
                                        <p:cTn id="19" dur="500"/>
                                        <p:tgtEl>
                                          <p:spTgt spid="1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2">
                                            <p:txEl>
                                              <p:pRg st="2" end="2"/>
                                            </p:txEl>
                                          </p:spTgt>
                                        </p:tgtEl>
                                        <p:attrNameLst>
                                          <p:attrName>style.visibility</p:attrName>
                                        </p:attrNameLst>
                                      </p:cBhvr>
                                      <p:to>
                                        <p:strVal val="visible"/>
                                      </p:to>
                                    </p:set>
                                    <p:animEffect transition="in" filter="wipe(down)">
                                      <p:cBhvr>
                                        <p:cTn id="24" dur="500"/>
                                        <p:tgtEl>
                                          <p:spTgt spid="1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2">
                                            <p:txEl>
                                              <p:pRg st="3" end="3"/>
                                            </p:txEl>
                                          </p:spTgt>
                                        </p:tgtEl>
                                        <p:attrNameLst>
                                          <p:attrName>style.visibility</p:attrName>
                                        </p:attrNameLst>
                                      </p:cBhvr>
                                      <p:to>
                                        <p:strVal val="visible"/>
                                      </p:to>
                                    </p:set>
                                    <p:animEffect transition="in" filter="wipe(down)">
                                      <p:cBhvr>
                                        <p:cTn id="29"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5202595" y="74411"/>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5451977" y="267701"/>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2236237" y="42203"/>
            <a:ext cx="2947035" cy="1015663"/>
          </a:xfrm>
          <a:prstGeom prst="rect">
            <a:avLst/>
          </a:prstGeom>
          <a:noFill/>
        </p:spPr>
        <p:txBody>
          <a:bodyPr wrap="square" rtlCol="1">
            <a:spAutoFit/>
          </a:bodyPr>
          <a:lstStyle/>
          <a:p>
            <a:pPr algn="r" rtl="1"/>
            <a:r>
              <a:rPr lang="ar-DZ" sz="6000" b="1" dirty="0">
                <a:latin typeface="Sakkal Majalla" panose="02000000000000000000" pitchFamily="2" charset="-78"/>
                <a:cs typeface="Sakkal Majalla" panose="02000000000000000000" pitchFamily="2" charset="-78"/>
              </a:rPr>
              <a:t>فرضيات</a:t>
            </a:r>
          </a:p>
        </p:txBody>
      </p:sp>
      <p:graphicFrame>
        <p:nvGraphicFramePr>
          <p:cNvPr id="19" name="رسم تخطيطي 18">
            <a:extLst>
              <a:ext uri="{FF2B5EF4-FFF2-40B4-BE49-F238E27FC236}">
                <a16:creationId xmlns:a16="http://schemas.microsoft.com/office/drawing/2014/main" id="{ED1FFE21-8D35-420A-A35F-A3FB15207FB3}"/>
              </a:ext>
            </a:extLst>
          </p:cNvPr>
          <p:cNvGraphicFramePr/>
          <p:nvPr>
            <p:extLst>
              <p:ext uri="{D42A27DB-BD31-4B8C-83A1-F6EECF244321}">
                <p14:modId xmlns:p14="http://schemas.microsoft.com/office/powerpoint/2010/main" val="1204016122"/>
              </p:ext>
            </p:extLst>
          </p:nvPr>
        </p:nvGraphicFramePr>
        <p:xfrm>
          <a:off x="224644" y="526416"/>
          <a:ext cx="8694712" cy="5969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43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graphicEl>
                                              <a:dgm id="{1F4C0B37-65A2-4F21-90C1-7F649049AE56}"/>
                                            </p:graphicEl>
                                          </p:spTgt>
                                        </p:tgtEl>
                                        <p:attrNameLst>
                                          <p:attrName>style.visibility</p:attrName>
                                        </p:attrNameLst>
                                      </p:cBhvr>
                                      <p:to>
                                        <p:strVal val="visible"/>
                                      </p:to>
                                    </p:set>
                                    <p:animEffect transition="in" filter="wipe(down)">
                                      <p:cBhvr>
                                        <p:cTn id="7" dur="500"/>
                                        <p:tgtEl>
                                          <p:spTgt spid="19">
                                            <p:graphicEl>
                                              <a:dgm id="{1F4C0B37-65A2-4F21-90C1-7F649049AE5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graphicEl>
                                              <a:dgm id="{90826CDD-422A-43C1-98BA-147742496978}"/>
                                            </p:graphicEl>
                                          </p:spTgt>
                                        </p:tgtEl>
                                        <p:attrNameLst>
                                          <p:attrName>style.visibility</p:attrName>
                                        </p:attrNameLst>
                                      </p:cBhvr>
                                      <p:to>
                                        <p:strVal val="visible"/>
                                      </p:to>
                                    </p:set>
                                    <p:animEffect transition="in" filter="wipe(down)">
                                      <p:cBhvr>
                                        <p:cTn id="12" dur="500"/>
                                        <p:tgtEl>
                                          <p:spTgt spid="19">
                                            <p:graphicEl>
                                              <a:dgm id="{90826CDD-422A-43C1-98BA-14774249697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9">
                                            <p:graphicEl>
                                              <a:dgm id="{ACC9518D-BD41-4057-9355-2BA2363587FF}"/>
                                            </p:graphicEl>
                                          </p:spTgt>
                                        </p:tgtEl>
                                        <p:attrNameLst>
                                          <p:attrName>style.visibility</p:attrName>
                                        </p:attrNameLst>
                                      </p:cBhvr>
                                      <p:to>
                                        <p:strVal val="visible"/>
                                      </p:to>
                                    </p:set>
                                    <p:animEffect transition="in" filter="wipe(down)">
                                      <p:cBhvr>
                                        <p:cTn id="17" dur="500"/>
                                        <p:tgtEl>
                                          <p:spTgt spid="19">
                                            <p:graphicEl>
                                              <a:dgm id="{ACC9518D-BD41-4057-9355-2BA2363587F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graphicEl>
                                              <a:dgm id="{7DAB9A34-812E-48F3-97F3-8CB29A30739F}"/>
                                            </p:graphicEl>
                                          </p:spTgt>
                                        </p:tgtEl>
                                        <p:attrNameLst>
                                          <p:attrName>style.visibility</p:attrName>
                                        </p:attrNameLst>
                                      </p:cBhvr>
                                      <p:to>
                                        <p:strVal val="visible"/>
                                      </p:to>
                                    </p:set>
                                    <p:animEffect transition="in" filter="wipe(down)">
                                      <p:cBhvr>
                                        <p:cTn id="22" dur="500"/>
                                        <p:tgtEl>
                                          <p:spTgt spid="19">
                                            <p:graphicEl>
                                              <a:dgm id="{7DAB9A34-812E-48F3-97F3-8CB29A30739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5258722" y="87750"/>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5508104" y="211229"/>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1530508" y="87750"/>
            <a:ext cx="3728214" cy="769441"/>
          </a:xfrm>
          <a:prstGeom prst="rect">
            <a:avLst/>
          </a:prstGeom>
          <a:noFill/>
        </p:spPr>
        <p:txBody>
          <a:bodyPr wrap="square" rtlCol="1">
            <a:spAutoFit/>
          </a:bodyPr>
          <a:lstStyle/>
          <a:p>
            <a:pPr algn="r" rtl="1"/>
            <a:r>
              <a:rPr lang="ar-SA" sz="4400" b="1" dirty="0">
                <a:effectLst/>
                <a:ea typeface="Calibri" panose="020F0502020204030204" pitchFamily="34" charset="0"/>
                <a:cs typeface="Sakkal Majalla" panose="02000000000000000000" pitchFamily="2" charset="-78"/>
              </a:rPr>
              <a:t>أهداف الدراسة</a:t>
            </a:r>
            <a:endParaRPr lang="ar-DZ" sz="4400" dirty="0">
              <a:latin typeface="Sakkal Majalla" panose="02000000000000000000" pitchFamily="2" charset="-78"/>
              <a:cs typeface="Sakkal Majalla" panose="02000000000000000000" pitchFamily="2" charset="-78"/>
            </a:endParaRPr>
          </a:p>
        </p:txBody>
      </p:sp>
      <p:graphicFrame>
        <p:nvGraphicFramePr>
          <p:cNvPr id="4" name="رسم تخطيطي 3">
            <a:extLst>
              <a:ext uri="{FF2B5EF4-FFF2-40B4-BE49-F238E27FC236}">
                <a16:creationId xmlns:a16="http://schemas.microsoft.com/office/drawing/2014/main" id="{1A695BE0-CB91-4ACE-BE6E-A006B5D40AB0}"/>
              </a:ext>
            </a:extLst>
          </p:cNvPr>
          <p:cNvGraphicFramePr/>
          <p:nvPr>
            <p:extLst>
              <p:ext uri="{D42A27DB-BD31-4B8C-83A1-F6EECF244321}">
                <p14:modId xmlns:p14="http://schemas.microsoft.com/office/powerpoint/2010/main" val="2485451956"/>
              </p:ext>
            </p:extLst>
          </p:nvPr>
        </p:nvGraphicFramePr>
        <p:xfrm>
          <a:off x="233772" y="857191"/>
          <a:ext cx="8676456" cy="5605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892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graphicEl>
                                              <a:dgm id="{5555D462-DCAF-4770-BBA8-BEB99FD739EA}"/>
                                            </p:graphicEl>
                                          </p:spTgt>
                                        </p:tgtEl>
                                        <p:attrNameLst>
                                          <p:attrName>style.visibility</p:attrName>
                                        </p:attrNameLst>
                                      </p:cBhvr>
                                      <p:to>
                                        <p:strVal val="visible"/>
                                      </p:to>
                                    </p:set>
                                    <p:animEffect transition="in" filter="circle(in)">
                                      <p:cBhvr>
                                        <p:cTn id="7" dur="2000"/>
                                        <p:tgtEl>
                                          <p:spTgt spid="4">
                                            <p:graphicEl>
                                              <a:dgm id="{5555D462-DCAF-4770-BBA8-BEB99FD739E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graphicEl>
                                              <a:dgm id="{ECFF8BE9-2427-4276-A548-25F9A8238B46}"/>
                                            </p:graphicEl>
                                          </p:spTgt>
                                        </p:tgtEl>
                                        <p:attrNameLst>
                                          <p:attrName>style.visibility</p:attrName>
                                        </p:attrNameLst>
                                      </p:cBhvr>
                                      <p:to>
                                        <p:strVal val="visible"/>
                                      </p:to>
                                    </p:set>
                                    <p:animEffect transition="in" filter="circle(in)">
                                      <p:cBhvr>
                                        <p:cTn id="12" dur="2000"/>
                                        <p:tgtEl>
                                          <p:spTgt spid="4">
                                            <p:graphicEl>
                                              <a:dgm id="{ECFF8BE9-2427-4276-A548-25F9A8238B4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graphicEl>
                                              <a:dgm id="{7975A3F7-B69D-4A8B-9A36-CCE3798475C3}"/>
                                            </p:graphicEl>
                                          </p:spTgt>
                                        </p:tgtEl>
                                        <p:attrNameLst>
                                          <p:attrName>style.visibility</p:attrName>
                                        </p:attrNameLst>
                                      </p:cBhvr>
                                      <p:to>
                                        <p:strVal val="visible"/>
                                      </p:to>
                                    </p:set>
                                    <p:animEffect transition="in" filter="circle(in)">
                                      <p:cBhvr>
                                        <p:cTn id="17" dur="2000"/>
                                        <p:tgtEl>
                                          <p:spTgt spid="4">
                                            <p:graphicEl>
                                              <a:dgm id="{7975A3F7-B69D-4A8B-9A36-CCE3798475C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7759168" y="8191"/>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8008550" y="441944"/>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359532" y="212129"/>
            <a:ext cx="7773709" cy="1323439"/>
          </a:xfrm>
          <a:prstGeom prst="rect">
            <a:avLst/>
          </a:prstGeom>
          <a:noFill/>
        </p:spPr>
        <p:txBody>
          <a:bodyPr wrap="square" rtlCol="1">
            <a:spAutoFit/>
          </a:bodyPr>
          <a:lstStyle/>
          <a:p>
            <a:pPr algn="ctr" rtl="1"/>
            <a:r>
              <a:rPr lang="ar-DZ" sz="4000" b="1" dirty="0">
                <a:latin typeface="Sakkal Majalla" panose="02000000000000000000" pitchFamily="2" charset="-78"/>
                <a:cs typeface="Sakkal Majalla" panose="02000000000000000000" pitchFamily="2" charset="-78"/>
              </a:rPr>
              <a:t>أهمية آليات الحوكمة الخارجية في تحسين جودة التقارير المالية</a:t>
            </a:r>
          </a:p>
        </p:txBody>
      </p:sp>
      <p:sp>
        <p:nvSpPr>
          <p:cNvPr id="10" name="مربع نص 9">
            <a:extLst>
              <a:ext uri="{FF2B5EF4-FFF2-40B4-BE49-F238E27FC236}">
                <a16:creationId xmlns:a16="http://schemas.microsoft.com/office/drawing/2014/main" id="{094B90B5-6521-4341-A240-C0BCDAD0A95F}"/>
              </a:ext>
            </a:extLst>
          </p:cNvPr>
          <p:cNvSpPr txBox="1"/>
          <p:nvPr/>
        </p:nvSpPr>
        <p:spPr>
          <a:xfrm>
            <a:off x="359532" y="1400732"/>
            <a:ext cx="8424936" cy="5016758"/>
          </a:xfrm>
          <a:prstGeom prst="rect">
            <a:avLst/>
          </a:prstGeom>
          <a:noFill/>
        </p:spPr>
        <p:txBody>
          <a:bodyPr wrap="square">
            <a:spAutoFit/>
          </a:bodyPr>
          <a:lstStyle/>
          <a:p>
            <a:pPr algn="r" rtl="1"/>
            <a:r>
              <a:rPr lang="ar-SA" sz="4000" b="1" dirty="0">
                <a:latin typeface="Sakkal Majalla" panose="02000000000000000000" pitchFamily="2" charset="-78"/>
                <a:ea typeface="Times New Roman" panose="02020603050405020304" pitchFamily="18" charset="0"/>
                <a:cs typeface="Sakkal Majalla" panose="02000000000000000000" pitchFamily="2" charset="-78"/>
              </a:rPr>
              <a:t>دور المدقق الخارجي: </a:t>
            </a:r>
            <a:endParaRPr lang="ar-DZ" sz="4000" b="1" dirty="0">
              <a:latin typeface="Sakkal Majalla" panose="02000000000000000000" pitchFamily="2" charset="-78"/>
              <a:ea typeface="Times New Roman" panose="02020603050405020304" pitchFamily="18" charset="0"/>
              <a:cs typeface="Sakkal Majalla" panose="02000000000000000000" pitchFamily="2" charset="-78"/>
            </a:endParaRPr>
          </a:p>
          <a:p>
            <a:pPr algn="just" rtl="1"/>
            <a:r>
              <a:rPr lang="ar-DZ" sz="4000" dirty="0">
                <a:latin typeface="Sakkal Majalla" panose="02000000000000000000" pitchFamily="2" charset="-78"/>
                <a:ea typeface="Times New Roman" panose="02020603050405020304" pitchFamily="18" charset="0"/>
                <a:cs typeface="Sakkal Majalla" panose="02000000000000000000" pitchFamily="2" charset="-78"/>
              </a:rPr>
              <a:t>يتضح لنا أن مساهمة</a:t>
            </a:r>
            <a:r>
              <a:rPr lang="ar-SA" sz="4000" dirty="0">
                <a:latin typeface="Sakkal Majalla" panose="02000000000000000000" pitchFamily="2" charset="-78"/>
                <a:ea typeface="Times New Roman" panose="02020603050405020304" pitchFamily="18" charset="0"/>
                <a:cs typeface="Sakkal Majalla" panose="02000000000000000000" pitchFamily="2" charset="-78"/>
              </a:rPr>
              <a:t> المدقق الخارجي في التحقق من امتثال المؤسسة للقواعد المعمول بها ودقة البيانات المالية، </a:t>
            </a:r>
            <a:r>
              <a:rPr lang="ar-DZ" sz="4000" dirty="0">
                <a:latin typeface="Sakkal Majalla" panose="02000000000000000000" pitchFamily="2" charset="-78"/>
                <a:ea typeface="Times New Roman" panose="02020603050405020304" pitchFamily="18" charset="0"/>
                <a:cs typeface="Sakkal Majalla" panose="02000000000000000000" pitchFamily="2" charset="-78"/>
              </a:rPr>
              <a:t>تكمن في </a:t>
            </a:r>
            <a:r>
              <a:rPr lang="ar-SA" sz="4000" dirty="0">
                <a:latin typeface="Sakkal Majalla" panose="02000000000000000000" pitchFamily="2" charset="-78"/>
                <a:ea typeface="Times New Roman" panose="02020603050405020304" pitchFamily="18" charset="0"/>
                <a:cs typeface="Sakkal Majalla" panose="02000000000000000000" pitchFamily="2" charset="-78"/>
              </a:rPr>
              <a:t>كونه يوفر رأياً مهنياً مستقلاً حول مصداقية البيانات المالية، مما يعزز ثقة المستثمرين، حيث أن مصادقة المدقق الخارجي على القوائم المالية تضيف قيمة معنوية للشركة وترفع جودة تقاريرها المالية، مما يساعد المستثمرين في اتخاذ قرارات مبنية على معلومات موثوقة.</a:t>
            </a:r>
            <a:endParaRPr lang="en-US" sz="4000" dirty="0">
              <a:effectLst/>
              <a:latin typeface="Sakkal Majalla" panose="02000000000000000000" pitchFamily="2" charset="-78"/>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136844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50BF25CD-5531-4FF7-8882-B713767AA98A}"/>
              </a:ext>
            </a:extLst>
          </p:cNvPr>
          <p:cNvSpPr/>
          <p:nvPr/>
        </p:nvSpPr>
        <p:spPr>
          <a:xfrm>
            <a:off x="7883859" y="257858"/>
            <a:ext cx="498763" cy="452005"/>
          </a:xfrm>
          <a:prstGeom prst="rect">
            <a:avLst/>
          </a:prstGeom>
          <a:solidFill>
            <a:srgbClr val="0A252C"/>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مستطيل 5">
            <a:extLst>
              <a:ext uri="{FF2B5EF4-FFF2-40B4-BE49-F238E27FC236}">
                <a16:creationId xmlns:a16="http://schemas.microsoft.com/office/drawing/2014/main" id="{B1C18503-FF94-4248-8200-5906676B6ACF}"/>
              </a:ext>
            </a:extLst>
          </p:cNvPr>
          <p:cNvSpPr/>
          <p:nvPr/>
        </p:nvSpPr>
        <p:spPr>
          <a:xfrm>
            <a:off x="8008550" y="441944"/>
            <a:ext cx="498763" cy="452005"/>
          </a:xfrm>
          <a:prstGeom prst="rect">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مربع نص 6">
            <a:extLst>
              <a:ext uri="{FF2B5EF4-FFF2-40B4-BE49-F238E27FC236}">
                <a16:creationId xmlns:a16="http://schemas.microsoft.com/office/drawing/2014/main" id="{43B49C21-8F51-465F-A2EB-B58156DBBD34}"/>
              </a:ext>
            </a:extLst>
          </p:cNvPr>
          <p:cNvSpPr txBox="1"/>
          <p:nvPr/>
        </p:nvSpPr>
        <p:spPr>
          <a:xfrm>
            <a:off x="359532" y="336163"/>
            <a:ext cx="7773709" cy="1323439"/>
          </a:xfrm>
          <a:prstGeom prst="rect">
            <a:avLst/>
          </a:prstGeom>
          <a:noFill/>
        </p:spPr>
        <p:txBody>
          <a:bodyPr wrap="square" rtlCol="1">
            <a:spAutoFit/>
          </a:bodyPr>
          <a:lstStyle/>
          <a:p>
            <a:pPr algn="ctr" rtl="1"/>
            <a:r>
              <a:rPr lang="ar-DZ" sz="4000" b="1" dirty="0">
                <a:latin typeface="Sakkal Majalla" panose="02000000000000000000" pitchFamily="2" charset="-78"/>
                <a:cs typeface="Sakkal Majalla" panose="02000000000000000000" pitchFamily="2" charset="-78"/>
              </a:rPr>
              <a:t>أهمية آليات الحوكمة الخارجية في تحسين جودة التقارير المالية</a:t>
            </a:r>
          </a:p>
        </p:txBody>
      </p:sp>
      <p:sp>
        <p:nvSpPr>
          <p:cNvPr id="10" name="مربع نص 9">
            <a:extLst>
              <a:ext uri="{FF2B5EF4-FFF2-40B4-BE49-F238E27FC236}">
                <a16:creationId xmlns:a16="http://schemas.microsoft.com/office/drawing/2014/main" id="{094B90B5-6521-4341-A240-C0BCDAD0A95F}"/>
              </a:ext>
            </a:extLst>
          </p:cNvPr>
          <p:cNvSpPr txBox="1"/>
          <p:nvPr/>
        </p:nvSpPr>
        <p:spPr>
          <a:xfrm>
            <a:off x="379421" y="1868901"/>
            <a:ext cx="8424936" cy="3785652"/>
          </a:xfrm>
          <a:prstGeom prst="rect">
            <a:avLst/>
          </a:prstGeom>
          <a:noFill/>
        </p:spPr>
        <p:txBody>
          <a:bodyPr wrap="square">
            <a:spAutoFit/>
          </a:bodyPr>
          <a:lstStyle/>
          <a:p>
            <a:pPr algn="r" rtl="1"/>
            <a:r>
              <a:rPr lang="ar-SA" sz="4000" b="1" dirty="0">
                <a:latin typeface="Sakkal Majalla" panose="02000000000000000000" pitchFamily="2" charset="-78"/>
                <a:ea typeface="Times New Roman" panose="02020603050405020304" pitchFamily="18" charset="0"/>
                <a:cs typeface="Sakkal Majalla" panose="02000000000000000000" pitchFamily="2" charset="-78"/>
              </a:rPr>
              <a:t>منافسة سوق المنتجات وسوق العمل الإداري:</a:t>
            </a:r>
          </a:p>
          <a:p>
            <a:pPr algn="just" rtl="1"/>
            <a:r>
              <a:rPr lang="ar-DZ" sz="4000" dirty="0">
                <a:latin typeface="Sakkal Majalla" panose="02000000000000000000" pitchFamily="2" charset="-78"/>
                <a:ea typeface="Times New Roman" panose="02020603050405020304" pitchFamily="18" charset="0"/>
                <a:cs typeface="Sakkal Majalla" panose="02000000000000000000" pitchFamily="2" charset="-78"/>
              </a:rPr>
              <a:t>تبين لنا </a:t>
            </a:r>
            <a:r>
              <a:rPr lang="ar-SA" sz="4000" dirty="0">
                <a:latin typeface="Sakkal Majalla" panose="02000000000000000000" pitchFamily="2" charset="-78"/>
                <a:ea typeface="Times New Roman" panose="02020603050405020304" pitchFamily="18" charset="0"/>
                <a:cs typeface="Sakkal Majalla" panose="02000000000000000000" pitchFamily="2" charset="-78"/>
              </a:rPr>
              <a:t>منافسة سوق المنتجات وسوق العمل الإداري </a:t>
            </a:r>
            <a:r>
              <a:rPr lang="ar-DZ" sz="4000" dirty="0">
                <a:latin typeface="Sakkal Majalla" panose="02000000000000000000" pitchFamily="2" charset="-78"/>
                <a:ea typeface="Times New Roman" panose="02020603050405020304" pitchFamily="18" charset="0"/>
                <a:cs typeface="Sakkal Majalla" panose="02000000000000000000" pitchFamily="2" charset="-78"/>
              </a:rPr>
              <a:t>ت</a:t>
            </a:r>
            <a:r>
              <a:rPr lang="ar-SA" sz="4000" dirty="0">
                <a:latin typeface="Sakkal Majalla" panose="02000000000000000000" pitchFamily="2" charset="-78"/>
                <a:ea typeface="Times New Roman" panose="02020603050405020304" pitchFamily="18" charset="0"/>
                <a:cs typeface="Sakkal Majalla" panose="02000000000000000000" pitchFamily="2" charset="-78"/>
              </a:rPr>
              <a:t>ساهمان بشكل كبير في الرفع من فعالية عملية الرقابة وبالتالي الوصول للجودة المطلوبة وحماية حقوق المساهمين وكذا توفير الإفصاح والشفافية في الوقت المناسب</a:t>
            </a:r>
          </a:p>
          <a:p>
            <a:pPr algn="ctr" rtl="1"/>
            <a:r>
              <a:rPr lang="ar-SA" sz="4000" dirty="0">
                <a:latin typeface="Sakkal Majalla" panose="02000000000000000000" pitchFamily="2" charset="-78"/>
                <a:ea typeface="Times New Roman" panose="02020603050405020304" pitchFamily="18" charset="0"/>
                <a:cs typeface="Sakkal Majalla" panose="02000000000000000000" pitchFamily="2" charset="-78"/>
              </a:rPr>
              <a:t>.</a:t>
            </a:r>
            <a:endParaRPr lang="en-US" sz="4000" dirty="0">
              <a:effectLst/>
              <a:latin typeface="Sakkal Majalla" panose="02000000000000000000" pitchFamily="2" charset="-78"/>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23696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الأساس">
  <a:themeElements>
    <a:clrScheme name="الأساس">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الأساس">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الأساس">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TM03457444[[fn=الأساس]]</Template>
  <TotalTime>5166</TotalTime>
  <Words>878</Words>
  <Application>Microsoft Office PowerPoint</Application>
  <PresentationFormat>عرض على الشاشة (4:3)</PresentationFormat>
  <Paragraphs>64</Paragraphs>
  <Slides>14</Slides>
  <Notes>4</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14</vt:i4>
      </vt:variant>
    </vt:vector>
  </HeadingPairs>
  <TitlesOfParts>
    <vt:vector size="22" baseType="lpstr">
      <vt:lpstr>Andalus</vt:lpstr>
      <vt:lpstr>Arial</vt:lpstr>
      <vt:lpstr>Calibri</vt:lpstr>
      <vt:lpstr>Corbel</vt:lpstr>
      <vt:lpstr>Palatino Linotype</vt:lpstr>
      <vt:lpstr>Sakkal Majalla</vt:lpstr>
      <vt:lpstr>Times New Roman</vt:lpstr>
      <vt:lpstr>الأساس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AMINA</dc:creator>
  <cp:lastModifiedBy>FATEH JMAFOU</cp:lastModifiedBy>
  <cp:revision>399</cp:revision>
  <dcterms:created xsi:type="dcterms:W3CDTF">2013-06-17T20:49:09Z</dcterms:created>
  <dcterms:modified xsi:type="dcterms:W3CDTF">2024-12-02T12:37:23Z</dcterms:modified>
</cp:coreProperties>
</file>