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56" r:id="rId2"/>
    <p:sldMasterId id="2147483792" r:id="rId3"/>
  </p:sldMasterIdLst>
  <p:notesMasterIdLst>
    <p:notesMasterId r:id="rId15"/>
  </p:notesMasterIdLst>
  <p:sldIdLst>
    <p:sldId id="256" r:id="rId4"/>
    <p:sldId id="307" r:id="rId5"/>
    <p:sldId id="257" r:id="rId6"/>
    <p:sldId id="273" r:id="rId7"/>
    <p:sldId id="258" r:id="rId8"/>
    <p:sldId id="265" r:id="rId9"/>
    <p:sldId id="287" r:id="rId10"/>
    <p:sldId id="303" r:id="rId11"/>
    <p:sldId id="304" r:id="rId12"/>
    <p:sldId id="305" r:id="rId13"/>
    <p:sldId id="282"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age de garde" id="{4E1E8E8E-45BE-45A8-A0AC-8F75F17BFAE5}">
          <p14:sldIdLst>
            <p14:sldId id="256"/>
            <p14:sldId id="307"/>
          </p14:sldIdLst>
        </p14:section>
        <p14:section name="Section sans titre" id="{D534CF5D-B185-4359-B614-B63311418090}">
          <p14:sldIdLst>
            <p14:sldId id="257"/>
            <p14:sldId id="273"/>
            <p14:sldId id="258"/>
            <p14:sldId id="265"/>
          </p14:sldIdLst>
        </p14:section>
        <p14:section name="Section sans titre" id="{E26F5F58-B2C0-432A-860D-C782064CEB0A}">
          <p14:sldIdLst>
            <p14:sldId id="287"/>
            <p14:sldId id="303"/>
            <p14:sldId id="304"/>
            <p14:sldId id="305"/>
          </p14:sldIdLst>
        </p14:section>
        <p14:section name="Section sans titre" id="{50C9A259-D6CF-4F32-980F-3A8AEB261477}">
          <p14:sldIdLst>
            <p14:sldId id="282"/>
          </p14:sldIdLst>
        </p14:section>
        <p14:section name="Section sans titre" id="{A2C072FC-49BA-4B29-8933-66D31CA73C6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E28E"/>
    <a:srgbClr val="FFAFB1"/>
    <a:srgbClr val="E9BDCE"/>
    <a:srgbClr val="F4E3E0"/>
    <a:srgbClr val="F8E8EE"/>
    <a:srgbClr val="E9B3AD"/>
    <a:srgbClr val="EACAC4"/>
    <a:srgbClr val="E5A69F"/>
    <a:srgbClr val="E0948C"/>
    <a:srgbClr val="CF9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639" autoAdjust="0"/>
  </p:normalViewPr>
  <p:slideViewPr>
    <p:cSldViewPr>
      <p:cViewPr varScale="1">
        <p:scale>
          <a:sx n="60" d="100"/>
          <a:sy n="60" d="100"/>
        </p:scale>
        <p:origin x="1656"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EED98-641B-4CD1-A192-2FFD26A3F34B}" type="doc">
      <dgm:prSet loTypeId="urn:microsoft.com/office/officeart/2005/8/layout/chevron2" loCatId="list" qsTypeId="urn:microsoft.com/office/officeart/2005/8/quickstyle/3d5" qsCatId="3D" csTypeId="urn:microsoft.com/office/officeart/2005/8/colors/colorful3" csCatId="colorful" phldr="1"/>
      <dgm:spPr/>
      <dgm:t>
        <a:bodyPr/>
        <a:lstStyle/>
        <a:p>
          <a:endParaRPr lang="fr-FR"/>
        </a:p>
      </dgm:t>
    </dgm:pt>
    <dgm:pt modelId="{D7802A9D-CCFB-4302-A644-462405F27D2A}">
      <dgm:prSet phldrT="[Texte]" custT="1"/>
      <dgm:spPr>
        <a:xfrm rot="5400000">
          <a:off x="6118129" y="183274"/>
          <a:ext cx="1206671" cy="844669"/>
        </a:xfrm>
        <a:sp3d extrusionH="381000" contourW="38100" prstMaterial="matte">
          <a:contourClr>
            <a:sysClr val="window" lastClr="FFFFFF"/>
          </a:contourClr>
        </a:sp3d>
      </dgm:spPr>
      <dgm:t>
        <a:bodyPr/>
        <a:lstStyle/>
        <a:p>
          <a:pPr rtl="1"/>
          <a:r>
            <a:rPr lang="ar-DZ" sz="2800" b="1" dirty="0" smtClean="0">
              <a:latin typeface="Traditional Arabic" pitchFamily="18" charset="-78"/>
              <a:ea typeface="+mn-ea"/>
              <a:cs typeface="Traditional Arabic" pitchFamily="18" charset="-78"/>
            </a:rPr>
            <a:t>المحور الأول</a:t>
          </a:r>
          <a:endParaRPr lang="fr-FR" sz="2800" b="1" dirty="0">
            <a:latin typeface="Traditional Arabic" pitchFamily="18" charset="-78"/>
            <a:ea typeface="+mn-ea"/>
            <a:cs typeface="Traditional Arabic" pitchFamily="18" charset="-78"/>
          </a:endParaRPr>
        </a:p>
      </dgm:t>
    </dgm:pt>
    <dgm:pt modelId="{2A7C6DBC-34D1-455E-850F-DEB519F6E263}" type="parTrans" cxnId="{2295EDCD-70A7-48C8-8129-BB3A97E6DB77}">
      <dgm:prSet/>
      <dgm:spPr/>
      <dgm:t>
        <a:bodyPr/>
        <a:lstStyle/>
        <a:p>
          <a:endParaRPr lang="fr-FR" sz="2800" b="1">
            <a:latin typeface="Traditional Arabic" pitchFamily="18" charset="-78"/>
            <a:cs typeface="Traditional Arabic" pitchFamily="18" charset="-78"/>
          </a:endParaRPr>
        </a:p>
      </dgm:t>
    </dgm:pt>
    <dgm:pt modelId="{CA4304D3-B83D-4570-B2A7-54A9045DE170}" type="sibTrans" cxnId="{2295EDCD-70A7-48C8-8129-BB3A97E6DB77}">
      <dgm:prSet/>
      <dgm:spPr/>
      <dgm:t>
        <a:bodyPr/>
        <a:lstStyle/>
        <a:p>
          <a:endParaRPr lang="fr-FR" sz="2800" b="1">
            <a:latin typeface="Traditional Arabic" pitchFamily="18" charset="-78"/>
            <a:cs typeface="Traditional Arabic" pitchFamily="18" charset="-78"/>
          </a:endParaRPr>
        </a:p>
      </dgm:t>
    </dgm:pt>
    <dgm:pt modelId="{1832A872-92A9-42B5-BD55-12D2DC4931A2}">
      <dgm:prSet phldrT="[Texte]" custT="1"/>
      <dgm:spPr>
        <a:xfrm rot="16200000">
          <a:off x="2757396" y="-2755122"/>
          <a:ext cx="784336" cy="6299130"/>
        </a:xfrm>
        <a:sp3d z="-60000" extrusionH="63500" prstMaterial="matte"/>
      </dgm:spPr>
      <dgm:t>
        <a:bodyPr/>
        <a:lstStyle/>
        <a:p>
          <a:pPr rtl="1"/>
          <a:r>
            <a:rPr lang="ar-SA" sz="2800" b="1" dirty="0" err="1" smtClean="0">
              <a:solidFill>
                <a:schemeClr val="tx1"/>
              </a:solidFill>
              <a:cs typeface="+mj-cs"/>
            </a:rPr>
            <a:t>ال</a:t>
          </a:r>
          <a:r>
            <a:rPr lang="ar-DZ" sz="2800" b="1" dirty="0" err="1" smtClean="0">
              <a:solidFill>
                <a:schemeClr val="tx1"/>
              </a:solidFill>
              <a:cs typeface="+mj-cs"/>
            </a:rPr>
            <a:t>حوكمة</a:t>
          </a:r>
          <a:r>
            <a:rPr lang="ar-DZ" sz="2800" b="1" dirty="0" smtClean="0">
              <a:solidFill>
                <a:schemeClr val="tx1"/>
              </a:solidFill>
              <a:cs typeface="+mj-cs"/>
            </a:rPr>
            <a:t> المالية.</a:t>
          </a:r>
          <a:endParaRPr lang="fr-FR" sz="2800" b="1" dirty="0">
            <a:latin typeface="Traditional Arabic" pitchFamily="18" charset="-78"/>
            <a:ea typeface="+mn-ea"/>
            <a:cs typeface="Traditional Arabic" pitchFamily="18" charset="-78"/>
          </a:endParaRPr>
        </a:p>
      </dgm:t>
    </dgm:pt>
    <dgm:pt modelId="{A8D26F19-8097-4453-A7C4-939C96019561}" type="parTrans" cxnId="{0BDD75E0-8567-43B3-A246-A4713CE5F1AB}">
      <dgm:prSet/>
      <dgm:spPr/>
      <dgm:t>
        <a:bodyPr/>
        <a:lstStyle/>
        <a:p>
          <a:endParaRPr lang="fr-FR" sz="2800" b="1">
            <a:latin typeface="Traditional Arabic" pitchFamily="18" charset="-78"/>
            <a:cs typeface="Traditional Arabic" pitchFamily="18" charset="-78"/>
          </a:endParaRPr>
        </a:p>
      </dgm:t>
    </dgm:pt>
    <dgm:pt modelId="{C647CE6F-4CD4-457E-B7D5-B9EE4FF9641F}" type="sibTrans" cxnId="{0BDD75E0-8567-43B3-A246-A4713CE5F1AB}">
      <dgm:prSet/>
      <dgm:spPr/>
      <dgm:t>
        <a:bodyPr/>
        <a:lstStyle/>
        <a:p>
          <a:endParaRPr lang="fr-FR" sz="2800" b="1">
            <a:latin typeface="Traditional Arabic" pitchFamily="18" charset="-78"/>
            <a:cs typeface="Traditional Arabic" pitchFamily="18" charset="-78"/>
          </a:endParaRPr>
        </a:p>
      </dgm:t>
    </dgm:pt>
    <dgm:pt modelId="{713C78D9-47B7-4D82-92E1-C77D6286F7D8}">
      <dgm:prSet phldrT="[Texte]" custT="1"/>
      <dgm:spPr>
        <a:xfrm rot="5400000">
          <a:off x="6118129" y="1242686"/>
          <a:ext cx="1206671" cy="844669"/>
        </a:xfrm>
        <a:sp3d extrusionH="381000" contourW="38100" prstMaterial="matte">
          <a:contourClr>
            <a:sysClr val="window" lastClr="FFFFFF"/>
          </a:contourClr>
        </a:sp3d>
      </dgm:spPr>
      <dgm:t>
        <a:bodyPr/>
        <a:lstStyle/>
        <a:p>
          <a:pPr rtl="1"/>
          <a:r>
            <a:rPr lang="ar-DZ" sz="2800" b="1" dirty="0" smtClean="0">
              <a:latin typeface="Traditional Arabic" pitchFamily="18" charset="-78"/>
              <a:ea typeface="+mn-ea"/>
              <a:cs typeface="Traditional Arabic" pitchFamily="18" charset="-78"/>
            </a:rPr>
            <a:t>المحور الثاني</a:t>
          </a:r>
          <a:endParaRPr lang="fr-FR" sz="2800" b="1" dirty="0">
            <a:latin typeface="Traditional Arabic" pitchFamily="18" charset="-78"/>
            <a:ea typeface="+mn-ea"/>
            <a:cs typeface="Traditional Arabic" pitchFamily="18" charset="-78"/>
          </a:endParaRPr>
        </a:p>
      </dgm:t>
    </dgm:pt>
    <dgm:pt modelId="{1F627D39-8C31-4F48-B2EC-94D43A19FB85}" type="parTrans" cxnId="{F4C29E5D-DE20-4C29-B061-2CF13D07F272}">
      <dgm:prSet/>
      <dgm:spPr/>
      <dgm:t>
        <a:bodyPr/>
        <a:lstStyle/>
        <a:p>
          <a:endParaRPr lang="fr-FR" sz="2800" b="1">
            <a:latin typeface="Traditional Arabic" pitchFamily="18" charset="-78"/>
            <a:cs typeface="Traditional Arabic" pitchFamily="18" charset="-78"/>
          </a:endParaRPr>
        </a:p>
      </dgm:t>
    </dgm:pt>
    <dgm:pt modelId="{95B82E10-62CB-4110-9E8A-046239FDE3CF}" type="sibTrans" cxnId="{F4C29E5D-DE20-4C29-B061-2CF13D07F272}">
      <dgm:prSet/>
      <dgm:spPr/>
      <dgm:t>
        <a:bodyPr/>
        <a:lstStyle/>
        <a:p>
          <a:endParaRPr lang="fr-FR" sz="2800" b="1">
            <a:latin typeface="Traditional Arabic" pitchFamily="18" charset="-78"/>
            <a:cs typeface="Traditional Arabic" pitchFamily="18" charset="-78"/>
          </a:endParaRPr>
        </a:p>
      </dgm:t>
    </dgm:pt>
    <dgm:pt modelId="{FF58E3DB-E2CB-48DC-9B11-A40E4B6FDFB5}">
      <dgm:prSet phldrT="[Texte]" custT="1"/>
      <dgm:spPr>
        <a:xfrm rot="5400000">
          <a:off x="6118129" y="2302097"/>
          <a:ext cx="1206671" cy="844669"/>
        </a:xfrm>
        <a:sp3d extrusionH="381000" contourW="38100" prstMaterial="matte">
          <a:contourClr>
            <a:sysClr val="window" lastClr="FFFFFF"/>
          </a:contourClr>
        </a:sp3d>
      </dgm:spPr>
      <dgm:t>
        <a:bodyPr/>
        <a:lstStyle/>
        <a:p>
          <a:pPr rtl="1"/>
          <a:r>
            <a:rPr lang="ar-DZ" sz="2800" b="1" dirty="0" smtClean="0">
              <a:latin typeface="Traditional Arabic" pitchFamily="18" charset="-78"/>
              <a:ea typeface="+mn-ea"/>
              <a:cs typeface="Traditional Arabic" pitchFamily="18" charset="-78"/>
            </a:rPr>
            <a:t>المحور الثالث</a:t>
          </a:r>
          <a:endParaRPr lang="fr-FR" sz="2800" b="1" dirty="0">
            <a:latin typeface="Traditional Arabic" pitchFamily="18" charset="-78"/>
            <a:ea typeface="+mn-ea"/>
            <a:cs typeface="Traditional Arabic" pitchFamily="18" charset="-78"/>
          </a:endParaRPr>
        </a:p>
      </dgm:t>
    </dgm:pt>
    <dgm:pt modelId="{B84B8CD3-8E34-4D42-A208-4E08890A14D4}" type="parTrans" cxnId="{C9B9B836-F459-4EEB-BF22-39F3D44FFA90}">
      <dgm:prSet/>
      <dgm:spPr/>
      <dgm:t>
        <a:bodyPr/>
        <a:lstStyle/>
        <a:p>
          <a:endParaRPr lang="fr-FR" sz="2800" b="1">
            <a:latin typeface="Traditional Arabic" pitchFamily="18" charset="-78"/>
            <a:cs typeface="Traditional Arabic" pitchFamily="18" charset="-78"/>
          </a:endParaRPr>
        </a:p>
      </dgm:t>
    </dgm:pt>
    <dgm:pt modelId="{53E42685-5347-4ECB-A4A6-0C1F93D8DBA4}" type="sibTrans" cxnId="{C9B9B836-F459-4EEB-BF22-39F3D44FFA90}">
      <dgm:prSet/>
      <dgm:spPr/>
      <dgm:t>
        <a:bodyPr/>
        <a:lstStyle/>
        <a:p>
          <a:endParaRPr lang="fr-FR" sz="2800" b="1">
            <a:latin typeface="Traditional Arabic" pitchFamily="18" charset="-78"/>
            <a:cs typeface="Traditional Arabic" pitchFamily="18" charset="-78"/>
          </a:endParaRPr>
        </a:p>
      </dgm:t>
    </dgm:pt>
    <dgm:pt modelId="{85387CF5-BCD7-44A3-B0E9-95B999739EA8}">
      <dgm:prSet phldrT="[Texte]" custT="1"/>
      <dgm:spPr>
        <a:xfrm rot="16200000">
          <a:off x="2757396" y="-1695711"/>
          <a:ext cx="784336" cy="6299130"/>
        </a:xfrm>
        <a:sp3d z="-60000" extrusionH="63500" prstMaterial="matte"/>
      </dgm:spPr>
      <dgm:t>
        <a:bodyPr/>
        <a:lstStyle/>
        <a:p>
          <a:pPr rtl="1"/>
          <a:r>
            <a:rPr lang="ar-DZ" sz="2800" b="1" dirty="0" smtClean="0">
              <a:latin typeface="Traditional Arabic" pitchFamily="18" charset="-78"/>
              <a:ea typeface="+mn-ea"/>
              <a:cs typeface="Traditional Arabic" pitchFamily="18" charset="-78"/>
            </a:rPr>
            <a:t>إدارة المخاطر المالية.</a:t>
          </a:r>
          <a:endParaRPr lang="fr-FR" sz="2800" b="1" dirty="0">
            <a:latin typeface="Traditional Arabic" pitchFamily="18" charset="-78"/>
            <a:ea typeface="+mn-ea"/>
            <a:cs typeface="Traditional Arabic" pitchFamily="18" charset="-78"/>
          </a:endParaRPr>
        </a:p>
      </dgm:t>
    </dgm:pt>
    <dgm:pt modelId="{B0250FD4-0EE0-4B39-A50C-895D5298746F}" type="sibTrans" cxnId="{55E8D395-FBDB-4A85-86EA-5C4F2139D68E}">
      <dgm:prSet/>
      <dgm:spPr/>
      <dgm:t>
        <a:bodyPr/>
        <a:lstStyle/>
        <a:p>
          <a:endParaRPr lang="fr-FR" sz="2800" b="1">
            <a:latin typeface="Traditional Arabic" pitchFamily="18" charset="-78"/>
            <a:cs typeface="Traditional Arabic" pitchFamily="18" charset="-78"/>
          </a:endParaRPr>
        </a:p>
      </dgm:t>
    </dgm:pt>
    <dgm:pt modelId="{6AB0CC74-0A55-4B43-82D8-13B0E0CE9509}" type="parTrans" cxnId="{55E8D395-FBDB-4A85-86EA-5C4F2139D68E}">
      <dgm:prSet/>
      <dgm:spPr/>
      <dgm:t>
        <a:bodyPr/>
        <a:lstStyle/>
        <a:p>
          <a:endParaRPr lang="fr-FR" sz="2800" b="1">
            <a:latin typeface="Traditional Arabic" pitchFamily="18" charset="-78"/>
            <a:cs typeface="Traditional Arabic" pitchFamily="18" charset="-78"/>
          </a:endParaRPr>
        </a:p>
      </dgm:t>
    </dgm:pt>
    <dgm:pt modelId="{3FA6092D-B534-4E17-AB88-F98409D89684}">
      <dgm:prSet custT="1"/>
      <dgm:spPr>
        <a:xfrm rot="16200000">
          <a:off x="2757396" y="-636299"/>
          <a:ext cx="784336" cy="6299130"/>
        </a:xfrm>
        <a:sp3d z="-60000" extrusionH="63500" prstMaterial="matte"/>
      </dgm:spPr>
      <dgm:t>
        <a:bodyPr/>
        <a:lstStyle/>
        <a:p>
          <a:pPr rtl="1"/>
          <a:r>
            <a:rPr lang="ar-DZ" sz="2800" b="1" dirty="0" smtClean="0">
              <a:latin typeface="Traditional Arabic" pitchFamily="18" charset="-78"/>
              <a:ea typeface="+mn-ea"/>
              <a:cs typeface="Traditional Arabic" pitchFamily="18" charset="-78"/>
            </a:rPr>
            <a:t>دور </a:t>
          </a:r>
          <a:r>
            <a:rPr lang="ar-DZ" sz="2800" b="1" dirty="0" err="1" smtClean="0">
              <a:latin typeface="Traditional Arabic" pitchFamily="18" charset="-78"/>
              <a:ea typeface="+mn-ea"/>
              <a:cs typeface="Traditional Arabic" pitchFamily="18" charset="-78"/>
            </a:rPr>
            <a:t>الحوكمة</a:t>
          </a:r>
          <a:r>
            <a:rPr lang="ar-DZ" sz="2800" b="1" dirty="0" smtClean="0">
              <a:latin typeface="Traditional Arabic" pitchFamily="18" charset="-78"/>
              <a:ea typeface="+mn-ea"/>
              <a:cs typeface="Traditional Arabic" pitchFamily="18" charset="-78"/>
            </a:rPr>
            <a:t> المالية في تحسين إدارة المخاطر.</a:t>
          </a:r>
          <a:endParaRPr lang="fr-FR" sz="2800" b="1" dirty="0">
            <a:latin typeface="Traditional Arabic" pitchFamily="18" charset="-78"/>
            <a:ea typeface="+mn-ea"/>
            <a:cs typeface="Traditional Arabic" pitchFamily="18" charset="-78"/>
          </a:endParaRPr>
        </a:p>
      </dgm:t>
    </dgm:pt>
    <dgm:pt modelId="{ADB31D90-4DA7-405A-A291-3BBAD18D3F3B}" type="sibTrans" cxnId="{419850BA-BE75-4E90-9C16-367BF79B7A7B}">
      <dgm:prSet/>
      <dgm:spPr/>
      <dgm:t>
        <a:bodyPr/>
        <a:lstStyle/>
        <a:p>
          <a:endParaRPr lang="fr-FR" sz="2800" b="1">
            <a:latin typeface="Traditional Arabic" pitchFamily="18" charset="-78"/>
            <a:cs typeface="Traditional Arabic" pitchFamily="18" charset="-78"/>
          </a:endParaRPr>
        </a:p>
      </dgm:t>
    </dgm:pt>
    <dgm:pt modelId="{B45EC104-A22D-49FD-9089-9F9E61C68B89}" type="parTrans" cxnId="{419850BA-BE75-4E90-9C16-367BF79B7A7B}">
      <dgm:prSet/>
      <dgm:spPr/>
      <dgm:t>
        <a:bodyPr/>
        <a:lstStyle/>
        <a:p>
          <a:endParaRPr lang="fr-FR" sz="2800" b="1">
            <a:latin typeface="Traditional Arabic" pitchFamily="18" charset="-78"/>
            <a:cs typeface="Traditional Arabic" pitchFamily="18" charset="-78"/>
          </a:endParaRPr>
        </a:p>
      </dgm:t>
    </dgm:pt>
    <dgm:pt modelId="{CF3B977D-36CE-43EB-8919-9D7B8C33A7DD}" type="pres">
      <dgm:prSet presAssocID="{51FEED98-641B-4CD1-A192-2FFD26A3F34B}" presName="linearFlow" presStyleCnt="0">
        <dgm:presLayoutVars>
          <dgm:dir val="rev"/>
          <dgm:animLvl val="lvl"/>
          <dgm:resizeHandles val="exact"/>
        </dgm:presLayoutVars>
      </dgm:prSet>
      <dgm:spPr/>
      <dgm:t>
        <a:bodyPr/>
        <a:lstStyle/>
        <a:p>
          <a:endParaRPr lang="fr-FR"/>
        </a:p>
      </dgm:t>
    </dgm:pt>
    <dgm:pt modelId="{2B9AE08B-687F-4BF2-A479-50700E07EACC}" type="pres">
      <dgm:prSet presAssocID="{D7802A9D-CCFB-4302-A644-462405F27D2A}" presName="composite" presStyleCnt="0"/>
      <dgm:spPr/>
      <dgm:t>
        <a:bodyPr/>
        <a:lstStyle/>
        <a:p>
          <a:endParaRPr lang="fr-FR"/>
        </a:p>
      </dgm:t>
    </dgm:pt>
    <dgm:pt modelId="{444C92B1-D822-4DE9-ACAC-DFED318B8E79}" type="pres">
      <dgm:prSet presAssocID="{D7802A9D-CCFB-4302-A644-462405F27D2A}" presName="parentText" presStyleLbl="alignNode1" presStyleIdx="0" presStyleCnt="3">
        <dgm:presLayoutVars>
          <dgm:chMax val="1"/>
          <dgm:bulletEnabled val="1"/>
        </dgm:presLayoutVars>
      </dgm:prSet>
      <dgm:spPr>
        <a:prstGeom prst="chevron">
          <a:avLst/>
        </a:prstGeom>
      </dgm:spPr>
      <dgm:t>
        <a:bodyPr/>
        <a:lstStyle/>
        <a:p>
          <a:endParaRPr lang="fr-FR"/>
        </a:p>
      </dgm:t>
    </dgm:pt>
    <dgm:pt modelId="{7D4C4678-C39F-43A3-9C63-03DA7CCE9B62}" type="pres">
      <dgm:prSet presAssocID="{D7802A9D-CCFB-4302-A644-462405F27D2A}" presName="descendantText" presStyleLbl="alignAcc1" presStyleIdx="0" presStyleCnt="3">
        <dgm:presLayoutVars>
          <dgm:bulletEnabled val="1"/>
        </dgm:presLayoutVars>
      </dgm:prSet>
      <dgm:spPr>
        <a:prstGeom prst="round2SameRect">
          <a:avLst/>
        </a:prstGeom>
      </dgm:spPr>
      <dgm:t>
        <a:bodyPr/>
        <a:lstStyle/>
        <a:p>
          <a:endParaRPr lang="fr-FR"/>
        </a:p>
      </dgm:t>
    </dgm:pt>
    <dgm:pt modelId="{87DF66F1-412E-498D-8279-7161F2AEF002}" type="pres">
      <dgm:prSet presAssocID="{CA4304D3-B83D-4570-B2A7-54A9045DE170}" presName="sp" presStyleCnt="0"/>
      <dgm:spPr/>
      <dgm:t>
        <a:bodyPr/>
        <a:lstStyle/>
        <a:p>
          <a:endParaRPr lang="fr-FR"/>
        </a:p>
      </dgm:t>
    </dgm:pt>
    <dgm:pt modelId="{76CABE55-5896-4C0B-AC22-BC9B2A448676}" type="pres">
      <dgm:prSet presAssocID="{713C78D9-47B7-4D82-92E1-C77D6286F7D8}" presName="composite" presStyleCnt="0"/>
      <dgm:spPr/>
      <dgm:t>
        <a:bodyPr/>
        <a:lstStyle/>
        <a:p>
          <a:endParaRPr lang="fr-FR"/>
        </a:p>
      </dgm:t>
    </dgm:pt>
    <dgm:pt modelId="{754A4610-87F0-4720-9DAD-FC905641D5D1}" type="pres">
      <dgm:prSet presAssocID="{713C78D9-47B7-4D82-92E1-C77D6286F7D8}" presName="parentText" presStyleLbl="alignNode1" presStyleIdx="1" presStyleCnt="3">
        <dgm:presLayoutVars>
          <dgm:chMax val="1"/>
          <dgm:bulletEnabled val="1"/>
        </dgm:presLayoutVars>
      </dgm:prSet>
      <dgm:spPr>
        <a:prstGeom prst="chevron">
          <a:avLst/>
        </a:prstGeom>
      </dgm:spPr>
      <dgm:t>
        <a:bodyPr/>
        <a:lstStyle/>
        <a:p>
          <a:endParaRPr lang="fr-FR"/>
        </a:p>
      </dgm:t>
    </dgm:pt>
    <dgm:pt modelId="{77619E9D-9C9E-4FDD-AFFE-910F3B25964E}" type="pres">
      <dgm:prSet presAssocID="{713C78D9-47B7-4D82-92E1-C77D6286F7D8}" presName="descendantText" presStyleLbl="alignAcc1" presStyleIdx="1" presStyleCnt="3">
        <dgm:presLayoutVars>
          <dgm:bulletEnabled val="1"/>
        </dgm:presLayoutVars>
      </dgm:prSet>
      <dgm:spPr>
        <a:prstGeom prst="round2SameRect">
          <a:avLst/>
        </a:prstGeom>
      </dgm:spPr>
      <dgm:t>
        <a:bodyPr/>
        <a:lstStyle/>
        <a:p>
          <a:endParaRPr lang="fr-FR"/>
        </a:p>
      </dgm:t>
    </dgm:pt>
    <dgm:pt modelId="{140CB4D2-693C-41AC-A5CF-9C47A2ABB568}" type="pres">
      <dgm:prSet presAssocID="{95B82E10-62CB-4110-9E8A-046239FDE3CF}" presName="sp" presStyleCnt="0"/>
      <dgm:spPr/>
      <dgm:t>
        <a:bodyPr/>
        <a:lstStyle/>
        <a:p>
          <a:endParaRPr lang="fr-FR"/>
        </a:p>
      </dgm:t>
    </dgm:pt>
    <dgm:pt modelId="{80E28119-FC19-4F3F-A458-EE7488B3C8C4}" type="pres">
      <dgm:prSet presAssocID="{FF58E3DB-E2CB-48DC-9B11-A40E4B6FDFB5}" presName="composite" presStyleCnt="0"/>
      <dgm:spPr/>
      <dgm:t>
        <a:bodyPr/>
        <a:lstStyle/>
        <a:p>
          <a:endParaRPr lang="fr-FR"/>
        </a:p>
      </dgm:t>
    </dgm:pt>
    <dgm:pt modelId="{F1B823E4-941C-46FB-8042-3EA488CA990B}" type="pres">
      <dgm:prSet presAssocID="{FF58E3DB-E2CB-48DC-9B11-A40E4B6FDFB5}" presName="parentText" presStyleLbl="alignNode1" presStyleIdx="2" presStyleCnt="3">
        <dgm:presLayoutVars>
          <dgm:chMax val="1"/>
          <dgm:bulletEnabled val="1"/>
        </dgm:presLayoutVars>
      </dgm:prSet>
      <dgm:spPr>
        <a:prstGeom prst="chevron">
          <a:avLst/>
        </a:prstGeom>
      </dgm:spPr>
      <dgm:t>
        <a:bodyPr/>
        <a:lstStyle/>
        <a:p>
          <a:endParaRPr lang="fr-FR"/>
        </a:p>
      </dgm:t>
    </dgm:pt>
    <dgm:pt modelId="{0511C015-5CB9-4F79-98D0-89944D87C042}" type="pres">
      <dgm:prSet presAssocID="{FF58E3DB-E2CB-48DC-9B11-A40E4B6FDFB5}" presName="descendantText" presStyleLbl="alignAcc1" presStyleIdx="2" presStyleCnt="3">
        <dgm:presLayoutVars>
          <dgm:bulletEnabled val="1"/>
        </dgm:presLayoutVars>
      </dgm:prSet>
      <dgm:spPr>
        <a:prstGeom prst="round2SameRect">
          <a:avLst/>
        </a:prstGeom>
      </dgm:spPr>
      <dgm:t>
        <a:bodyPr/>
        <a:lstStyle/>
        <a:p>
          <a:endParaRPr lang="fr-FR"/>
        </a:p>
      </dgm:t>
    </dgm:pt>
  </dgm:ptLst>
  <dgm:cxnLst>
    <dgm:cxn modelId="{4E52CB67-A518-4929-8287-BD101E000B4F}" type="presOf" srcId="{713C78D9-47B7-4D82-92E1-C77D6286F7D8}" destId="{754A4610-87F0-4720-9DAD-FC905641D5D1}" srcOrd="0" destOrd="0" presId="urn:microsoft.com/office/officeart/2005/8/layout/chevron2"/>
    <dgm:cxn modelId="{3DA1260C-6E1F-44DB-87D4-F1BC98A71769}" type="presOf" srcId="{D7802A9D-CCFB-4302-A644-462405F27D2A}" destId="{444C92B1-D822-4DE9-ACAC-DFED318B8E79}" srcOrd="0" destOrd="0" presId="urn:microsoft.com/office/officeart/2005/8/layout/chevron2"/>
    <dgm:cxn modelId="{2295EDCD-70A7-48C8-8129-BB3A97E6DB77}" srcId="{51FEED98-641B-4CD1-A192-2FFD26A3F34B}" destId="{D7802A9D-CCFB-4302-A644-462405F27D2A}" srcOrd="0" destOrd="0" parTransId="{2A7C6DBC-34D1-455E-850F-DEB519F6E263}" sibTransId="{CA4304D3-B83D-4570-B2A7-54A9045DE170}"/>
    <dgm:cxn modelId="{0BDD75E0-8567-43B3-A246-A4713CE5F1AB}" srcId="{D7802A9D-CCFB-4302-A644-462405F27D2A}" destId="{1832A872-92A9-42B5-BD55-12D2DC4931A2}" srcOrd="0" destOrd="0" parTransId="{A8D26F19-8097-4453-A7C4-939C96019561}" sibTransId="{C647CE6F-4CD4-457E-B7D5-B9EE4FF9641F}"/>
    <dgm:cxn modelId="{55E8D395-FBDB-4A85-86EA-5C4F2139D68E}" srcId="{713C78D9-47B7-4D82-92E1-C77D6286F7D8}" destId="{85387CF5-BCD7-44A3-B0E9-95B999739EA8}" srcOrd="0" destOrd="0" parTransId="{6AB0CC74-0A55-4B43-82D8-13B0E0CE9509}" sibTransId="{B0250FD4-0EE0-4B39-A50C-895D5298746F}"/>
    <dgm:cxn modelId="{F4C29E5D-DE20-4C29-B061-2CF13D07F272}" srcId="{51FEED98-641B-4CD1-A192-2FFD26A3F34B}" destId="{713C78D9-47B7-4D82-92E1-C77D6286F7D8}" srcOrd="1" destOrd="0" parTransId="{1F627D39-8C31-4F48-B2EC-94D43A19FB85}" sibTransId="{95B82E10-62CB-4110-9E8A-046239FDE3CF}"/>
    <dgm:cxn modelId="{F1A3C2DF-A22B-478E-B974-8EEB5F3FAC80}" type="presOf" srcId="{85387CF5-BCD7-44A3-B0E9-95B999739EA8}" destId="{77619E9D-9C9E-4FDD-AFFE-910F3B25964E}" srcOrd="0" destOrd="0" presId="urn:microsoft.com/office/officeart/2005/8/layout/chevron2"/>
    <dgm:cxn modelId="{C9B9B836-F459-4EEB-BF22-39F3D44FFA90}" srcId="{51FEED98-641B-4CD1-A192-2FFD26A3F34B}" destId="{FF58E3DB-E2CB-48DC-9B11-A40E4B6FDFB5}" srcOrd="2" destOrd="0" parTransId="{B84B8CD3-8E34-4D42-A208-4E08890A14D4}" sibTransId="{53E42685-5347-4ECB-A4A6-0C1F93D8DBA4}"/>
    <dgm:cxn modelId="{AF50047E-779B-40EB-958C-8C3BF78C36D9}" type="presOf" srcId="{1832A872-92A9-42B5-BD55-12D2DC4931A2}" destId="{7D4C4678-C39F-43A3-9C63-03DA7CCE9B62}" srcOrd="0" destOrd="0" presId="urn:microsoft.com/office/officeart/2005/8/layout/chevron2"/>
    <dgm:cxn modelId="{419850BA-BE75-4E90-9C16-367BF79B7A7B}" srcId="{FF58E3DB-E2CB-48DC-9B11-A40E4B6FDFB5}" destId="{3FA6092D-B534-4E17-AB88-F98409D89684}" srcOrd="0" destOrd="0" parTransId="{B45EC104-A22D-49FD-9089-9F9E61C68B89}" sibTransId="{ADB31D90-4DA7-405A-A291-3BBAD18D3F3B}"/>
    <dgm:cxn modelId="{EB52E290-AE89-4889-9952-E9EFC7478B75}" type="presOf" srcId="{3FA6092D-B534-4E17-AB88-F98409D89684}" destId="{0511C015-5CB9-4F79-98D0-89944D87C042}" srcOrd="0" destOrd="0" presId="urn:microsoft.com/office/officeart/2005/8/layout/chevron2"/>
    <dgm:cxn modelId="{35117748-3197-4A12-A8AE-FB34C8268C85}" type="presOf" srcId="{FF58E3DB-E2CB-48DC-9B11-A40E4B6FDFB5}" destId="{F1B823E4-941C-46FB-8042-3EA488CA990B}" srcOrd="0" destOrd="0" presId="urn:microsoft.com/office/officeart/2005/8/layout/chevron2"/>
    <dgm:cxn modelId="{803D8C9B-8B82-47E2-BBF2-FE6C7C1394A6}" type="presOf" srcId="{51FEED98-641B-4CD1-A192-2FFD26A3F34B}" destId="{CF3B977D-36CE-43EB-8919-9D7B8C33A7DD}" srcOrd="0" destOrd="0" presId="urn:microsoft.com/office/officeart/2005/8/layout/chevron2"/>
    <dgm:cxn modelId="{1781185C-8A6D-4592-BD53-85B13B18CAFE}" type="presParOf" srcId="{CF3B977D-36CE-43EB-8919-9D7B8C33A7DD}" destId="{2B9AE08B-687F-4BF2-A479-50700E07EACC}" srcOrd="0" destOrd="0" presId="urn:microsoft.com/office/officeart/2005/8/layout/chevron2"/>
    <dgm:cxn modelId="{CAA9267C-B9FF-4EAE-B63C-BE052BCA1A1D}" type="presParOf" srcId="{2B9AE08B-687F-4BF2-A479-50700E07EACC}" destId="{444C92B1-D822-4DE9-ACAC-DFED318B8E79}" srcOrd="0" destOrd="0" presId="urn:microsoft.com/office/officeart/2005/8/layout/chevron2"/>
    <dgm:cxn modelId="{FCC955AE-EC25-4194-8D58-B2AF2CFF952C}" type="presParOf" srcId="{2B9AE08B-687F-4BF2-A479-50700E07EACC}" destId="{7D4C4678-C39F-43A3-9C63-03DA7CCE9B62}" srcOrd="1" destOrd="0" presId="urn:microsoft.com/office/officeart/2005/8/layout/chevron2"/>
    <dgm:cxn modelId="{081E2A0E-FD5F-4FE3-B55D-76B029C76E9F}" type="presParOf" srcId="{CF3B977D-36CE-43EB-8919-9D7B8C33A7DD}" destId="{87DF66F1-412E-498D-8279-7161F2AEF002}" srcOrd="1" destOrd="0" presId="urn:microsoft.com/office/officeart/2005/8/layout/chevron2"/>
    <dgm:cxn modelId="{A755FF6C-434E-4B5B-B5B5-A75509296EDA}" type="presParOf" srcId="{CF3B977D-36CE-43EB-8919-9D7B8C33A7DD}" destId="{76CABE55-5896-4C0B-AC22-BC9B2A448676}" srcOrd="2" destOrd="0" presId="urn:microsoft.com/office/officeart/2005/8/layout/chevron2"/>
    <dgm:cxn modelId="{79BFCDE0-5DB1-43A5-B0FF-A64077128420}" type="presParOf" srcId="{76CABE55-5896-4C0B-AC22-BC9B2A448676}" destId="{754A4610-87F0-4720-9DAD-FC905641D5D1}" srcOrd="0" destOrd="0" presId="urn:microsoft.com/office/officeart/2005/8/layout/chevron2"/>
    <dgm:cxn modelId="{D892D5B4-9866-45F4-8B85-02103FCAD2CB}" type="presParOf" srcId="{76CABE55-5896-4C0B-AC22-BC9B2A448676}" destId="{77619E9D-9C9E-4FDD-AFFE-910F3B25964E}" srcOrd="1" destOrd="0" presId="urn:microsoft.com/office/officeart/2005/8/layout/chevron2"/>
    <dgm:cxn modelId="{F9DB8A2B-E7FA-4AC4-B151-6CAC33794CB4}" type="presParOf" srcId="{CF3B977D-36CE-43EB-8919-9D7B8C33A7DD}" destId="{140CB4D2-693C-41AC-A5CF-9C47A2ABB568}" srcOrd="3" destOrd="0" presId="urn:microsoft.com/office/officeart/2005/8/layout/chevron2"/>
    <dgm:cxn modelId="{2EF46FB5-03D0-4EA1-9598-BA25264401E1}" type="presParOf" srcId="{CF3B977D-36CE-43EB-8919-9D7B8C33A7DD}" destId="{80E28119-FC19-4F3F-A458-EE7488B3C8C4}" srcOrd="4" destOrd="0" presId="urn:microsoft.com/office/officeart/2005/8/layout/chevron2"/>
    <dgm:cxn modelId="{1215490F-3B80-4C66-BFE8-352A1F173489}" type="presParOf" srcId="{80E28119-FC19-4F3F-A458-EE7488B3C8C4}" destId="{F1B823E4-941C-46FB-8042-3EA488CA990B}" srcOrd="0" destOrd="0" presId="urn:microsoft.com/office/officeart/2005/8/layout/chevron2"/>
    <dgm:cxn modelId="{AE2185CE-A8B2-47BC-AE34-FC542F4BEFA2}" type="presParOf" srcId="{80E28119-FC19-4F3F-A458-EE7488B3C8C4}" destId="{0511C015-5CB9-4F79-98D0-89944D87C04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C92B1-D822-4DE9-ACAC-DFED318B8E79}">
      <dsp:nvSpPr>
        <dsp:cNvPr id="0" name=""/>
        <dsp:cNvSpPr/>
      </dsp:nvSpPr>
      <dsp:spPr>
        <a:xfrm rot="5400000">
          <a:off x="6336781" y="251623"/>
          <a:ext cx="1658003" cy="1160602"/>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sp3d extrusionH="381000" contourW="38100" prstMaterial="matte">
          <a:contourClr>
            <a:sysClr val="window" lastClr="FFFFFF"/>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DZ" sz="2800" b="1" kern="1200" dirty="0" smtClean="0">
              <a:latin typeface="Traditional Arabic" pitchFamily="18" charset="-78"/>
              <a:ea typeface="+mn-ea"/>
              <a:cs typeface="Traditional Arabic" pitchFamily="18" charset="-78"/>
            </a:rPr>
            <a:t>المحور الأول</a:t>
          </a:r>
          <a:endParaRPr lang="fr-FR" sz="2800" b="1" kern="1200" dirty="0">
            <a:latin typeface="Traditional Arabic" pitchFamily="18" charset="-78"/>
            <a:ea typeface="+mn-ea"/>
            <a:cs typeface="Traditional Arabic" pitchFamily="18" charset="-78"/>
          </a:endParaRPr>
        </a:p>
      </dsp:txBody>
      <dsp:txXfrm rot="-5400000">
        <a:off x="6585482" y="583223"/>
        <a:ext cx="1160602" cy="497401"/>
      </dsp:txXfrm>
    </dsp:sp>
    <dsp:sp modelId="{7D4C4678-C39F-43A3-9C63-03DA7CCE9B62}">
      <dsp:nvSpPr>
        <dsp:cNvPr id="0" name=""/>
        <dsp:cNvSpPr/>
      </dsp:nvSpPr>
      <dsp:spPr>
        <a:xfrm rot="16200000">
          <a:off x="2753606" y="-2750683"/>
          <a:ext cx="1078268" cy="6585481"/>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rtl="1">
            <a:lnSpc>
              <a:spcPct val="90000"/>
            </a:lnSpc>
            <a:spcBef>
              <a:spcPct val="0"/>
            </a:spcBef>
            <a:spcAft>
              <a:spcPct val="15000"/>
            </a:spcAft>
            <a:buChar char="••"/>
          </a:pPr>
          <a:r>
            <a:rPr lang="ar-SA" sz="2800" b="1" kern="1200" dirty="0" err="1" smtClean="0">
              <a:solidFill>
                <a:schemeClr val="tx1"/>
              </a:solidFill>
              <a:cs typeface="+mj-cs"/>
            </a:rPr>
            <a:t>ال</a:t>
          </a:r>
          <a:r>
            <a:rPr lang="ar-DZ" sz="2800" b="1" kern="1200" dirty="0" err="1" smtClean="0">
              <a:solidFill>
                <a:schemeClr val="tx1"/>
              </a:solidFill>
              <a:cs typeface="+mj-cs"/>
            </a:rPr>
            <a:t>حوكمة</a:t>
          </a:r>
          <a:r>
            <a:rPr lang="ar-DZ" sz="2800" b="1" kern="1200" dirty="0" smtClean="0">
              <a:solidFill>
                <a:schemeClr val="tx1"/>
              </a:solidFill>
              <a:cs typeface="+mj-cs"/>
            </a:rPr>
            <a:t> المالية.</a:t>
          </a:r>
          <a:endParaRPr lang="fr-FR" sz="2800" b="1" kern="1200" dirty="0">
            <a:latin typeface="Traditional Arabic" pitchFamily="18" charset="-78"/>
            <a:ea typeface="+mn-ea"/>
            <a:cs typeface="Traditional Arabic" pitchFamily="18" charset="-78"/>
          </a:endParaRPr>
        </a:p>
      </dsp:txBody>
      <dsp:txXfrm rot="5400000">
        <a:off x="52637" y="55560"/>
        <a:ext cx="6532844" cy="972994"/>
      </dsp:txXfrm>
    </dsp:sp>
    <dsp:sp modelId="{754A4610-87F0-4720-9DAD-FC905641D5D1}">
      <dsp:nvSpPr>
        <dsp:cNvPr id="0" name=""/>
        <dsp:cNvSpPr/>
      </dsp:nvSpPr>
      <dsp:spPr>
        <a:xfrm rot="5400000">
          <a:off x="6336781" y="1716259"/>
          <a:ext cx="1658003" cy="1160602"/>
        </a:xfrm>
        <a:prstGeom prst="chevron">
          <a:avLst/>
        </a:prstGeom>
        <a:solidFill>
          <a:schemeClr val="accent3">
            <a:hueOff val="1226198"/>
            <a:satOff val="-40562"/>
            <a:lumOff val="-588"/>
            <a:alphaOff val="0"/>
          </a:schemeClr>
        </a:solidFill>
        <a:ln w="9525" cap="flat" cmpd="sng" algn="ctr">
          <a:solidFill>
            <a:schemeClr val="accent3">
              <a:hueOff val="1226198"/>
              <a:satOff val="-40562"/>
              <a:lumOff val="-588"/>
              <a:alphaOff val="0"/>
            </a:schemeClr>
          </a:solidFill>
          <a:prstDash val="solid"/>
        </a:ln>
        <a:effectLst/>
        <a:sp3d extrusionH="381000" contourW="38100" prstMaterial="matte">
          <a:contourClr>
            <a:sysClr val="window" lastClr="FFFFFF"/>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DZ" sz="2800" b="1" kern="1200" dirty="0" smtClean="0">
              <a:latin typeface="Traditional Arabic" pitchFamily="18" charset="-78"/>
              <a:ea typeface="+mn-ea"/>
              <a:cs typeface="Traditional Arabic" pitchFamily="18" charset="-78"/>
            </a:rPr>
            <a:t>المحور الثاني</a:t>
          </a:r>
          <a:endParaRPr lang="fr-FR" sz="2800" b="1" kern="1200" dirty="0">
            <a:latin typeface="Traditional Arabic" pitchFamily="18" charset="-78"/>
            <a:ea typeface="+mn-ea"/>
            <a:cs typeface="Traditional Arabic" pitchFamily="18" charset="-78"/>
          </a:endParaRPr>
        </a:p>
      </dsp:txBody>
      <dsp:txXfrm rot="-5400000">
        <a:off x="6585482" y="2047859"/>
        <a:ext cx="1160602" cy="497401"/>
      </dsp:txXfrm>
    </dsp:sp>
    <dsp:sp modelId="{77619E9D-9C9E-4FDD-AFFE-910F3B25964E}">
      <dsp:nvSpPr>
        <dsp:cNvPr id="0" name=""/>
        <dsp:cNvSpPr/>
      </dsp:nvSpPr>
      <dsp:spPr>
        <a:xfrm rot="16200000">
          <a:off x="2753889" y="-1286330"/>
          <a:ext cx="1077702" cy="6585481"/>
        </a:xfrm>
        <a:prstGeom prst="round2SameRect">
          <a:avLst/>
        </a:prstGeom>
        <a:solidFill>
          <a:schemeClr val="lt1">
            <a:alpha val="90000"/>
            <a:hueOff val="0"/>
            <a:satOff val="0"/>
            <a:lumOff val="0"/>
            <a:alphaOff val="0"/>
          </a:schemeClr>
        </a:solidFill>
        <a:ln w="9525" cap="flat" cmpd="sng" algn="ctr">
          <a:solidFill>
            <a:schemeClr val="accent3">
              <a:hueOff val="1226198"/>
              <a:satOff val="-40562"/>
              <a:lumOff val="-588"/>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rtl="1">
            <a:lnSpc>
              <a:spcPct val="90000"/>
            </a:lnSpc>
            <a:spcBef>
              <a:spcPct val="0"/>
            </a:spcBef>
            <a:spcAft>
              <a:spcPct val="15000"/>
            </a:spcAft>
            <a:buChar char="••"/>
          </a:pPr>
          <a:r>
            <a:rPr lang="ar-DZ" sz="2800" b="1" kern="1200" dirty="0" smtClean="0">
              <a:latin typeface="Traditional Arabic" pitchFamily="18" charset="-78"/>
              <a:ea typeface="+mn-ea"/>
              <a:cs typeface="Traditional Arabic" pitchFamily="18" charset="-78"/>
            </a:rPr>
            <a:t>إدارة المخاطر المالية.</a:t>
          </a:r>
          <a:endParaRPr lang="fr-FR" sz="2800" b="1" kern="1200" dirty="0">
            <a:latin typeface="Traditional Arabic" pitchFamily="18" charset="-78"/>
            <a:ea typeface="+mn-ea"/>
            <a:cs typeface="Traditional Arabic" pitchFamily="18" charset="-78"/>
          </a:endParaRPr>
        </a:p>
      </dsp:txBody>
      <dsp:txXfrm rot="5400000">
        <a:off x="52609" y="1520168"/>
        <a:ext cx="6532872" cy="972484"/>
      </dsp:txXfrm>
    </dsp:sp>
    <dsp:sp modelId="{F1B823E4-941C-46FB-8042-3EA488CA990B}">
      <dsp:nvSpPr>
        <dsp:cNvPr id="0" name=""/>
        <dsp:cNvSpPr/>
      </dsp:nvSpPr>
      <dsp:spPr>
        <a:xfrm rot="5400000">
          <a:off x="6336781" y="3180896"/>
          <a:ext cx="1658003" cy="1160602"/>
        </a:xfrm>
        <a:prstGeom prst="chevron">
          <a:avLst/>
        </a:prstGeom>
        <a:solidFill>
          <a:schemeClr val="accent3">
            <a:hueOff val="2452395"/>
            <a:satOff val="-81125"/>
            <a:lumOff val="-1176"/>
            <a:alphaOff val="0"/>
          </a:schemeClr>
        </a:solidFill>
        <a:ln w="9525" cap="flat" cmpd="sng" algn="ctr">
          <a:solidFill>
            <a:schemeClr val="accent3">
              <a:hueOff val="2452395"/>
              <a:satOff val="-81125"/>
              <a:lumOff val="-1176"/>
              <a:alphaOff val="0"/>
            </a:schemeClr>
          </a:solidFill>
          <a:prstDash val="solid"/>
        </a:ln>
        <a:effectLst/>
        <a:sp3d extrusionH="381000" contourW="38100" prstMaterial="matte">
          <a:contourClr>
            <a:sysClr val="window" lastClr="FFFFFF"/>
          </a:contourClr>
        </a:sp3d>
      </dsp:spPr>
      <dsp:style>
        <a:lnRef idx="1">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DZ" sz="2800" b="1" kern="1200" dirty="0" smtClean="0">
              <a:latin typeface="Traditional Arabic" pitchFamily="18" charset="-78"/>
              <a:ea typeface="+mn-ea"/>
              <a:cs typeface="Traditional Arabic" pitchFamily="18" charset="-78"/>
            </a:rPr>
            <a:t>المحور الثالث</a:t>
          </a:r>
          <a:endParaRPr lang="fr-FR" sz="2800" b="1" kern="1200" dirty="0">
            <a:latin typeface="Traditional Arabic" pitchFamily="18" charset="-78"/>
            <a:ea typeface="+mn-ea"/>
            <a:cs typeface="Traditional Arabic" pitchFamily="18" charset="-78"/>
          </a:endParaRPr>
        </a:p>
      </dsp:txBody>
      <dsp:txXfrm rot="-5400000">
        <a:off x="6585482" y="3512496"/>
        <a:ext cx="1160602" cy="497401"/>
      </dsp:txXfrm>
    </dsp:sp>
    <dsp:sp modelId="{0511C015-5CB9-4F79-98D0-89944D87C042}">
      <dsp:nvSpPr>
        <dsp:cNvPr id="0" name=""/>
        <dsp:cNvSpPr/>
      </dsp:nvSpPr>
      <dsp:spPr>
        <a:xfrm rot="16200000">
          <a:off x="2753889" y="178305"/>
          <a:ext cx="1077702" cy="6585481"/>
        </a:xfrm>
        <a:prstGeom prst="round2SameRect">
          <a:avLst/>
        </a:prstGeom>
        <a:solidFill>
          <a:schemeClr val="lt1">
            <a:alpha val="90000"/>
            <a:hueOff val="0"/>
            <a:satOff val="0"/>
            <a:lumOff val="0"/>
            <a:alphaOff val="0"/>
          </a:schemeClr>
        </a:solidFill>
        <a:ln w="9525" cap="flat" cmpd="sng" algn="ctr">
          <a:solidFill>
            <a:schemeClr val="accent3">
              <a:hueOff val="2452395"/>
              <a:satOff val="-81125"/>
              <a:lumOff val="-1176"/>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rtl="1">
            <a:lnSpc>
              <a:spcPct val="90000"/>
            </a:lnSpc>
            <a:spcBef>
              <a:spcPct val="0"/>
            </a:spcBef>
            <a:spcAft>
              <a:spcPct val="15000"/>
            </a:spcAft>
            <a:buChar char="••"/>
          </a:pPr>
          <a:r>
            <a:rPr lang="ar-DZ" sz="2800" b="1" kern="1200" dirty="0" smtClean="0">
              <a:latin typeface="Traditional Arabic" pitchFamily="18" charset="-78"/>
              <a:ea typeface="+mn-ea"/>
              <a:cs typeface="Traditional Arabic" pitchFamily="18" charset="-78"/>
            </a:rPr>
            <a:t>دور </a:t>
          </a:r>
          <a:r>
            <a:rPr lang="ar-DZ" sz="2800" b="1" kern="1200" dirty="0" err="1" smtClean="0">
              <a:latin typeface="Traditional Arabic" pitchFamily="18" charset="-78"/>
              <a:ea typeface="+mn-ea"/>
              <a:cs typeface="Traditional Arabic" pitchFamily="18" charset="-78"/>
            </a:rPr>
            <a:t>الحوكمة</a:t>
          </a:r>
          <a:r>
            <a:rPr lang="ar-DZ" sz="2800" b="1" kern="1200" dirty="0" smtClean="0">
              <a:latin typeface="Traditional Arabic" pitchFamily="18" charset="-78"/>
              <a:ea typeface="+mn-ea"/>
              <a:cs typeface="Traditional Arabic" pitchFamily="18" charset="-78"/>
            </a:rPr>
            <a:t> المالية في تحسين إدارة المخاطر.</a:t>
          </a:r>
          <a:endParaRPr lang="fr-FR" sz="2800" b="1" kern="1200" dirty="0">
            <a:latin typeface="Traditional Arabic" pitchFamily="18" charset="-78"/>
            <a:ea typeface="+mn-ea"/>
            <a:cs typeface="Traditional Arabic" pitchFamily="18" charset="-78"/>
          </a:endParaRPr>
        </a:p>
      </dsp:txBody>
      <dsp:txXfrm rot="5400000">
        <a:off x="52609" y="2984804"/>
        <a:ext cx="6532872" cy="9724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8718A-3401-4B5D-AF01-CC77EBDB6989}" type="datetimeFigureOut">
              <a:rPr lang="fr-FR" smtClean="0"/>
              <a:pPr/>
              <a:t>03/12/2024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17093-D48A-487A-A700-F7C74295A877}" type="slidenum">
              <a:rPr lang="fr-FR" smtClean="0"/>
              <a:pPr/>
              <a:t>‹N°›</a:t>
            </a:fld>
            <a:endParaRPr lang="fr-FR"/>
          </a:p>
        </p:txBody>
      </p:sp>
    </p:spTree>
    <p:extLst>
      <p:ext uri="{BB962C8B-B14F-4D97-AF65-F5344CB8AC3E}">
        <p14:creationId xmlns:p14="http://schemas.microsoft.com/office/powerpoint/2010/main" val="43117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r>
              <a:rPr lang="ar-DZ" sz="1200" b="1" kern="1200" dirty="0" smtClean="0">
                <a:solidFill>
                  <a:schemeClr val="tx1"/>
                </a:solidFill>
                <a:effectLst/>
                <a:latin typeface="+mn-lt"/>
                <a:ea typeface="+mn-ea"/>
                <a:cs typeface="+mn-cs"/>
              </a:rPr>
              <a:t>بسم الله الرحمن الرحيم والصلاة والسلام على أشرف المرسلين سيدنا محمد وعلى اله وصحبه أجمعين ثم أما بعد</a:t>
            </a:r>
            <a:endParaRPr lang="fr-FR" sz="1200" kern="1200" dirty="0" smtClean="0">
              <a:solidFill>
                <a:schemeClr val="tx1"/>
              </a:solidFill>
              <a:effectLst/>
              <a:latin typeface="+mn-lt"/>
              <a:ea typeface="+mn-ea"/>
              <a:cs typeface="+mn-cs"/>
            </a:endParaRPr>
          </a:p>
          <a:p>
            <a:pPr algn="r" rtl="1"/>
            <a:r>
              <a:rPr lang="ar-DZ" sz="1200" b="1" kern="1200" dirty="0" smtClean="0">
                <a:solidFill>
                  <a:schemeClr val="tx1"/>
                </a:solidFill>
                <a:effectLst/>
                <a:latin typeface="+mn-lt"/>
                <a:ea typeface="+mn-ea"/>
                <a:cs typeface="+mn-cs"/>
              </a:rPr>
              <a:t>في البداية أود أن أتقدم بجزيل الشكر والعرفان لأساتذتي...</a:t>
            </a:r>
            <a:endParaRPr lang="ar-DZ" sz="1200" b="1" kern="1200" baseline="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D1617093-D48A-487A-A700-F7C74295A877}" type="slidenum">
              <a:rPr lang="fr-FR" smtClean="0"/>
              <a:pPr/>
              <a:t>1</a:t>
            </a:fld>
            <a:endParaRPr lang="fr-FR"/>
          </a:p>
        </p:txBody>
      </p:sp>
    </p:spTree>
    <p:extLst>
      <p:ext uri="{BB962C8B-B14F-4D97-AF65-F5344CB8AC3E}">
        <p14:creationId xmlns:p14="http://schemas.microsoft.com/office/powerpoint/2010/main" val="770073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1617093-D48A-487A-A700-F7C74295A877}" type="slidenum">
              <a:rPr lang="fr-FR" smtClean="0"/>
              <a:pPr/>
              <a:t>2</a:t>
            </a:fld>
            <a:endParaRPr lang="fr-FR"/>
          </a:p>
        </p:txBody>
      </p:sp>
    </p:spTree>
    <p:extLst>
      <p:ext uri="{BB962C8B-B14F-4D97-AF65-F5344CB8AC3E}">
        <p14:creationId xmlns:p14="http://schemas.microsoft.com/office/powerpoint/2010/main" val="415547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endParaRPr lang="fr-FR" dirty="0"/>
          </a:p>
        </p:txBody>
      </p:sp>
      <p:sp>
        <p:nvSpPr>
          <p:cNvPr id="4" name="Espace réservé du numéro de diapositive 3"/>
          <p:cNvSpPr>
            <a:spLocks noGrp="1"/>
          </p:cNvSpPr>
          <p:nvPr>
            <p:ph type="sldNum" sz="quarter" idx="10"/>
          </p:nvPr>
        </p:nvSpPr>
        <p:spPr/>
        <p:txBody>
          <a:bodyPr/>
          <a:lstStyle/>
          <a:p>
            <a:fld id="{D1617093-D48A-487A-A700-F7C74295A877}" type="slidenum">
              <a:rPr lang="fr-FR" smtClean="0"/>
              <a:pPr/>
              <a:t>4</a:t>
            </a:fld>
            <a:endParaRPr lang="fr-FR"/>
          </a:p>
        </p:txBody>
      </p:sp>
    </p:spTree>
    <p:extLst>
      <p:ext uri="{BB962C8B-B14F-4D97-AF65-F5344CB8AC3E}">
        <p14:creationId xmlns:p14="http://schemas.microsoft.com/office/powerpoint/2010/main" val="1281545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200" b="1" dirty="0" smtClean="0">
                <a:latin typeface="Traditional Arabic" pitchFamily="18" charset="-78"/>
                <a:cs typeface="Traditional Arabic" pitchFamily="18" charset="-78"/>
              </a:rPr>
              <a:t>لدراسة الإشكالية الرئيسية تم تقسيمها إلى الأسئلة الفرعية التالية:</a:t>
            </a:r>
          </a:p>
          <a:p>
            <a:pPr marL="0" marR="0" indent="0" algn="r" defTabSz="914400" rtl="1" eaLnBrk="1" fontAlgn="auto" latinLnBrk="0" hangingPunct="1">
              <a:lnSpc>
                <a:spcPct val="100000"/>
              </a:lnSpc>
              <a:spcBef>
                <a:spcPts val="0"/>
              </a:spcBef>
              <a:spcAft>
                <a:spcPts val="0"/>
              </a:spcAft>
              <a:buClrTx/>
              <a:buSzTx/>
              <a:buFontTx/>
              <a:buNone/>
              <a:tabLst/>
              <a:defRPr/>
            </a:pPr>
            <a:endParaRPr lang="ar-DZ" sz="1200" b="1" dirty="0" smtClean="0">
              <a:latin typeface="Traditional Arabic" pitchFamily="18" charset="-78"/>
              <a:cs typeface="Traditional Arabic" pitchFamily="18" charset="-78"/>
            </a:endParaRPr>
          </a:p>
          <a:p>
            <a:pPr algn="r" rtl="1"/>
            <a:endParaRPr lang="fr-FR" dirty="0"/>
          </a:p>
        </p:txBody>
      </p:sp>
      <p:sp>
        <p:nvSpPr>
          <p:cNvPr id="4" name="Espace réservé du numéro de diapositive 3"/>
          <p:cNvSpPr>
            <a:spLocks noGrp="1"/>
          </p:cNvSpPr>
          <p:nvPr>
            <p:ph type="sldNum" sz="quarter" idx="10"/>
          </p:nvPr>
        </p:nvSpPr>
        <p:spPr/>
        <p:txBody>
          <a:bodyPr/>
          <a:lstStyle/>
          <a:p>
            <a:fld id="{D1617093-D48A-487A-A700-F7C74295A877}" type="slidenum">
              <a:rPr lang="fr-FR" smtClean="0"/>
              <a:pPr/>
              <a:t>5</a:t>
            </a:fld>
            <a:endParaRPr lang="fr-FR"/>
          </a:p>
        </p:txBody>
      </p:sp>
    </p:spTree>
    <p:extLst>
      <p:ext uri="{BB962C8B-B14F-4D97-AF65-F5344CB8AC3E}">
        <p14:creationId xmlns:p14="http://schemas.microsoft.com/office/powerpoint/2010/main" val="3736439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latin typeface="+mn-lt"/>
                <a:ea typeface="+mn-ea"/>
                <a:cs typeface="+mn-cs"/>
              </a:rPr>
              <a:t>من أجل تحقيق أهداف البحث والإجابة على الإشكاليات الجزئية، قمنا بتقسيم البحث إلى </a:t>
            </a:r>
            <a:r>
              <a:rPr lang="ar-DZ" sz="1200" kern="1200" dirty="0" smtClean="0">
                <a:solidFill>
                  <a:schemeClr val="tx1"/>
                </a:solidFill>
                <a:latin typeface="+mn-lt"/>
                <a:ea typeface="+mn-ea"/>
                <a:cs typeface="+mn-cs"/>
              </a:rPr>
              <a:t>ثلاث محاور </a:t>
            </a:r>
            <a:r>
              <a:rPr lang="ar-SA" sz="1200" kern="1200" dirty="0" smtClean="0">
                <a:solidFill>
                  <a:schemeClr val="tx1"/>
                </a:solidFill>
                <a:latin typeface="+mn-lt"/>
                <a:ea typeface="+mn-ea"/>
                <a:cs typeface="+mn-cs"/>
              </a:rPr>
              <a:t>كالتالي:</a:t>
            </a:r>
            <a:endParaRPr lang="fr-FR" sz="1400" kern="1200" dirty="0" smtClean="0">
              <a:solidFill>
                <a:schemeClr val="tx1"/>
              </a:solidFill>
              <a:latin typeface="Traditional Arabic" pitchFamily="18" charset="-78"/>
              <a:ea typeface="+mn-ea"/>
              <a:cs typeface="+mn-cs"/>
            </a:endParaRPr>
          </a:p>
          <a:p>
            <a:pPr algn="r" rtl="1"/>
            <a:endParaRPr lang="fr-FR" dirty="0"/>
          </a:p>
        </p:txBody>
      </p:sp>
      <p:sp>
        <p:nvSpPr>
          <p:cNvPr id="4" name="Espace réservé du numéro de diapositive 3"/>
          <p:cNvSpPr>
            <a:spLocks noGrp="1"/>
          </p:cNvSpPr>
          <p:nvPr>
            <p:ph type="sldNum" sz="quarter" idx="10"/>
          </p:nvPr>
        </p:nvSpPr>
        <p:spPr/>
        <p:txBody>
          <a:bodyPr/>
          <a:lstStyle/>
          <a:p>
            <a:fld id="{D1617093-D48A-487A-A700-F7C74295A877}" type="slidenum">
              <a:rPr lang="fr-FR" smtClean="0"/>
              <a:pPr/>
              <a:t>6</a:t>
            </a:fld>
            <a:endParaRPr lang="fr-FR"/>
          </a:p>
        </p:txBody>
      </p:sp>
    </p:spTree>
    <p:extLst>
      <p:ext uri="{BB962C8B-B14F-4D97-AF65-F5344CB8AC3E}">
        <p14:creationId xmlns:p14="http://schemas.microsoft.com/office/powerpoint/2010/main" val="234188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endParaRPr lang="fr-FR" dirty="0"/>
          </a:p>
        </p:txBody>
      </p:sp>
      <p:sp>
        <p:nvSpPr>
          <p:cNvPr id="4" name="Espace réservé du numéro de diapositive 3"/>
          <p:cNvSpPr>
            <a:spLocks noGrp="1"/>
          </p:cNvSpPr>
          <p:nvPr>
            <p:ph type="sldNum" sz="quarter" idx="10"/>
          </p:nvPr>
        </p:nvSpPr>
        <p:spPr/>
        <p:txBody>
          <a:bodyPr/>
          <a:lstStyle/>
          <a:p>
            <a:fld id="{D1617093-D48A-487A-A700-F7C74295A877}" type="slidenum">
              <a:rPr lang="fr-FR" smtClean="0"/>
              <a:pPr/>
              <a:t>7</a:t>
            </a:fld>
            <a:endParaRPr lang="fr-FR"/>
          </a:p>
        </p:txBody>
      </p:sp>
    </p:spTree>
    <p:extLst>
      <p:ext uri="{BB962C8B-B14F-4D97-AF65-F5344CB8AC3E}">
        <p14:creationId xmlns:p14="http://schemas.microsoft.com/office/powerpoint/2010/main" val="920612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ar-DZ" dirty="0" smtClean="0"/>
              <a:t>شكرا على حسن اصغائكم</a:t>
            </a:r>
            <a:endParaRPr lang="fr-FR" dirty="0"/>
          </a:p>
        </p:txBody>
      </p:sp>
      <p:sp>
        <p:nvSpPr>
          <p:cNvPr id="4" name="Espace réservé du numéro de diapositive 3"/>
          <p:cNvSpPr>
            <a:spLocks noGrp="1"/>
          </p:cNvSpPr>
          <p:nvPr>
            <p:ph type="sldNum" sz="quarter" idx="10"/>
          </p:nvPr>
        </p:nvSpPr>
        <p:spPr/>
        <p:txBody>
          <a:bodyPr/>
          <a:lstStyle/>
          <a:p>
            <a:fld id="{D1617093-D48A-487A-A700-F7C74295A877}" type="slidenum">
              <a:rPr lang="fr-FR" smtClean="0"/>
              <a:pPr/>
              <a:t>11</a:t>
            </a:fld>
            <a:endParaRPr lang="fr-FR"/>
          </a:p>
        </p:txBody>
      </p:sp>
    </p:spTree>
    <p:extLst>
      <p:ext uri="{BB962C8B-B14F-4D97-AF65-F5344CB8AC3E}">
        <p14:creationId xmlns:p14="http://schemas.microsoft.com/office/powerpoint/2010/main" val="39280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55573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56360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507013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AA309A6D-C09C-4548-B29A-6CF363A7E532}" type="datetimeFigureOut">
              <a:rPr lang="fr-FR" smtClean="0"/>
              <a:pPr/>
              <a:t>03/12/2024</a:t>
            </a:fld>
            <a:endParaRPr lang="fr-BE"/>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BE"/>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F4668DC-857F-487D-BFFA-8C0CA5037977}" type="slidenum">
              <a:rPr lang="fr-BE" smtClean="0"/>
              <a:pPr/>
              <a:t>‹N°›</a:t>
            </a:fld>
            <a:endParaRPr lang="fr-B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AA309A6D-C09C-4548-B29A-6CF363A7E532}" type="datetimeFigureOut">
              <a:rPr lang="fr-FR" smtClean="0"/>
              <a:pPr/>
              <a:t>03/12/2024</a:t>
            </a:fld>
            <a:endParaRPr lang="fr-BE"/>
          </a:p>
        </p:txBody>
      </p:sp>
      <p:sp>
        <p:nvSpPr>
          <p:cNvPr id="27" name="Espace réservé du numéro de diapositive 2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8" name="Espace réservé du pied de page 27"/>
          <p:cNvSpPr>
            <a:spLocks noGrp="1"/>
          </p:cNvSpPr>
          <p:nvPr>
            <p:ph type="ftr" sz="quarter" idx="12"/>
          </p:nvPr>
        </p:nvSpPr>
        <p:spPr/>
        <p:txBody>
          <a:bodyPr rtlCol="0"/>
          <a:lstStyle/>
          <a:p>
            <a:endParaRPr lang="fr-B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AA309A6D-C09C-4548-B29A-6CF363A7E532}" type="datetimeFigureOut">
              <a:rPr lang="fr-FR" smtClean="0"/>
              <a:pPr/>
              <a:t>03/12/2024</a:t>
            </a:fld>
            <a:endParaRPr lang="fr-BE"/>
          </a:p>
        </p:txBody>
      </p:sp>
      <p:sp>
        <p:nvSpPr>
          <p:cNvPr id="4" name="Espace réservé du pied de page 3"/>
          <p:cNvSpPr>
            <a:spLocks noGrp="1"/>
          </p:cNvSpPr>
          <p:nvPr>
            <p:ph type="ftr" sz="quarter" idx="11"/>
          </p:nvPr>
        </p:nvSpPr>
        <p:spPr>
          <a:xfrm>
            <a:off x="5257800" y="612648"/>
            <a:ext cx="1325880" cy="457200"/>
          </a:xfrm>
        </p:spPr>
        <p:txBody>
          <a:bodyPr/>
          <a:lstStyle/>
          <a:p>
            <a:endParaRPr lang="fr-BE"/>
          </a:p>
        </p:txBody>
      </p:sp>
      <p:sp>
        <p:nvSpPr>
          <p:cNvPr id="5" name="Espace réservé du numéro de diapositive 4"/>
          <p:cNvSpPr>
            <a:spLocks noGrp="1"/>
          </p:cNvSpPr>
          <p:nvPr>
            <p:ph type="sldNum" sz="quarter" idx="12"/>
          </p:nvPr>
        </p:nvSpPr>
        <p:spPr>
          <a:xfrm>
            <a:off x="8174736" y="2272"/>
            <a:ext cx="762000" cy="365760"/>
          </a:xfrm>
        </p:spPr>
        <p:txBody>
          <a:bodyPr/>
          <a:lstStyle/>
          <a:p>
            <a:fld id="{CF4668DC-857F-487D-BFFA-8C0CA5037977}" type="slidenum">
              <a:rPr lang="fr-BE" smtClean="0"/>
              <a:pPr/>
              <a:t>‹N°›</a:t>
            </a:fld>
            <a:endParaRPr lang="fr-B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774533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19" name="Footer Placeholder 18"/>
          <p:cNvSpPr>
            <a:spLocks noGrp="1"/>
          </p:cNvSpPr>
          <p:nvPr>
            <p:ph type="ftr" sz="quarter" idx="11"/>
          </p:nvPr>
        </p:nvSpPr>
        <p:spPr/>
        <p:txBody>
          <a:bodyPr/>
          <a:lstStyle/>
          <a:p>
            <a:endParaRPr lang="fr-BE"/>
          </a:p>
        </p:txBody>
      </p:sp>
      <p:sp>
        <p:nvSpPr>
          <p:cNvPr id="27" name="Slide Number Placeholder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8170052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24348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623589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203494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425540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155270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p14="http://schemas.microsoft.com/office/powerpoint/2010/main" val="202298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grayscl/>
            <a:extLst>
              <a:ext uri="{BEBA8EAE-BF5A-486C-A8C5-ECC9F3942E4B}">
                <a14:imgProps xmlns:a14="http://schemas.microsoft.com/office/drawing/2010/main">
                  <a14:imgLayer r:embed="rId14">
                    <a14:imgEffect>
                      <a14:colorTemperature colorTemp="7200"/>
                    </a14:imgEffect>
                    <a14:imgEffect>
                      <a14:saturation sat="33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03/12/2024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extLst>
      <p:ext uri="{BB962C8B-B14F-4D97-AF65-F5344CB8AC3E}">
        <p14:creationId xmlns:p14="http://schemas.microsoft.com/office/powerpoint/2010/main" val="276076044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grayscl/>
            <a:extLst>
              <a:ext uri="{BEBA8EAE-BF5A-486C-A8C5-ECC9F3942E4B}">
                <a14:imgProps xmlns:a14="http://schemas.microsoft.com/office/drawing/2010/main">
                  <a14:imgLayer r:embed="rId14">
                    <a14:imgEffect>
                      <a14:colorTemperature colorTemp="7200"/>
                    </a14:imgEffect>
                    <a14:imgEffect>
                      <a14:saturation sat="33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A309A6D-C09C-4548-B29A-6CF363A7E532}" type="datetimeFigureOut">
              <a:rPr lang="fr-FR" smtClean="0"/>
              <a:pPr/>
              <a:t>03/12/2024</a:t>
            </a:fld>
            <a:endParaRPr lang="fr-BE"/>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BE"/>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grayscl/>
            <a:extLst>
              <a:ext uri="{BEBA8EAE-BF5A-486C-A8C5-ECC9F3942E4B}">
                <a14:imgProps xmlns:a14="http://schemas.microsoft.com/office/drawing/2010/main">
                  <a14:imgLayer r:embed="rId14">
                    <a14:imgEffect>
                      <a14:colorTemperature colorTemp="7200"/>
                    </a14:imgEffect>
                    <a14:imgEffect>
                      <a14:saturation sat="33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03/12/2024</a:t>
            </a:fld>
            <a:endParaRPr lang="fr-B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p:cNvSpPr>
            <a:spLocks noChangeArrowheads="1"/>
          </p:cNvSpPr>
          <p:nvPr/>
        </p:nvSpPr>
        <p:spPr bwMode="auto">
          <a:xfrm>
            <a:off x="0" y="2420888"/>
            <a:ext cx="9144000" cy="1728192"/>
          </a:xfrm>
          <a:prstGeom prst="roundRect">
            <a:avLst>
              <a:gd name="adj" fmla="val 16667"/>
            </a:avLst>
          </a:prstGeom>
          <a:solidFill>
            <a:schemeClr val="bg1"/>
          </a:solidFill>
          <a:ln w="31750">
            <a:solidFill>
              <a:srgbClr val="800C00"/>
            </a:solidFill>
            <a:round/>
            <a:headEnd/>
            <a:tailEnd/>
          </a:ln>
          <a:effectLst>
            <a:outerShdw dist="107763" dir="18900000" algn="ctr" rotWithShape="0">
              <a:srgbClr val="868686">
                <a:alpha val="50000"/>
              </a:srgbClr>
            </a:outerShdw>
          </a:effectLst>
        </p:spPr>
        <p:txBody>
          <a:bodyPr vert="horz" wrap="square" lIns="91440" tIns="45720" rIns="91440" bIns="45720" numCol="1" anchor="t" anchorCtr="0" compatLnSpc="1">
            <a:prstTxWarp prst="textNoShape">
              <a:avLst/>
            </a:prstTxWarp>
          </a:bodyPr>
          <a:lstStyle/>
          <a:p>
            <a:pPr algn="ctr" rtl="1"/>
            <a:r>
              <a:rPr lang="ar-DZ" sz="3200" b="1" dirty="0"/>
              <a:t>استراتيجية تطبيق </a:t>
            </a:r>
            <a:r>
              <a:rPr lang="ar-DZ" sz="3200" b="1" dirty="0" err="1"/>
              <a:t>الحوكمة</a:t>
            </a:r>
            <a:r>
              <a:rPr lang="ar-DZ" sz="3200" b="1" dirty="0"/>
              <a:t> المالية في تحسين إدارة المخاطر المالية </a:t>
            </a:r>
            <a:endParaRPr lang="fr-FR" sz="3200" b="1" dirty="0" smtClean="0"/>
          </a:p>
          <a:p>
            <a:pPr algn="ctr" rtl="1"/>
            <a:r>
              <a:rPr lang="ar-DZ" sz="2800" b="1" dirty="0" smtClean="0"/>
              <a:t>–</a:t>
            </a:r>
            <a:r>
              <a:rPr lang="ar-DZ" sz="2800" b="1" dirty="0"/>
              <a:t>الرؤيا والتحليل-</a:t>
            </a:r>
            <a:endParaRPr lang="fr-FR" sz="2800" dirty="0"/>
          </a:p>
          <a:p>
            <a:pPr algn="ctr"/>
            <a:r>
              <a:rPr lang="fr-FR" sz="2400" b="1" dirty="0"/>
              <a:t>Financial </a:t>
            </a:r>
            <a:r>
              <a:rPr lang="fr-FR" sz="2400" b="1" dirty="0" err="1"/>
              <a:t>Governance</a:t>
            </a:r>
            <a:r>
              <a:rPr lang="fr-FR" sz="2400" b="1" dirty="0"/>
              <a:t> </a:t>
            </a:r>
            <a:r>
              <a:rPr lang="fr-FR" sz="2400" b="1" dirty="0" err="1"/>
              <a:t>Implementation</a:t>
            </a:r>
            <a:r>
              <a:rPr lang="fr-FR" sz="2400" b="1" dirty="0"/>
              <a:t> </a:t>
            </a:r>
            <a:r>
              <a:rPr lang="fr-FR" sz="2400" b="1" dirty="0" err="1"/>
              <a:t>Strategy</a:t>
            </a:r>
            <a:r>
              <a:rPr lang="fr-FR" sz="2400" b="1" dirty="0"/>
              <a:t> to </a:t>
            </a:r>
            <a:r>
              <a:rPr lang="fr-FR" sz="2400" b="1" dirty="0" err="1"/>
              <a:t>Improve</a:t>
            </a:r>
            <a:r>
              <a:rPr lang="fr-FR" sz="2400" b="1" dirty="0"/>
              <a:t> Financial </a:t>
            </a:r>
            <a:r>
              <a:rPr lang="fr-FR" sz="2400" b="1" dirty="0" err="1"/>
              <a:t>Risk</a:t>
            </a:r>
            <a:r>
              <a:rPr lang="fr-FR" sz="2400" b="1" dirty="0"/>
              <a:t> Management - Vision and </a:t>
            </a:r>
            <a:r>
              <a:rPr lang="fr-FR" sz="2400" b="1" dirty="0" err="1"/>
              <a:t>Analysis</a:t>
            </a:r>
            <a:endParaRPr lang="ar-DZ" sz="2400" b="1" dirty="0" smtClean="0">
              <a:latin typeface="Simplified Arabic" pitchFamily="18" charset="-78"/>
              <a:cs typeface="Simplified Arabic" pitchFamily="18" charset="-78"/>
            </a:endParaRPr>
          </a:p>
        </p:txBody>
      </p:sp>
      <p:sp>
        <p:nvSpPr>
          <p:cNvPr id="8" name="Rectangle 7"/>
          <p:cNvSpPr/>
          <p:nvPr/>
        </p:nvSpPr>
        <p:spPr>
          <a:xfrm>
            <a:off x="539552" y="3717032"/>
            <a:ext cx="8280920" cy="253916"/>
          </a:xfrm>
          <a:prstGeom prst="rect">
            <a:avLst/>
          </a:prstGeom>
        </p:spPr>
        <p:txBody>
          <a:bodyPr wrap="square">
            <a:spAutoFit/>
          </a:bodyPr>
          <a:lstStyle/>
          <a:p>
            <a:pPr algn="ctr" rtl="1"/>
            <a:endParaRPr lang="ar-DZ" sz="1050" b="1" dirty="0" smtClean="0">
              <a:latin typeface="Traditional Arabic" pitchFamily="18" charset="-78"/>
              <a:cs typeface="Traditional Arabic" pitchFamily="18" charset="-78"/>
            </a:endParaRPr>
          </a:p>
        </p:txBody>
      </p:sp>
      <p:sp>
        <p:nvSpPr>
          <p:cNvPr id="1026" name="AutoShape 2"/>
          <p:cNvSpPr>
            <a:spLocks noChangeArrowheads="1"/>
          </p:cNvSpPr>
          <p:nvPr/>
        </p:nvSpPr>
        <p:spPr bwMode="auto">
          <a:xfrm>
            <a:off x="1763688" y="6165304"/>
            <a:ext cx="5112567" cy="515937"/>
          </a:xfrm>
          <a:prstGeom prst="ribbon2">
            <a:avLst>
              <a:gd name="adj1" fmla="val 12500"/>
              <a:gd name="adj2" fmla="val 500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lvl="0" algn="r" fontAlgn="base">
              <a:spcBef>
                <a:spcPct val="0"/>
              </a:spcBef>
              <a:spcAft>
                <a:spcPts val="1000"/>
              </a:spcAft>
            </a:pPr>
            <a:r>
              <a:rPr lang="fr-FR" b="1" dirty="0" smtClean="0">
                <a:latin typeface="Simplified Arabic" pitchFamily="18" charset="-78"/>
                <a:ea typeface="Arial" pitchFamily="34" charset="0"/>
                <a:cs typeface="Simplified Arabic" pitchFamily="18" charset="-78"/>
              </a:rPr>
              <a:t>2025-20</a:t>
            </a:r>
            <a:r>
              <a:rPr lang="ar-DZ" b="1" dirty="0" smtClean="0">
                <a:latin typeface="Simplified Arabic" pitchFamily="18" charset="-78"/>
                <a:ea typeface="Arial" pitchFamily="34" charset="0"/>
                <a:cs typeface="Simplified Arabic" pitchFamily="18" charset="-78"/>
              </a:rPr>
              <a:t>24</a:t>
            </a:r>
            <a:r>
              <a:rPr lang="en-US" b="1" dirty="0" smtClean="0">
                <a:latin typeface="Simplified Arabic" pitchFamily="18" charset="-78"/>
                <a:ea typeface="Arial" pitchFamily="34" charset="0"/>
                <a:cs typeface="Simplified Arabic" pitchFamily="18" charset="-78"/>
              </a:rPr>
              <a:t> :</a:t>
            </a:r>
            <a:r>
              <a:rPr kumimoji="0" lang="fr-FR" b="1" i="0" u="none" strike="noStrike" cap="none" normalizeH="0" baseline="0" dirty="0" err="1" smtClean="0">
                <a:ln>
                  <a:noFill/>
                </a:ln>
                <a:solidFill>
                  <a:schemeClr val="tx1"/>
                </a:solidFill>
                <a:effectLst/>
                <a:latin typeface="Simplified Arabic" pitchFamily="18" charset="-78"/>
                <a:ea typeface="Arial" pitchFamily="34" charset="0"/>
                <a:cs typeface="Simplified Arabic" pitchFamily="18" charset="-78"/>
              </a:rPr>
              <a:t>السنة</a:t>
            </a:r>
            <a:r>
              <a:rPr kumimoji="0" lang="fr-FR"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 </a:t>
            </a:r>
            <a:r>
              <a:rPr kumimoji="0" lang="fr-FR" b="1" i="0" u="none" strike="noStrike" cap="none" normalizeH="0" baseline="0" dirty="0" err="1" smtClean="0">
                <a:ln>
                  <a:noFill/>
                </a:ln>
                <a:solidFill>
                  <a:schemeClr val="tx1"/>
                </a:solidFill>
                <a:effectLst/>
                <a:latin typeface="Simplified Arabic" pitchFamily="18" charset="-78"/>
                <a:ea typeface="Arial" pitchFamily="34" charset="0"/>
                <a:cs typeface="Simplified Arabic" pitchFamily="18" charset="-78"/>
              </a:rPr>
              <a:t>الدراسية</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0" y="0"/>
            <a:ext cx="9144000" cy="1629677"/>
          </a:xfrm>
          <a:prstGeom prst="rect">
            <a:avLst/>
          </a:prstGeom>
        </p:spPr>
        <p:txBody>
          <a:bodyPr wrap="square">
            <a:spAutoFit/>
          </a:bodyPr>
          <a:lstStyle/>
          <a:p>
            <a:pPr algn="ctr">
              <a:lnSpc>
                <a:spcPct val="115000"/>
              </a:lnSpc>
            </a:pPr>
            <a:r>
              <a:rPr lang="ar-SA" b="1" dirty="0">
                <a:latin typeface="Calibri" panose="020F0502020204030204" pitchFamily="34" charset="0"/>
                <a:ea typeface="Calibri" panose="020F0502020204030204" pitchFamily="34" charset="0"/>
                <a:cs typeface="Traditional Arabic" panose="02020603050405020304" pitchFamily="18" charset="-78"/>
              </a:rPr>
              <a:t> </a:t>
            </a:r>
            <a:endParaRPr lang="fr-FR" sz="1400" dirty="0">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pPr>
            <a:r>
              <a:rPr lang="ar-SA" b="1" u="heavy" dirty="0">
                <a:latin typeface="Calibri" panose="020F0502020204030204" pitchFamily="34" charset="0"/>
                <a:ea typeface="Calibri" panose="020F0502020204030204" pitchFamily="34" charset="0"/>
                <a:cs typeface="Traditional Arabic" panose="02020603050405020304" pitchFamily="18" charset="-78"/>
              </a:rPr>
              <a:t>كلية </a:t>
            </a:r>
            <a:r>
              <a:rPr lang="ar-SA" sz="2400" b="1" u="heavy" dirty="0">
                <a:latin typeface="Andalus" panose="02020603050405020304" pitchFamily="18" charset="-78"/>
                <a:ea typeface="Calibri" panose="020F0502020204030204" pitchFamily="34" charset="0"/>
                <a:cs typeface="Andalus" panose="02020603050405020304" pitchFamily="18" charset="-78"/>
              </a:rPr>
              <a:t>الاقتصاد</a:t>
            </a:r>
            <a:endParaRPr lang="fr-FR" sz="2400" dirty="0">
              <a:latin typeface="Andalus" panose="02020603050405020304" pitchFamily="18" charset="-78"/>
              <a:ea typeface="Calibri" panose="020F0502020204030204" pitchFamily="34" charset="0"/>
              <a:cs typeface="Andalus" panose="02020603050405020304" pitchFamily="18" charset="-78"/>
            </a:endParaRPr>
          </a:p>
          <a:p>
            <a:pPr algn="ctr" rtl="1">
              <a:lnSpc>
                <a:spcPct val="115000"/>
              </a:lnSpc>
            </a:pPr>
            <a:r>
              <a:rPr lang="ar-SA" sz="2400" b="1" u="heavy" dirty="0">
                <a:latin typeface="Andalus" panose="02020603050405020304" pitchFamily="18" charset="-78"/>
                <a:ea typeface="Calibri" panose="020F0502020204030204" pitchFamily="34" charset="0"/>
                <a:cs typeface="Andalus" panose="02020603050405020304" pitchFamily="18" charset="-78"/>
              </a:rPr>
              <a:t>الملتقى الوطني حضوري وعن بعد: استراتيجية تطوير وتعزيز </a:t>
            </a:r>
            <a:r>
              <a:rPr lang="ar-SA" sz="2400" b="1" u="heavy" dirty="0" err="1">
                <a:latin typeface="Andalus" panose="02020603050405020304" pitchFamily="18" charset="-78"/>
                <a:ea typeface="Calibri" panose="020F0502020204030204" pitchFamily="34" charset="0"/>
                <a:cs typeface="Andalus" panose="02020603050405020304" pitchFamily="18" charset="-78"/>
              </a:rPr>
              <a:t>الحوكمة</a:t>
            </a:r>
            <a:r>
              <a:rPr lang="ar-SA" sz="2400" b="1" u="heavy" dirty="0">
                <a:latin typeface="Andalus" panose="02020603050405020304" pitchFamily="18" charset="-78"/>
                <a:ea typeface="Calibri" panose="020F0502020204030204" pitchFamily="34" charset="0"/>
                <a:cs typeface="Andalus" panose="02020603050405020304" pitchFamily="18" charset="-78"/>
              </a:rPr>
              <a:t> المالية </a:t>
            </a:r>
            <a:endParaRPr lang="fr-FR" sz="2400" dirty="0">
              <a:latin typeface="Andalus" panose="02020603050405020304" pitchFamily="18" charset="-78"/>
              <a:ea typeface="Calibri" panose="020F0502020204030204" pitchFamily="34" charset="0"/>
              <a:cs typeface="Andalus" panose="02020603050405020304" pitchFamily="18" charset="-78"/>
            </a:endParaRPr>
          </a:p>
          <a:p>
            <a:pPr algn="ctr" rtl="1"/>
            <a:r>
              <a:rPr lang="ar-SA" sz="2400" b="1" u="heavy" dirty="0">
                <a:latin typeface="Andalus" panose="02020603050405020304" pitchFamily="18" charset="-78"/>
                <a:ea typeface="Calibri" panose="020F0502020204030204" pitchFamily="34" charset="0"/>
                <a:cs typeface="Andalus" panose="02020603050405020304" pitchFamily="18" charset="-78"/>
              </a:rPr>
              <a:t>في المؤسسات الاقتصادية </a:t>
            </a:r>
            <a:endParaRPr lang="fr-FR" sz="2400" dirty="0">
              <a:latin typeface="Andalus" panose="02020603050405020304" pitchFamily="18" charset="-78"/>
              <a:cs typeface="Andalus" panose="02020603050405020304" pitchFamily="18" charset="-78"/>
            </a:endParaRPr>
          </a:p>
        </p:txBody>
      </p:sp>
      <p:sp>
        <p:nvSpPr>
          <p:cNvPr id="4" name="Rectangle 3"/>
          <p:cNvSpPr/>
          <p:nvPr/>
        </p:nvSpPr>
        <p:spPr>
          <a:xfrm>
            <a:off x="3740682" y="1724383"/>
            <a:ext cx="1662635" cy="461665"/>
          </a:xfrm>
          <a:prstGeom prst="rect">
            <a:avLst/>
          </a:prstGeom>
        </p:spPr>
        <p:txBody>
          <a:bodyPr wrap="none">
            <a:spAutoFit/>
          </a:bodyPr>
          <a:lstStyle/>
          <a:p>
            <a:r>
              <a:rPr lang="ar-SA" sz="2400" b="1" u="heavy" dirty="0">
                <a:latin typeface="Andalus" panose="02020603050405020304" pitchFamily="18" charset="-78"/>
                <a:ea typeface="Calibri" panose="020F0502020204030204" pitchFamily="34" charset="0"/>
                <a:cs typeface="Andalus" panose="02020603050405020304" pitchFamily="18" charset="-78"/>
              </a:rPr>
              <a:t>عنوان المداخلة</a:t>
            </a:r>
            <a:r>
              <a:rPr lang="ar-SA" b="1" u="heavy" dirty="0">
                <a:ea typeface="Calibri" panose="020F0502020204030204" pitchFamily="34" charset="0"/>
                <a:cs typeface="Traditional Arabic" panose="02020603050405020304" pitchFamily="18" charset="-78"/>
              </a:rPr>
              <a:t>:</a:t>
            </a:r>
            <a:endParaRPr lang="fr-FR" dirty="0"/>
          </a:p>
        </p:txBody>
      </p:sp>
      <p:sp>
        <p:nvSpPr>
          <p:cNvPr id="5" name="Rectangle 4"/>
          <p:cNvSpPr/>
          <p:nvPr/>
        </p:nvSpPr>
        <p:spPr>
          <a:xfrm>
            <a:off x="5812105" y="4617422"/>
            <a:ext cx="1914307" cy="523220"/>
          </a:xfrm>
          <a:prstGeom prst="rect">
            <a:avLst/>
          </a:prstGeom>
        </p:spPr>
        <p:txBody>
          <a:bodyPr wrap="none">
            <a:spAutoFit/>
          </a:bodyPr>
          <a:lstStyle/>
          <a:p>
            <a:r>
              <a:rPr lang="ar-DZ" sz="2800" b="1" dirty="0">
                <a:ea typeface="Calibri" panose="020F0502020204030204" pitchFamily="34" charset="0"/>
                <a:cs typeface="Traditional Arabic" panose="02020603050405020304" pitchFamily="18" charset="-78"/>
              </a:rPr>
              <a:t>دكتورة خيرة </a:t>
            </a:r>
            <a:r>
              <a:rPr lang="ar-DZ" sz="2800" b="1" dirty="0" err="1">
                <a:ea typeface="Calibri" panose="020F0502020204030204" pitchFamily="34" charset="0"/>
                <a:cs typeface="Traditional Arabic" panose="02020603050405020304" pitchFamily="18" charset="-78"/>
              </a:rPr>
              <a:t>زقيب</a:t>
            </a:r>
            <a:endParaRPr lang="fr-FR" sz="2800" dirty="0"/>
          </a:p>
        </p:txBody>
      </p:sp>
      <p:sp>
        <p:nvSpPr>
          <p:cNvPr id="6" name="Rectangle 5"/>
          <p:cNvSpPr/>
          <p:nvPr/>
        </p:nvSpPr>
        <p:spPr>
          <a:xfrm>
            <a:off x="3558551" y="4965185"/>
            <a:ext cx="2242922" cy="523220"/>
          </a:xfrm>
          <a:prstGeom prst="rect">
            <a:avLst/>
          </a:prstGeom>
        </p:spPr>
        <p:txBody>
          <a:bodyPr wrap="none">
            <a:spAutoFit/>
          </a:bodyPr>
          <a:lstStyle/>
          <a:p>
            <a:r>
              <a:rPr lang="ar-DZ" b="1" dirty="0">
                <a:ea typeface="Calibri" panose="020F0502020204030204" pitchFamily="34" charset="0"/>
                <a:cs typeface="Traditional Arabic" panose="02020603050405020304" pitchFamily="18" charset="-78"/>
              </a:rPr>
              <a:t> </a:t>
            </a:r>
            <a:r>
              <a:rPr lang="ar-DZ" sz="2800" b="1" dirty="0">
                <a:ea typeface="Calibri" panose="020F0502020204030204" pitchFamily="34" charset="0"/>
                <a:cs typeface="Traditional Arabic" panose="02020603050405020304" pitchFamily="18" charset="-78"/>
              </a:rPr>
              <a:t>دكتورة لبنى </a:t>
            </a:r>
            <a:r>
              <a:rPr lang="ar-DZ" sz="2800" b="1" dirty="0" err="1">
                <a:ea typeface="Calibri" panose="020F0502020204030204" pitchFamily="34" charset="0"/>
                <a:cs typeface="Traditional Arabic" panose="02020603050405020304" pitchFamily="18" charset="-78"/>
              </a:rPr>
              <a:t>محدادي</a:t>
            </a:r>
            <a:endParaRPr lang="fr-FR" sz="2800" b="1" dirty="0"/>
          </a:p>
        </p:txBody>
      </p:sp>
      <p:sp>
        <p:nvSpPr>
          <p:cNvPr id="9" name="Rectangle 8"/>
          <p:cNvSpPr/>
          <p:nvPr/>
        </p:nvSpPr>
        <p:spPr>
          <a:xfrm>
            <a:off x="3826442" y="4149080"/>
            <a:ext cx="1896673" cy="461665"/>
          </a:xfrm>
          <a:prstGeom prst="rect">
            <a:avLst/>
          </a:prstGeom>
        </p:spPr>
        <p:txBody>
          <a:bodyPr wrap="none">
            <a:spAutoFit/>
          </a:bodyPr>
          <a:lstStyle/>
          <a:p>
            <a:r>
              <a:rPr lang="ar-DZ" sz="2400" b="1" dirty="0">
                <a:latin typeface="Calibri" panose="020F0502020204030204" pitchFamily="34" charset="0"/>
                <a:ea typeface="Calibri" panose="020F0502020204030204" pitchFamily="34" charset="0"/>
                <a:cs typeface="Traditional Arabic" panose="02020603050405020304" pitchFamily="18" charset="-78"/>
              </a:rPr>
              <a:t> من اعداد الباحثتين</a:t>
            </a:r>
            <a:r>
              <a:rPr lang="ar-DZ" b="1" dirty="0">
                <a:latin typeface="Calibri" panose="020F0502020204030204" pitchFamily="34" charset="0"/>
                <a:ea typeface="Calibri" panose="020F0502020204030204" pitchFamily="34" charset="0"/>
                <a:cs typeface="Traditional Arabic" panose="02020603050405020304" pitchFamily="18" charset="-78"/>
              </a:rPr>
              <a:t>:</a:t>
            </a:r>
            <a:endParaRPr lang="fr-FR" dirty="0"/>
          </a:p>
        </p:txBody>
      </p:sp>
    </p:spTree>
    <p:extLst>
      <p:ext uri="{BB962C8B-B14F-4D97-AF65-F5344CB8AC3E}">
        <p14:creationId xmlns:p14="http://schemas.microsoft.com/office/powerpoint/2010/main" val="4603488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1520" y="836712"/>
            <a:ext cx="8496944" cy="54726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endParaRPr lang="ar-DZ" sz="2000" dirty="0" smtClean="0">
              <a:solidFill>
                <a:schemeClr val="tx1"/>
              </a:solidFill>
              <a:latin typeface="+mj-lt"/>
              <a:cs typeface="+mj-cs"/>
            </a:endParaRPr>
          </a:p>
          <a:p>
            <a:pPr algn="r" rtl="1">
              <a:buFont typeface="Wingdings" pitchFamily="2" charset="2"/>
              <a:buChar char="v"/>
            </a:pPr>
            <a:endParaRPr lang="ar-DZ" sz="2000" dirty="0" smtClean="0">
              <a:latin typeface="+mj-lt"/>
              <a:cs typeface="+mj-cs"/>
            </a:endParaRPr>
          </a:p>
          <a:p>
            <a:pPr algn="r" rtl="1">
              <a:buFont typeface="Wingdings" pitchFamily="2" charset="2"/>
              <a:buChar char="v"/>
            </a:pPr>
            <a:endParaRPr lang="ar-DZ" sz="2000" dirty="0" smtClean="0">
              <a:latin typeface="+mj-lt"/>
              <a:cs typeface="+mj-cs"/>
            </a:endParaRPr>
          </a:p>
          <a:p>
            <a:pPr lvl="0" algn="r" rtl="1">
              <a:buFont typeface="Wingdings" pitchFamily="2" charset="2"/>
              <a:buChar char="v"/>
            </a:pPr>
            <a:r>
              <a:rPr lang="ar-DZ" sz="2400" dirty="0" smtClean="0"/>
              <a:t> ينبغي تنظيم ورشات عمل ودورات </a:t>
            </a:r>
            <a:r>
              <a:rPr lang="ar-DZ" sz="2400" dirty="0" err="1" smtClean="0"/>
              <a:t>تديربيةوتكوينية</a:t>
            </a:r>
            <a:r>
              <a:rPr lang="ar-DZ" sz="2400" dirty="0" smtClean="0"/>
              <a:t> للموظفين حول مفاهيم </a:t>
            </a:r>
            <a:r>
              <a:rPr lang="ar-DZ" sz="2400" dirty="0" err="1" smtClean="0"/>
              <a:t>الحوكمة</a:t>
            </a:r>
            <a:r>
              <a:rPr lang="ar-DZ" sz="2400" dirty="0" smtClean="0"/>
              <a:t> المالية وأهميتها في تحسين الكفاءة الاقتصادية العامة؛</a:t>
            </a:r>
            <a:endParaRPr lang="ar-DZ" sz="2400" dirty="0" smtClean="0">
              <a:cs typeface="+mj-cs"/>
            </a:endParaRPr>
          </a:p>
          <a:p>
            <a:pPr lvl="0" algn="r" rtl="1">
              <a:buFont typeface="Wingdings" pitchFamily="2" charset="2"/>
              <a:buChar char="v"/>
            </a:pPr>
            <a:r>
              <a:rPr lang="ar-SA" sz="2400" dirty="0" smtClean="0"/>
              <a:t>ضرورة القيام بفحص ومراقبة العديد من القضايا الهامة التي تغطي جوانب متعددة من أنشطة المؤسسة الاقتصادية وأساليب عملها وهي تشتمل على (دقة البيانات المقدمة من الإدارة العامة للمؤسسة الاقتصادية</a:t>
            </a:r>
            <a:r>
              <a:rPr lang="ar-DZ" sz="2400" dirty="0" smtClean="0"/>
              <a:t>،</a:t>
            </a:r>
            <a:r>
              <a:rPr lang="ar-SA" sz="2400" dirty="0" smtClean="0"/>
              <a:t>كفاءة عمليات المؤسسة الاقتصادية ومركزها المالي</a:t>
            </a:r>
            <a:r>
              <a:rPr lang="ar-DZ" sz="2400" dirty="0" smtClean="0"/>
              <a:t>،</a:t>
            </a:r>
            <a:r>
              <a:rPr lang="ar-SA" sz="2400" dirty="0" smtClean="0"/>
              <a:t>كفاءة نظام إدارة المخاطر وإجراءات الرقابة الداخلية بالمؤسسة الاقتصادية</a:t>
            </a:r>
            <a:r>
              <a:rPr lang="ar-DZ" sz="2400" dirty="0" smtClean="0"/>
              <a:t>،</a:t>
            </a:r>
            <a:r>
              <a:rPr lang="ar-SA" sz="2400" dirty="0" smtClean="0"/>
              <a:t> كفاءة الرقابة الداخلية</a:t>
            </a:r>
            <a:r>
              <a:rPr lang="ar-DZ" sz="2400" dirty="0" smtClean="0"/>
              <a:t>...</a:t>
            </a:r>
          </a:p>
          <a:p>
            <a:pPr lvl="0" algn="r" rtl="1">
              <a:buFont typeface="Wingdings" pitchFamily="2" charset="2"/>
              <a:buChar char="v"/>
            </a:pPr>
            <a:r>
              <a:rPr lang="ar-SA" sz="2400" dirty="0" smtClean="0"/>
              <a:t>يجب </a:t>
            </a:r>
            <a:r>
              <a:rPr lang="ar-DZ" sz="2400" dirty="0" smtClean="0"/>
              <a:t>أن تعنى</a:t>
            </a:r>
            <a:r>
              <a:rPr lang="ar-SA" sz="2400" dirty="0" smtClean="0"/>
              <a:t> هذه الإدارة</a:t>
            </a:r>
            <a:r>
              <a:rPr lang="ar-DZ" sz="2400" dirty="0" smtClean="0"/>
              <a:t> </a:t>
            </a:r>
            <a:r>
              <a:rPr lang="ar-SA" sz="2400" dirty="0" smtClean="0"/>
              <a:t>بالتعرف</a:t>
            </a:r>
            <a:r>
              <a:rPr lang="ar-DZ" sz="2400" dirty="0" smtClean="0"/>
              <a:t> </a:t>
            </a:r>
            <a:r>
              <a:rPr lang="ar-SA" sz="2400" dirty="0" smtClean="0"/>
              <a:t>على</a:t>
            </a:r>
            <a:r>
              <a:rPr lang="ar-DZ" sz="2400" dirty="0" smtClean="0"/>
              <a:t> </a:t>
            </a:r>
            <a:r>
              <a:rPr lang="ar-SA" sz="2400" dirty="0" smtClean="0"/>
              <a:t>المخاطر،قياسها،متابعتها</a:t>
            </a:r>
            <a:r>
              <a:rPr lang="ar-DZ" sz="2400" dirty="0" smtClean="0"/>
              <a:t> </a:t>
            </a:r>
            <a:r>
              <a:rPr lang="ar-SA" sz="2400" dirty="0" smtClean="0"/>
              <a:t>بهدف</a:t>
            </a:r>
            <a:r>
              <a:rPr lang="ar-DZ" sz="2400" dirty="0" smtClean="0"/>
              <a:t> </a:t>
            </a:r>
            <a:r>
              <a:rPr lang="ar-SA" sz="2400" dirty="0" smtClean="0"/>
              <a:t>التقليل</a:t>
            </a:r>
            <a:r>
              <a:rPr lang="ar-DZ" sz="2400" dirty="0" smtClean="0"/>
              <a:t> </a:t>
            </a:r>
            <a:r>
              <a:rPr lang="ar-SA" sz="2400" dirty="0" smtClean="0"/>
              <a:t>منها</a:t>
            </a:r>
            <a:r>
              <a:rPr lang="ar-DZ" sz="2400" dirty="0" smtClean="0"/>
              <a:t>.</a:t>
            </a:r>
          </a:p>
          <a:p>
            <a:pPr lvl="0" algn="r" rtl="1">
              <a:buFont typeface="Wingdings" pitchFamily="2" charset="2"/>
              <a:buChar char="v"/>
            </a:pPr>
            <a:r>
              <a:rPr lang="ar-SA" sz="2400" dirty="0" err="1" smtClean="0"/>
              <a:t>دعوةالمؤسسات</a:t>
            </a:r>
            <a:r>
              <a:rPr lang="ar-DZ" sz="2400" dirty="0" smtClean="0"/>
              <a:t> </a:t>
            </a:r>
            <a:r>
              <a:rPr lang="ar-SA" sz="2400" dirty="0" smtClean="0"/>
              <a:t>الاقتصادية</a:t>
            </a:r>
            <a:r>
              <a:rPr lang="ar-DZ" sz="2400" dirty="0" smtClean="0"/>
              <a:t> </a:t>
            </a:r>
            <a:r>
              <a:rPr lang="ar-SA" sz="2400" dirty="0" smtClean="0"/>
              <a:t>للاهتمام</a:t>
            </a:r>
            <a:r>
              <a:rPr lang="ar-DZ" sz="2400" dirty="0" smtClean="0"/>
              <a:t> </a:t>
            </a:r>
            <a:r>
              <a:rPr lang="ar-SA" sz="2400" dirty="0" smtClean="0"/>
              <a:t>بتأهيل</a:t>
            </a:r>
            <a:r>
              <a:rPr lang="ar-DZ" sz="2400" dirty="0" smtClean="0"/>
              <a:t> </a:t>
            </a:r>
            <a:r>
              <a:rPr lang="ar-SA" sz="2400" dirty="0" smtClean="0"/>
              <a:t>العاملين</a:t>
            </a:r>
            <a:r>
              <a:rPr lang="ar-DZ" sz="2400" dirty="0" smtClean="0"/>
              <a:t> </a:t>
            </a:r>
            <a:r>
              <a:rPr lang="ar-SA" sz="2400" dirty="0" smtClean="0"/>
              <a:t>في</a:t>
            </a:r>
            <a:r>
              <a:rPr lang="ar-DZ" sz="2400" dirty="0" smtClean="0"/>
              <a:t> </a:t>
            </a:r>
            <a:r>
              <a:rPr lang="ar-SA" sz="2400" dirty="0" smtClean="0"/>
              <a:t>إدارة</a:t>
            </a:r>
            <a:r>
              <a:rPr lang="ar-DZ" sz="2400" dirty="0" smtClean="0"/>
              <a:t> </a:t>
            </a:r>
            <a:r>
              <a:rPr lang="ar-SA" sz="2400" dirty="0" smtClean="0"/>
              <a:t>الائتمان</a:t>
            </a:r>
            <a:r>
              <a:rPr lang="ar-DZ" sz="2400" dirty="0" smtClean="0"/>
              <a:t> </a:t>
            </a:r>
            <a:r>
              <a:rPr lang="ar-SA" sz="2400" dirty="0" smtClean="0"/>
              <a:t>وتنمية</a:t>
            </a:r>
            <a:r>
              <a:rPr lang="ar-DZ" sz="2400" dirty="0" smtClean="0"/>
              <a:t> </a:t>
            </a:r>
            <a:r>
              <a:rPr lang="ar-SA" sz="2400" dirty="0" smtClean="0"/>
              <a:t>مهارات</a:t>
            </a:r>
            <a:r>
              <a:rPr lang="ar-DZ" sz="2400" dirty="0" smtClean="0"/>
              <a:t> </a:t>
            </a:r>
            <a:r>
              <a:rPr lang="ar-SA" sz="2400" dirty="0" smtClean="0"/>
              <a:t>تحديد</a:t>
            </a:r>
            <a:r>
              <a:rPr lang="ar-DZ" sz="2400" dirty="0" smtClean="0"/>
              <a:t> </a:t>
            </a:r>
            <a:r>
              <a:rPr lang="ar-SA" sz="2400" dirty="0" smtClean="0"/>
              <a:t>المخاطر</a:t>
            </a:r>
            <a:r>
              <a:rPr lang="ar-DZ" sz="2400" dirty="0" smtClean="0"/>
              <a:t> </a:t>
            </a:r>
            <a:r>
              <a:rPr lang="ar-SA" sz="2400" dirty="0" smtClean="0"/>
              <a:t>وتقييمها</a:t>
            </a:r>
            <a:r>
              <a:rPr lang="ar-DZ" sz="2400" dirty="0" smtClean="0"/>
              <a:t>.</a:t>
            </a:r>
            <a:endParaRPr lang="ar-DZ" sz="2400" dirty="0" smtClean="0">
              <a:cs typeface="+mj-cs"/>
            </a:endParaRPr>
          </a:p>
          <a:p>
            <a:pPr algn="r" rtl="1">
              <a:buFont typeface="Wingdings" pitchFamily="2" charset="2"/>
              <a:buChar char="v"/>
            </a:pPr>
            <a:endParaRPr lang="ar-DZ" sz="2000" dirty="0" smtClean="0">
              <a:latin typeface="+mj-lt"/>
              <a:cs typeface="+mj-cs"/>
            </a:endParaRPr>
          </a:p>
          <a:p>
            <a:pPr algn="r" rtl="1">
              <a:buFont typeface="Wingdings" pitchFamily="2" charset="2"/>
              <a:buChar char="v"/>
            </a:pPr>
            <a:endParaRPr lang="ar-DZ" sz="2000" dirty="0" smtClean="0">
              <a:solidFill>
                <a:schemeClr val="tx1"/>
              </a:solidFill>
              <a:latin typeface="+mj-lt"/>
              <a:cs typeface="+mj-cs"/>
            </a:endParaRPr>
          </a:p>
          <a:p>
            <a:pPr algn="r" rtl="1">
              <a:buFont typeface="Wingdings" pitchFamily="2" charset="2"/>
              <a:buChar char="v"/>
            </a:pPr>
            <a:endParaRPr lang="ar-DZ" sz="2000" dirty="0" smtClean="0">
              <a:solidFill>
                <a:schemeClr val="tx1"/>
              </a:solidFill>
              <a:cs typeface="+mj-cs"/>
            </a:endParaRPr>
          </a:p>
          <a:p>
            <a:pPr lvl="0" algn="r" rtl="1">
              <a:buFont typeface="Wingdings" pitchFamily="2" charset="2"/>
              <a:buChar char="v"/>
            </a:pPr>
            <a:endParaRPr lang="fr-FR" sz="2000" dirty="0" smtClean="0">
              <a:solidFill>
                <a:schemeClr val="tx1"/>
              </a:solidFill>
              <a:cs typeface="+mj-cs"/>
            </a:endParaRPr>
          </a:p>
          <a:p>
            <a:pPr algn="ctr"/>
            <a:endParaRPr lang="fr-FR" dirty="0"/>
          </a:p>
        </p:txBody>
      </p:sp>
      <p:sp>
        <p:nvSpPr>
          <p:cNvPr id="3" name="Rectangle 2"/>
          <p:cNvSpPr/>
          <p:nvPr/>
        </p:nvSpPr>
        <p:spPr>
          <a:xfrm>
            <a:off x="755576" y="25460"/>
            <a:ext cx="7920880" cy="523220"/>
          </a:xfrm>
          <a:prstGeom prst="rect">
            <a:avLst/>
          </a:prstGeom>
        </p:spPr>
        <p:txBody>
          <a:bodyPr wrap="square">
            <a:spAutoFit/>
          </a:bodyPr>
          <a:lstStyle/>
          <a:p>
            <a:pPr algn="r" rtl="1"/>
            <a:r>
              <a:rPr lang="ar-DZ" sz="2800" dirty="0" err="1" smtClean="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الإقتراحات</a:t>
            </a:r>
            <a:endParaRPr lang="fr-FR" sz="28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988840"/>
            <a:ext cx="6048672" cy="3139321"/>
          </a:xfrm>
          <a:prstGeom prst="rect">
            <a:avLst/>
          </a:prstGeom>
        </p:spPr>
        <p:txBody>
          <a:bodyPr wrap="square">
            <a:spAutoFit/>
          </a:bodyPr>
          <a:lstStyle/>
          <a:p>
            <a:pPr algn="r" rtl="1"/>
            <a:r>
              <a:rPr lang="ar-DZ" sz="6600" dirty="0">
                <a:latin typeface="Andalus" pitchFamily="18" charset="-78"/>
                <a:cs typeface="Andalus" pitchFamily="18" charset="-78"/>
              </a:rPr>
              <a:t>شكرا </a:t>
            </a:r>
            <a:r>
              <a:rPr lang="ar-DZ" sz="6600" dirty="0" smtClean="0">
                <a:latin typeface="Andalus" pitchFamily="18" charset="-78"/>
                <a:cs typeface="Andalus" pitchFamily="18" charset="-78"/>
              </a:rPr>
              <a:t>على</a:t>
            </a:r>
          </a:p>
          <a:p>
            <a:pPr algn="r" rtl="1"/>
            <a:r>
              <a:rPr lang="ar-DZ" sz="6600" dirty="0">
                <a:latin typeface="Andalus" pitchFamily="18" charset="-78"/>
                <a:cs typeface="Andalus" pitchFamily="18" charset="-78"/>
              </a:rPr>
              <a:t> </a:t>
            </a:r>
            <a:r>
              <a:rPr lang="ar-DZ" sz="6600" dirty="0" smtClean="0">
                <a:latin typeface="Andalus" pitchFamily="18" charset="-78"/>
                <a:cs typeface="Andalus" pitchFamily="18" charset="-78"/>
              </a:rPr>
              <a:t>       حسن</a:t>
            </a:r>
          </a:p>
          <a:p>
            <a:pPr algn="r" rtl="1"/>
            <a:r>
              <a:rPr lang="ar-DZ" sz="6600" dirty="0" smtClean="0">
                <a:latin typeface="Andalus" pitchFamily="18" charset="-78"/>
                <a:cs typeface="Andalus" pitchFamily="18" charset="-78"/>
              </a:rPr>
              <a:t>          اصغائكم</a:t>
            </a:r>
            <a:endParaRPr lang="fr-FR" sz="6600" dirty="0">
              <a:latin typeface="Andalus" pitchFamily="18" charset="-78"/>
              <a:cs typeface="Andalus" pitchFamily="18" charset="-78"/>
            </a:endParaRPr>
          </a:p>
        </p:txBody>
      </p:sp>
    </p:spTree>
    <p:extLst>
      <p:ext uri="{BB962C8B-B14F-4D97-AF65-F5344CB8AC3E}">
        <p14:creationId xmlns:p14="http://schemas.microsoft.com/office/powerpoint/2010/main" val="3145094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114324" y="332656"/>
            <a:ext cx="9036496" cy="62646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55976" y="0"/>
            <a:ext cx="4176464" cy="584775"/>
          </a:xfrm>
          <a:prstGeom prst="rect">
            <a:avLst/>
          </a:prstGeom>
        </p:spPr>
        <p:txBody>
          <a:bodyPr wrap="square">
            <a:spAutoFit/>
          </a:bodyPr>
          <a:lstStyle/>
          <a:p>
            <a:pPr algn="ctr" rtl="1"/>
            <a:r>
              <a:rPr lang="ar-DZ" sz="32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عرض إشكالية البحث</a:t>
            </a:r>
            <a:endParaRPr lang="fr-FR" sz="32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endParaRPr>
          </a:p>
        </p:txBody>
      </p:sp>
      <p:sp>
        <p:nvSpPr>
          <p:cNvPr id="7" name="Rectangle 6"/>
          <p:cNvSpPr/>
          <p:nvPr/>
        </p:nvSpPr>
        <p:spPr>
          <a:xfrm>
            <a:off x="539552" y="1124744"/>
            <a:ext cx="8064896" cy="4801314"/>
          </a:xfrm>
          <a:prstGeom prst="rect">
            <a:avLst/>
          </a:prstGeom>
        </p:spPr>
        <p:txBody>
          <a:bodyPr wrap="square">
            <a:spAutoFit/>
          </a:bodyPr>
          <a:lstStyle/>
          <a:p>
            <a:pPr algn="r" rtl="1"/>
            <a:r>
              <a:rPr lang="ar-BH" sz="2800" dirty="0" smtClean="0"/>
              <a:t>تعد </a:t>
            </a:r>
            <a:r>
              <a:rPr lang="ar-BH" sz="2800" dirty="0" err="1" smtClean="0"/>
              <a:t>الحوكمة</a:t>
            </a:r>
            <a:r>
              <a:rPr lang="ar-BH" sz="2800" dirty="0" smtClean="0"/>
              <a:t> المالية ركيزة أساسية لتحقيق الكفاءة الاقتصادية في أي مؤسسة، في ظل التحديات الاقتصادية الراهنة والتحولات  الكبيرة التي يشهدها العالم، أصبح من الضروري أن تتبنى المؤسسات أساليب </a:t>
            </a:r>
            <a:r>
              <a:rPr lang="ar-BH" sz="2800" dirty="0" err="1" smtClean="0"/>
              <a:t>و</a:t>
            </a:r>
            <a:r>
              <a:rPr lang="ar-BH" sz="2800" dirty="0" smtClean="0"/>
              <a:t> ممارسات </a:t>
            </a:r>
            <a:r>
              <a:rPr lang="ar-BH" sz="2800" dirty="0" err="1" smtClean="0"/>
              <a:t>الحوكمة</a:t>
            </a:r>
            <a:r>
              <a:rPr lang="ar-BH" sz="2800" dirty="0" smtClean="0"/>
              <a:t> المالية الفعالة التي تضمن تحقيق الشفافية </a:t>
            </a:r>
            <a:r>
              <a:rPr lang="ar-BH" sz="2800" dirty="0" err="1" smtClean="0"/>
              <a:t>و</a:t>
            </a:r>
            <a:r>
              <a:rPr lang="ar-BH" sz="2800" dirty="0" smtClean="0"/>
              <a:t> المساءلة والنزاهة في إدارتها المالية، مما تساهم هذه الممارسات في تعزيز الثقة بين مختلف الأطراف المعنية مما ينعكس إيجابا على الأداء المالي </a:t>
            </a:r>
            <a:r>
              <a:rPr lang="ar-BH" sz="2800" dirty="0" err="1" smtClean="0"/>
              <a:t>و</a:t>
            </a:r>
            <a:r>
              <a:rPr lang="ar-BH" sz="2800" dirty="0" smtClean="0"/>
              <a:t> الاقتصادي بشكل عام.</a:t>
            </a:r>
            <a:endParaRPr lang="en-US" sz="2800" dirty="0" smtClean="0"/>
          </a:p>
          <a:p>
            <a:pPr algn="r" rtl="1"/>
            <a:r>
              <a:rPr lang="ar-BH" sz="2800" dirty="0" smtClean="0"/>
              <a:t>ولمبادئ </a:t>
            </a:r>
            <a:r>
              <a:rPr lang="ar-BH" sz="2800" dirty="0" err="1" smtClean="0"/>
              <a:t>الحوكمة</a:t>
            </a:r>
            <a:r>
              <a:rPr lang="ar-DZ" sz="2800" dirty="0" smtClean="0"/>
              <a:t> </a:t>
            </a:r>
            <a:r>
              <a:rPr lang="ar-BH" sz="2800" dirty="0" smtClean="0"/>
              <a:t>أثر فعال في الحد والتقليل من هذه المخاطر من خلال </a:t>
            </a:r>
            <a:r>
              <a:rPr lang="ar-SA" sz="2800" dirty="0" smtClean="0"/>
              <a:t>ووضع</a:t>
            </a:r>
            <a:r>
              <a:rPr lang="ar-DZ" sz="2800" dirty="0" smtClean="0"/>
              <a:t> </a:t>
            </a:r>
            <a:r>
              <a:rPr lang="ar-SA" sz="2800" dirty="0" smtClean="0"/>
              <a:t>الإجراءات</a:t>
            </a:r>
            <a:r>
              <a:rPr lang="ar-DZ" sz="2800" dirty="0" smtClean="0"/>
              <a:t> </a:t>
            </a:r>
            <a:r>
              <a:rPr lang="ar-SA" sz="2800" dirty="0" smtClean="0"/>
              <a:t>المناسبة</a:t>
            </a:r>
            <a:r>
              <a:rPr lang="ar-DZ" sz="2800" dirty="0" smtClean="0"/>
              <a:t> </a:t>
            </a:r>
            <a:r>
              <a:rPr lang="ar-SA" sz="2800" dirty="0" smtClean="0"/>
              <a:t>لتحديد</a:t>
            </a:r>
            <a:r>
              <a:rPr lang="ar-DZ" sz="2800" dirty="0" smtClean="0"/>
              <a:t> </a:t>
            </a:r>
            <a:r>
              <a:rPr lang="ar-SA" sz="2800" dirty="0" smtClean="0"/>
              <a:t>وقياس، متابعة،مراقبة</a:t>
            </a:r>
            <a:r>
              <a:rPr lang="ar-DZ" sz="2800" dirty="0" smtClean="0"/>
              <a:t> </a:t>
            </a:r>
            <a:r>
              <a:rPr lang="ar-SA" sz="2800" dirty="0" smtClean="0"/>
              <a:t>المخاطر</a:t>
            </a:r>
            <a:r>
              <a:rPr lang="ar-DZ" sz="2800" dirty="0" smtClean="0"/>
              <a:t> </a:t>
            </a:r>
            <a:r>
              <a:rPr lang="ar-SA" sz="2800" dirty="0" smtClean="0"/>
              <a:t>وإجراءات</a:t>
            </a:r>
            <a:r>
              <a:rPr lang="ar-DZ" sz="2800" dirty="0" smtClean="0"/>
              <a:t> </a:t>
            </a:r>
            <a:r>
              <a:rPr lang="ar-SA" sz="2800" dirty="0" smtClean="0"/>
              <a:t>التخفيض</a:t>
            </a:r>
            <a:r>
              <a:rPr lang="ar-DZ" sz="2800" dirty="0" smtClean="0"/>
              <a:t> </a:t>
            </a:r>
            <a:r>
              <a:rPr lang="ar-SA" sz="2800" dirty="0" smtClean="0"/>
              <a:t>والإبلاغ</a:t>
            </a:r>
            <a:r>
              <a:rPr lang="ar-DZ" sz="2800" dirty="0" smtClean="0"/>
              <a:t> </a:t>
            </a:r>
            <a:r>
              <a:rPr lang="ar-SA" sz="2800" dirty="0" smtClean="0"/>
              <a:t>عنها</a:t>
            </a:r>
            <a:r>
              <a:rPr lang="ar-DZ" sz="2800" dirty="0" smtClean="0"/>
              <a:t> </a:t>
            </a:r>
            <a:r>
              <a:rPr lang="ar-SA" sz="2800" dirty="0" smtClean="0"/>
              <a:t>والتحكم</a:t>
            </a:r>
            <a:r>
              <a:rPr lang="ar-DZ" sz="2800" dirty="0" smtClean="0"/>
              <a:t> </a:t>
            </a:r>
            <a:r>
              <a:rPr lang="ar-SA" sz="2800" dirty="0" smtClean="0"/>
              <a:t>فيها.</a:t>
            </a:r>
            <a:endParaRPr lang="en-US" sz="2800" dirty="0" smtClean="0"/>
          </a:p>
          <a:p>
            <a:pPr algn="just" rtl="1"/>
            <a:endParaRPr lang="fr-FR" sz="26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578969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4" y="785794"/>
            <a:ext cx="6552728" cy="5016758"/>
          </a:xfrm>
          <a:prstGeom prst="rect">
            <a:avLst/>
          </a:prstGeom>
        </p:spPr>
        <p:txBody>
          <a:bodyPr wrap="square">
            <a:spAutoFit/>
          </a:bodyPr>
          <a:lstStyle/>
          <a:p>
            <a:pPr algn="ctr" rtl="1"/>
            <a:r>
              <a:rPr lang="ar-SA" sz="3200" dirty="0" smtClean="0"/>
              <a:t>ومن هذا المنطلق فإن إدارة المخاطر اعتمدت</a:t>
            </a:r>
            <a:r>
              <a:rPr lang="ar-DZ" sz="3200" dirty="0" smtClean="0"/>
              <a:t> </a:t>
            </a:r>
            <a:r>
              <a:rPr lang="ar-SA" sz="3200" dirty="0" smtClean="0"/>
              <a:t>كأساس</a:t>
            </a:r>
            <a:r>
              <a:rPr lang="ar-DZ" sz="3200" dirty="0" smtClean="0"/>
              <a:t> </a:t>
            </a:r>
            <a:r>
              <a:rPr lang="ar-SA" sz="3200" dirty="0" smtClean="0"/>
              <a:t>لمعالجة</a:t>
            </a:r>
            <a:r>
              <a:rPr lang="ar-DZ" sz="3200" dirty="0" smtClean="0"/>
              <a:t> </a:t>
            </a:r>
            <a:r>
              <a:rPr lang="ar-SA" sz="3200" dirty="0" err="1" smtClean="0"/>
              <a:t>الكثيرمن</a:t>
            </a:r>
            <a:r>
              <a:rPr lang="ar-DZ" sz="3200" dirty="0" smtClean="0"/>
              <a:t> </a:t>
            </a:r>
            <a:r>
              <a:rPr lang="ar-SA" sz="3200" dirty="0" smtClean="0"/>
              <a:t>السلبيات</a:t>
            </a:r>
            <a:r>
              <a:rPr lang="ar-DZ" sz="3200" dirty="0" smtClean="0"/>
              <a:t> </a:t>
            </a:r>
            <a:r>
              <a:rPr lang="ar-SA" sz="3200" dirty="0" smtClean="0"/>
              <a:t>في</a:t>
            </a:r>
            <a:r>
              <a:rPr lang="ar-DZ" sz="3200" dirty="0" smtClean="0"/>
              <a:t> </a:t>
            </a:r>
            <a:r>
              <a:rPr lang="ar-SA" sz="3200" dirty="0" smtClean="0"/>
              <a:t>الأنشطة</a:t>
            </a:r>
            <a:r>
              <a:rPr lang="ar-DZ" sz="3200" dirty="0" smtClean="0"/>
              <a:t> </a:t>
            </a:r>
            <a:r>
              <a:rPr lang="ar-SA" sz="3200" dirty="0" smtClean="0"/>
              <a:t>المصرفية</a:t>
            </a:r>
            <a:r>
              <a:rPr lang="ar-DZ" sz="3200" dirty="0" smtClean="0"/>
              <a:t> </a:t>
            </a:r>
            <a:r>
              <a:rPr lang="ar-SA" sz="3200" dirty="0" smtClean="0"/>
              <a:t>والمالية، وبممارسة </a:t>
            </a:r>
            <a:r>
              <a:rPr lang="ar-DZ" sz="3200" dirty="0" smtClean="0"/>
              <a:t>وتطبيق مبادئ </a:t>
            </a:r>
            <a:r>
              <a:rPr lang="ar-DZ" sz="3200" dirty="0" err="1" smtClean="0"/>
              <a:t>الحوكمة</a:t>
            </a:r>
            <a:r>
              <a:rPr lang="ar-DZ" sz="3200" dirty="0" smtClean="0"/>
              <a:t> </a:t>
            </a:r>
            <a:r>
              <a:rPr lang="ar-SA" sz="3200" dirty="0" smtClean="0"/>
              <a:t>التي ساعدت بشكل كبير في الحد والتقليل من هذه المخاطر والتنبؤ </a:t>
            </a:r>
            <a:r>
              <a:rPr lang="ar-SA" sz="3200" dirty="0" err="1" smtClean="0"/>
              <a:t>بها</a:t>
            </a:r>
            <a:r>
              <a:rPr lang="ar-SA" sz="3200" dirty="0" smtClean="0"/>
              <a:t> قبل وقوعها والتحكم فيها بناءا على معايير يستند </a:t>
            </a:r>
            <a:r>
              <a:rPr lang="ar-SA" sz="3200" dirty="0" err="1" smtClean="0"/>
              <a:t>اليها</a:t>
            </a:r>
            <a:r>
              <a:rPr lang="ar-SA" sz="3200" dirty="0" smtClean="0"/>
              <a:t> في ذلك، وعليه من خلال ما سبق يتضح لنا الإشكال الأتي:</a:t>
            </a:r>
            <a:endParaRPr lang="ar-DZ" sz="3200" dirty="0" smtClean="0"/>
          </a:p>
          <a:p>
            <a:pPr algn="ctr" rtl="1"/>
            <a:r>
              <a:rPr lang="ar-SA" sz="3200" b="1" dirty="0" smtClean="0"/>
              <a:t> فيما يتمثل دور </a:t>
            </a:r>
            <a:r>
              <a:rPr lang="ar-SA" sz="3200" b="1" dirty="0" err="1" smtClean="0"/>
              <a:t>الحوكمة</a:t>
            </a:r>
            <a:r>
              <a:rPr lang="ar-SA" sz="3200" b="1" dirty="0" smtClean="0"/>
              <a:t> المالية في تحسين إدارة المخاطر المالية ؟</a:t>
            </a:r>
            <a:endParaRPr lang="en-US" sz="3200" dirty="0" smtClean="0"/>
          </a:p>
          <a:p>
            <a:pPr algn="ctr" rtl="1"/>
            <a:endParaRPr lang="en-US" sz="3200" dirty="0" smtClean="0"/>
          </a:p>
        </p:txBody>
      </p:sp>
      <p:pic>
        <p:nvPicPr>
          <p:cNvPr id="3" name="Picture 3" descr="C:\Users\asma\Pictures\imagesCAG67TEZ.jpg"/>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33000"/>
                    </a14:imgEffect>
                  </a14:imgLayer>
                </a14:imgProps>
              </a:ext>
            </a:extLst>
          </a:blip>
          <a:srcRect/>
          <a:stretch>
            <a:fillRect/>
          </a:stretch>
        </p:blipFill>
        <p:spPr bwMode="auto">
          <a:xfrm>
            <a:off x="0" y="4437112"/>
            <a:ext cx="2961507" cy="1865124"/>
          </a:xfrm>
          <a:prstGeom prst="ellipse">
            <a:avLst/>
          </a:prstGeom>
          <a:ln>
            <a:solidFill>
              <a:schemeClr val="bg1"/>
            </a:solidFill>
          </a:ln>
          <a:effectLst>
            <a:softEdge rad="112500"/>
          </a:effectLst>
        </p:spPr>
      </p:pic>
      <p:sp>
        <p:nvSpPr>
          <p:cNvPr id="4" name="Rectangle 3"/>
          <p:cNvSpPr/>
          <p:nvPr/>
        </p:nvSpPr>
        <p:spPr>
          <a:xfrm>
            <a:off x="683568" y="571481"/>
            <a:ext cx="7930058" cy="461665"/>
          </a:xfrm>
          <a:prstGeom prst="rect">
            <a:avLst/>
          </a:prstGeom>
        </p:spPr>
        <p:txBody>
          <a:bodyPr wrap="square">
            <a:spAutoFit/>
          </a:bodyPr>
          <a:lstStyle/>
          <a:p>
            <a:pPr algn="r" rtl="1"/>
            <a:r>
              <a:rPr lang="ar-DZ" sz="2400" b="1" dirty="0" smtClean="0">
                <a:latin typeface="Traditional Arabic" pitchFamily="18" charset="-78"/>
                <a:cs typeface="Traditional Arabic" pitchFamily="18" charset="-78"/>
              </a:rPr>
              <a:t>        </a:t>
            </a:r>
            <a:endParaRPr lang="fr-FR" sz="2400" b="1" dirty="0">
              <a:latin typeface="Traditional Arabic" pitchFamily="18" charset="-78"/>
              <a:cs typeface="Traditional Arabic" pitchFamily="18" charset="-78"/>
            </a:endParaRPr>
          </a:p>
        </p:txBody>
      </p:sp>
      <p:sp>
        <p:nvSpPr>
          <p:cNvPr id="6" name="Rectangle 5"/>
          <p:cNvSpPr/>
          <p:nvPr/>
        </p:nvSpPr>
        <p:spPr>
          <a:xfrm>
            <a:off x="4355976" y="46365"/>
            <a:ext cx="4176464" cy="584775"/>
          </a:xfrm>
          <a:prstGeom prst="rect">
            <a:avLst/>
          </a:prstGeom>
        </p:spPr>
        <p:txBody>
          <a:bodyPr wrap="square">
            <a:spAutoFit/>
          </a:bodyPr>
          <a:lstStyle/>
          <a:p>
            <a:pPr algn="ctr" rtl="1"/>
            <a:r>
              <a:rPr lang="ar-DZ" sz="32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عرض إشكالية البحث</a:t>
            </a:r>
            <a:endParaRPr lang="fr-FR" sz="32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41855020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entagone 12"/>
          <p:cNvSpPr/>
          <p:nvPr/>
        </p:nvSpPr>
        <p:spPr>
          <a:xfrm rot="10800000">
            <a:off x="1928794" y="2000240"/>
            <a:ext cx="6929486" cy="925652"/>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dirty="0"/>
          </a:p>
        </p:txBody>
      </p:sp>
      <p:sp>
        <p:nvSpPr>
          <p:cNvPr id="15" name="Pentagone 14"/>
          <p:cNvSpPr/>
          <p:nvPr/>
        </p:nvSpPr>
        <p:spPr>
          <a:xfrm rot="10800000">
            <a:off x="2143108" y="3000372"/>
            <a:ext cx="6715172" cy="1080120"/>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dirty="0"/>
          </a:p>
        </p:txBody>
      </p:sp>
      <p:sp>
        <p:nvSpPr>
          <p:cNvPr id="17" name="Pentagone 16"/>
          <p:cNvSpPr/>
          <p:nvPr/>
        </p:nvSpPr>
        <p:spPr>
          <a:xfrm rot="10800000">
            <a:off x="2357422" y="4357694"/>
            <a:ext cx="6572296" cy="1080118"/>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dirty="0"/>
          </a:p>
        </p:txBody>
      </p:sp>
      <p:sp>
        <p:nvSpPr>
          <p:cNvPr id="21" name="Rectangle 20"/>
          <p:cNvSpPr/>
          <p:nvPr/>
        </p:nvSpPr>
        <p:spPr>
          <a:xfrm>
            <a:off x="2143108" y="2060848"/>
            <a:ext cx="6677364" cy="707886"/>
          </a:xfrm>
          <a:prstGeom prst="rect">
            <a:avLst/>
          </a:prstGeom>
        </p:spPr>
        <p:txBody>
          <a:bodyPr wrap="square">
            <a:spAutoFit/>
          </a:bodyPr>
          <a:lstStyle/>
          <a:p>
            <a:pPr lvl="0" algn="ctr" rtl="1"/>
            <a:r>
              <a:rPr lang="ar-SA" sz="2000" dirty="0" smtClean="0"/>
              <a:t> </a:t>
            </a:r>
            <a:r>
              <a:rPr lang="ar-SA" sz="1900" b="1" dirty="0" smtClean="0">
                <a:cs typeface="+mj-cs"/>
              </a:rPr>
              <a:t>ما</a:t>
            </a:r>
            <a:r>
              <a:rPr lang="ar-DZ" sz="2000" b="1" dirty="0" smtClean="0"/>
              <a:t> </a:t>
            </a:r>
            <a:r>
              <a:rPr lang="ar-DZ" sz="2000" b="1" dirty="0" err="1" smtClean="0"/>
              <a:t>مالمقصود</a:t>
            </a:r>
            <a:r>
              <a:rPr lang="ar-DZ" sz="2000" b="1" dirty="0" smtClean="0"/>
              <a:t> </a:t>
            </a:r>
            <a:r>
              <a:rPr lang="ar-DZ" sz="2000" b="1" dirty="0" err="1" smtClean="0"/>
              <a:t>بالحوكمة</a:t>
            </a:r>
            <a:r>
              <a:rPr lang="ar-DZ" sz="2000" b="1" dirty="0" smtClean="0"/>
              <a:t> المالية ؟ و </a:t>
            </a:r>
            <a:r>
              <a:rPr lang="ar-DZ" sz="2000" b="1" dirty="0" err="1" smtClean="0"/>
              <a:t>ماهي</a:t>
            </a:r>
            <a:r>
              <a:rPr lang="ar-DZ" sz="2000" b="1" dirty="0" smtClean="0"/>
              <a:t> الممارسات التي يمكن أن تعتمدها المؤسسات لتحقيق كفاءة الأداء المالي؟</a:t>
            </a:r>
            <a:endParaRPr lang="fr-FR" sz="1900" b="1" dirty="0">
              <a:latin typeface="Traditional Arabic" pitchFamily="18" charset="-78"/>
              <a:cs typeface="Traditional Arabic" pitchFamily="18" charset="-78"/>
            </a:endParaRPr>
          </a:p>
        </p:txBody>
      </p:sp>
      <p:sp>
        <p:nvSpPr>
          <p:cNvPr id="23" name="Rectangle 22"/>
          <p:cNvSpPr/>
          <p:nvPr/>
        </p:nvSpPr>
        <p:spPr>
          <a:xfrm>
            <a:off x="2714612" y="3140969"/>
            <a:ext cx="6177868" cy="707886"/>
          </a:xfrm>
          <a:prstGeom prst="rect">
            <a:avLst/>
          </a:prstGeom>
        </p:spPr>
        <p:txBody>
          <a:bodyPr wrap="square">
            <a:spAutoFit/>
          </a:bodyPr>
          <a:lstStyle/>
          <a:p>
            <a:pPr lvl="0" algn="ctr" rtl="1"/>
            <a:r>
              <a:rPr lang="ar-DZ" sz="2000" b="1" dirty="0" smtClean="0"/>
              <a:t>2- </a:t>
            </a:r>
            <a:r>
              <a:rPr lang="ar-SA" sz="2000" b="1" dirty="0" smtClean="0"/>
              <a:t>ما</a:t>
            </a:r>
            <a:r>
              <a:rPr lang="ar-DZ" sz="2000" b="1" dirty="0" smtClean="0"/>
              <a:t>ذا تعني إدارة المخاطر في المؤسسات؟ و </a:t>
            </a:r>
            <a:r>
              <a:rPr lang="ar-DZ" sz="2000" b="1" dirty="0" err="1" smtClean="0"/>
              <a:t>ماهي</a:t>
            </a:r>
            <a:r>
              <a:rPr lang="ar-DZ" sz="2000" b="1" dirty="0" smtClean="0"/>
              <a:t> وظيفتها؟ وفيما تكمن أهميتها؟</a:t>
            </a:r>
            <a:r>
              <a:rPr lang="ar-SA" sz="2000" b="1" dirty="0" smtClean="0"/>
              <a:t> </a:t>
            </a:r>
            <a:endParaRPr lang="fr-FR" sz="2000" b="1" dirty="0">
              <a:latin typeface="Traditional Arabic" pitchFamily="18" charset="-78"/>
              <a:cs typeface="+mj-cs"/>
            </a:endParaRPr>
          </a:p>
        </p:txBody>
      </p:sp>
      <p:sp>
        <p:nvSpPr>
          <p:cNvPr id="25" name="Rectangle 24"/>
          <p:cNvSpPr/>
          <p:nvPr/>
        </p:nvSpPr>
        <p:spPr>
          <a:xfrm>
            <a:off x="2714612" y="4429561"/>
            <a:ext cx="6177868" cy="584775"/>
          </a:xfrm>
          <a:prstGeom prst="rect">
            <a:avLst/>
          </a:prstGeom>
        </p:spPr>
        <p:txBody>
          <a:bodyPr wrap="square">
            <a:spAutoFit/>
          </a:bodyPr>
          <a:lstStyle/>
          <a:p>
            <a:pPr lvl="0" algn="r" rtl="1"/>
            <a:r>
              <a:rPr lang="ar-DZ" sz="1600" b="1" dirty="0" smtClean="0"/>
              <a:t>3- </a:t>
            </a:r>
            <a:r>
              <a:rPr lang="ar-SA" sz="1600" b="1" dirty="0" smtClean="0"/>
              <a:t>ما </a:t>
            </a:r>
            <a:r>
              <a:rPr lang="ar-DZ" sz="1600" b="1" dirty="0" smtClean="0"/>
              <a:t>هي التحديات التي تواجه تطبيق </a:t>
            </a:r>
            <a:r>
              <a:rPr lang="ar-DZ" sz="1600" b="1" dirty="0" err="1" smtClean="0"/>
              <a:t>الحوكمة</a:t>
            </a:r>
            <a:r>
              <a:rPr lang="ar-DZ" sz="1600" b="1" dirty="0" smtClean="0"/>
              <a:t> المالية في المؤسسات من أجل الحفاظ على إدارة المخاطر </a:t>
            </a:r>
            <a:r>
              <a:rPr lang="ar-DZ" sz="1600" b="1" dirty="0" err="1" smtClean="0"/>
              <a:t>و</a:t>
            </a:r>
            <a:r>
              <a:rPr lang="ar-DZ" sz="1600" b="1" dirty="0" smtClean="0"/>
              <a:t> تعزيزها؟ وكيف يمكن التغلب عليها؟</a:t>
            </a:r>
            <a:endParaRPr lang="fr-FR" sz="1600" b="1" dirty="0">
              <a:latin typeface="Traditional Arabic" pitchFamily="18" charset="-78"/>
              <a:cs typeface="+mj-cs"/>
            </a:endParaRPr>
          </a:p>
        </p:txBody>
      </p:sp>
      <p:sp>
        <p:nvSpPr>
          <p:cNvPr id="49" name="Rectangle 48"/>
          <p:cNvSpPr/>
          <p:nvPr/>
        </p:nvSpPr>
        <p:spPr>
          <a:xfrm>
            <a:off x="4355976" y="46365"/>
            <a:ext cx="4176464" cy="584775"/>
          </a:xfrm>
          <a:prstGeom prst="rect">
            <a:avLst/>
          </a:prstGeom>
        </p:spPr>
        <p:txBody>
          <a:bodyPr wrap="square">
            <a:spAutoFit/>
          </a:bodyPr>
          <a:lstStyle/>
          <a:p>
            <a:pPr algn="ctr" rtl="1"/>
            <a:r>
              <a:rPr lang="ar-DZ" sz="32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عرض إشكالية البحث</a:t>
            </a:r>
            <a:endParaRPr lang="fr-FR" sz="32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133927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anim calcmode="lin" valueType="num">
                                      <p:cBhvr>
                                        <p:cTn id="37" dur="1000" fill="hold"/>
                                        <p:tgtEl>
                                          <p:spTgt spid="25"/>
                                        </p:tgtEl>
                                        <p:attrNameLst>
                                          <p:attrName>ppt_x</p:attrName>
                                        </p:attrNameLst>
                                      </p:cBhvr>
                                      <p:tavLst>
                                        <p:tav tm="0">
                                          <p:val>
                                            <p:strVal val="#ppt_x"/>
                                          </p:val>
                                        </p:tav>
                                        <p:tav tm="100000">
                                          <p:val>
                                            <p:strVal val="#ppt_x"/>
                                          </p:val>
                                        </p:tav>
                                      </p:tavLst>
                                    </p:anim>
                                    <p:anim calcmode="lin" valueType="num">
                                      <p:cBhvr>
                                        <p:cTn id="3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7" grpId="0" animBg="1"/>
      <p:bldP spid="21" grpId="0"/>
      <p:bldP spid="23"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0013" y="35913"/>
            <a:ext cx="3276363" cy="584775"/>
          </a:xfrm>
          <a:prstGeom prst="rect">
            <a:avLst/>
          </a:prstGeom>
        </p:spPr>
        <p:txBody>
          <a:bodyPr wrap="square">
            <a:spAutoFit/>
          </a:bodyPr>
          <a:lstStyle/>
          <a:p>
            <a:pPr algn="r" rtl="1"/>
            <a:r>
              <a:rPr lang="ar-DZ" sz="3200" dirty="0" smtClean="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محاور الدراسة</a:t>
            </a:r>
            <a:endParaRPr lang="fr-FR" sz="32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endParaRPr>
          </a:p>
        </p:txBody>
      </p:sp>
      <p:graphicFrame>
        <p:nvGraphicFramePr>
          <p:cNvPr id="9" name="Diagramme 8"/>
          <p:cNvGraphicFramePr/>
          <p:nvPr>
            <p:extLst>
              <p:ext uri="{D42A27DB-BD31-4B8C-83A1-F6EECF244321}">
                <p14:modId xmlns:p14="http://schemas.microsoft.com/office/powerpoint/2010/main" val="1592010060"/>
              </p:ext>
            </p:extLst>
          </p:nvPr>
        </p:nvGraphicFramePr>
        <p:xfrm>
          <a:off x="426316" y="1500174"/>
          <a:ext cx="7746084" cy="4593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7186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55576" y="25460"/>
            <a:ext cx="7920880" cy="523220"/>
          </a:xfrm>
          <a:prstGeom prst="rect">
            <a:avLst/>
          </a:prstGeom>
        </p:spPr>
        <p:txBody>
          <a:bodyPr wrap="square">
            <a:spAutoFit/>
          </a:bodyPr>
          <a:lstStyle/>
          <a:p>
            <a:pPr algn="r" rtl="1"/>
            <a:r>
              <a:rPr lang="ar-DZ" sz="2800" dirty="0" smtClean="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دور </a:t>
            </a:r>
            <a:r>
              <a:rPr lang="ar-DZ" sz="2800" dirty="0" err="1" smtClean="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الحوكمة</a:t>
            </a:r>
            <a:r>
              <a:rPr lang="ar-DZ" sz="2800" dirty="0" smtClean="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 المالية في تحسين إدارة المخاطر </a:t>
            </a:r>
            <a:endParaRPr lang="fr-FR" sz="28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endParaRPr>
          </a:p>
        </p:txBody>
      </p:sp>
      <p:sp>
        <p:nvSpPr>
          <p:cNvPr id="3" name="Arrondir un rectangle avec un coin du même côté 4"/>
          <p:cNvSpPr/>
          <p:nvPr/>
        </p:nvSpPr>
        <p:spPr>
          <a:xfrm>
            <a:off x="251520" y="1196752"/>
            <a:ext cx="8568952" cy="5446958"/>
          </a:xfrm>
          <a:prstGeom prst="rect">
            <a:avLst/>
          </a:prstGeom>
          <a:solidFill>
            <a:schemeClr val="accent4">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95250" rIns="31750" bIns="31750" numCol="1" spcCol="1270" anchor="t" anchorCtr="0">
            <a:noAutofit/>
          </a:bodyPr>
          <a:lstStyle/>
          <a:p>
            <a:pPr algn="r" rtl="1"/>
            <a:r>
              <a:rPr lang="ar-DZ" sz="2400" dirty="0" smtClean="0"/>
              <a:t> تعمل </a:t>
            </a:r>
            <a:r>
              <a:rPr lang="ar-DZ" sz="2400" dirty="0" err="1" smtClean="0"/>
              <a:t>الحوكمة</a:t>
            </a:r>
            <a:r>
              <a:rPr lang="ar-DZ" sz="2400" dirty="0" smtClean="0"/>
              <a:t> المالية على تحسين إدارة المخاطر، وهذا كون </a:t>
            </a:r>
            <a:r>
              <a:rPr lang="ar-DZ" sz="2400" dirty="0" err="1" smtClean="0"/>
              <a:t>ان</a:t>
            </a:r>
            <a:r>
              <a:rPr lang="ar-DZ" sz="2400" dirty="0" smtClean="0"/>
              <a:t> كل مؤسسة لديها وحدة لإدارة المخاطر ويتعين على مجلس الإدارة أن يقوم بتشكيل لجنة لإدارة المخاطر وعلى المؤسسة أن تتأكد من كفاية الأنظمة المعدة للضبط والرقابة الداخلية للمؤسسة إضافة إلى تشكيل لجنة تختص بتطبيقات </a:t>
            </a:r>
            <a:r>
              <a:rPr lang="ar-DZ" sz="2400" dirty="0" err="1" smtClean="0"/>
              <a:t>الحوكمة</a:t>
            </a:r>
            <a:r>
              <a:rPr lang="ar-DZ" sz="2400" dirty="0" smtClean="0"/>
              <a:t> المالية حيث يكون دورها الأساسي وضع إطار ودليل </a:t>
            </a:r>
            <a:r>
              <a:rPr lang="ar-DZ" sz="2400" dirty="0" err="1" smtClean="0"/>
              <a:t>الحوكمةوالإشراف</a:t>
            </a:r>
            <a:r>
              <a:rPr lang="ar-DZ" sz="2400" dirty="0" smtClean="0"/>
              <a:t> على تنفيذه وأيضا تعديله عند الضرورة.</a:t>
            </a:r>
          </a:p>
          <a:p>
            <a:pPr algn="r" rtl="1"/>
            <a:r>
              <a:rPr lang="ar-DZ" sz="2400" dirty="0" smtClean="0"/>
              <a:t>تبرز العلاقة بين </a:t>
            </a:r>
            <a:r>
              <a:rPr lang="ar-DZ" sz="2400" dirty="0" err="1" smtClean="0"/>
              <a:t>الحوكمة</a:t>
            </a:r>
            <a:r>
              <a:rPr lang="ar-DZ" sz="2400" dirty="0" smtClean="0"/>
              <a:t> المالية وإدارة المخاطر في تحقيق الكفاءة الاقتصادية التي يمكن </a:t>
            </a:r>
            <a:r>
              <a:rPr lang="ar-DZ" sz="2400" dirty="0" err="1" smtClean="0"/>
              <a:t>للحوكمة</a:t>
            </a:r>
            <a:r>
              <a:rPr lang="ar-DZ" sz="2400" dirty="0" smtClean="0"/>
              <a:t> المالية الفعالة أن تعزز وتسعى إلى معالجة وتحسين إدارة المخاطر من خلال تحسين الإفصاح المالي والتصدي لممارسة الغش المالي والمحاسبي مما أدى المؤسسات إلى ضرورة الاستعانة بمضامين مبادئ </a:t>
            </a:r>
            <a:r>
              <a:rPr lang="ar-DZ" sz="2400" dirty="0" err="1" smtClean="0"/>
              <a:t>الحوكمة</a:t>
            </a:r>
            <a:r>
              <a:rPr lang="ar-DZ" sz="2400" dirty="0" smtClean="0"/>
              <a:t> المالية لضبط الأداء المالي والإداري للمؤسسات، مما ينعكس على تحقيق كفاءة سوق الأوراق المالية، حيث تعتمد في هذا على مجلس الغدارة لجنة المراجعة، لجنة المكافآت، لجنة التعيينات والمراجعة الداخلية. حيث تلعب وظيفة المراجعة الداخلية دورا مهما في عملية </a:t>
            </a:r>
            <a:r>
              <a:rPr lang="ar-DZ" sz="2400" dirty="0" err="1" smtClean="0"/>
              <a:t>الحوكمة</a:t>
            </a:r>
            <a:r>
              <a:rPr lang="ar-DZ" sz="2400" dirty="0" smtClean="0"/>
              <a:t> المالية من أجل تقليل مخاطر الفساد الإداري والمالي وبالتالي ضمان </a:t>
            </a:r>
            <a:r>
              <a:rPr lang="ar-DZ" sz="2400" dirty="0" err="1" smtClean="0"/>
              <a:t>الحوكمة</a:t>
            </a:r>
            <a:r>
              <a:rPr lang="ar-DZ" sz="2400" dirty="0" smtClean="0"/>
              <a:t> المالية في تعزيز وتحسين إدارة المخاطر.</a:t>
            </a:r>
            <a:endParaRPr lang="en-US" sz="2400" dirty="0" smtClean="0"/>
          </a:p>
          <a:p>
            <a:pPr algn="r" rtl="1"/>
            <a:endParaRPr lang="en-US" sz="2400" dirty="0" smtClean="0"/>
          </a:p>
          <a:p>
            <a:pPr algn="r" rtl="1"/>
            <a:endParaRPr lang="ar-DZ" sz="2400" b="1" dirty="0" smtClean="0"/>
          </a:p>
          <a:p>
            <a:pPr algn="r" rtl="1"/>
            <a:endParaRPr lang="fr-FR" sz="2400" dirty="0">
              <a:cs typeface="+mj-cs"/>
            </a:endParaRPr>
          </a:p>
        </p:txBody>
      </p:sp>
      <p:sp>
        <p:nvSpPr>
          <p:cNvPr id="7" name="Rectangle 6"/>
          <p:cNvSpPr/>
          <p:nvPr/>
        </p:nvSpPr>
        <p:spPr>
          <a:xfrm>
            <a:off x="179512" y="4005064"/>
            <a:ext cx="6085183" cy="864096"/>
          </a:xfrm>
          <a:prstGeom prst="rect">
            <a:avLst/>
          </a:prstGeom>
          <a:ln>
            <a:noFill/>
          </a:ln>
        </p:spPr>
        <p:style>
          <a:lnRef idx="0">
            <a:scrgbClr r="0" g="0" b="0"/>
          </a:lnRef>
          <a:fillRef idx="0">
            <a:scrgbClr r="0" g="0" b="0"/>
          </a:fillRef>
          <a:effectRef idx="0">
            <a:scrgbClr r="0" g="0" b="0"/>
          </a:effectRef>
          <a:fontRef idx="minor">
            <a:schemeClr val="dk1"/>
          </a:fontRef>
        </p:style>
        <p:txBody>
          <a:bodyPr spcFirstLastPara="0" vert="horz" wrap="square" lIns="247650" tIns="0" rIns="82550" bIns="0" numCol="1" spcCol="1270" anchor="ctr" anchorCtr="0">
            <a:noAutofit/>
          </a:bodyPr>
          <a:lstStyle/>
          <a:p>
            <a:pPr lvl="0" algn="l" defTabSz="2889250">
              <a:lnSpc>
                <a:spcPct val="90000"/>
              </a:lnSpc>
              <a:spcBef>
                <a:spcPct val="0"/>
              </a:spcBef>
              <a:spcAft>
                <a:spcPct val="35000"/>
              </a:spcAft>
            </a:pPr>
            <a:endParaRPr lang="fr-FR" sz="6500" kern="1200"/>
          </a:p>
        </p:txBody>
      </p:sp>
    </p:spTree>
    <p:extLst>
      <p:ext uri="{BB962C8B-B14F-4D97-AF65-F5344CB8AC3E}">
        <p14:creationId xmlns:p14="http://schemas.microsoft.com/office/powerpoint/2010/main" val="861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5461"/>
            <a:ext cx="7920880" cy="954107"/>
          </a:xfrm>
          <a:prstGeom prst="rect">
            <a:avLst/>
          </a:prstGeom>
        </p:spPr>
        <p:txBody>
          <a:bodyPr wrap="square">
            <a:spAutoFit/>
          </a:bodyPr>
          <a:lstStyle/>
          <a:p>
            <a:pPr algn="r" rtl="1"/>
            <a:r>
              <a:rPr lang="ar-DZ" sz="2800" dirty="0" smtClean="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الخاتمة </a:t>
            </a:r>
          </a:p>
          <a:p>
            <a:pPr algn="r" rtl="1"/>
            <a:endParaRPr lang="fr-FR" sz="28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endParaRPr>
          </a:p>
        </p:txBody>
      </p:sp>
      <p:sp>
        <p:nvSpPr>
          <p:cNvPr id="3" name="Rectangle à coins arrondis 2"/>
          <p:cNvSpPr/>
          <p:nvPr/>
        </p:nvSpPr>
        <p:spPr>
          <a:xfrm>
            <a:off x="251520" y="836712"/>
            <a:ext cx="8496944" cy="5616624"/>
          </a:xfrm>
          <a:prstGeom prst="roundRect">
            <a:avLst/>
          </a:prstGeom>
          <a:solidFill>
            <a:schemeClr val="accent3">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lvl="0" algn="ctr"/>
            <a:r>
              <a:rPr lang="ar-DZ" sz="2800" b="1" dirty="0" smtClean="0"/>
              <a:t>تتجلى أهمية </a:t>
            </a:r>
            <a:r>
              <a:rPr lang="ar-DZ" sz="2800" b="1" dirty="0" err="1" smtClean="0"/>
              <a:t>الحوكمة</a:t>
            </a:r>
            <a:r>
              <a:rPr lang="ar-DZ" sz="2800" b="1" dirty="0" smtClean="0"/>
              <a:t> المالية كركيزة أساسية لتحقيق وضمان تحسين إدارة الخاطر من خلال قدرتها على تعزيز الشفافية والمساءلة  </a:t>
            </a:r>
            <a:r>
              <a:rPr lang="ar-DZ" sz="2800" b="1" dirty="0" err="1" smtClean="0"/>
              <a:t>و</a:t>
            </a:r>
            <a:r>
              <a:rPr lang="ar-DZ" sz="2800" b="1" dirty="0" smtClean="0"/>
              <a:t> النزاهة في إدارة الموارد المالية، حيث أثبتت الدراسة </a:t>
            </a:r>
            <a:r>
              <a:rPr lang="ar-DZ" sz="2800" b="1" dirty="0" err="1" smtClean="0"/>
              <a:t>ان</a:t>
            </a:r>
            <a:r>
              <a:rPr lang="ar-DZ" sz="2800" b="1" dirty="0" smtClean="0"/>
              <a:t> ممارسات </a:t>
            </a:r>
            <a:r>
              <a:rPr lang="ar-DZ" sz="2800" b="1" dirty="0" err="1" smtClean="0"/>
              <a:t>الحوكمة</a:t>
            </a:r>
            <a:r>
              <a:rPr lang="ar-DZ" sz="2800" b="1" dirty="0" smtClean="0"/>
              <a:t> المالية الفعالة تساهم بشكل كبير في تحسين الأداء الاقتصادي الذي يبني أسس </a:t>
            </a:r>
            <a:r>
              <a:rPr lang="ar-DZ" sz="2800" b="1" dirty="0" err="1" smtClean="0"/>
              <a:t>و</a:t>
            </a:r>
            <a:r>
              <a:rPr lang="ar-DZ" sz="2800" b="1" dirty="0" smtClean="0"/>
              <a:t> آليات للحد من الفساد الإداري </a:t>
            </a:r>
            <a:r>
              <a:rPr lang="ar-DZ" sz="2800" b="1" dirty="0" err="1" smtClean="0"/>
              <a:t>و</a:t>
            </a:r>
            <a:r>
              <a:rPr lang="ar-DZ" sz="2800" b="1" dirty="0" smtClean="0"/>
              <a:t> بالتالي ضمان فعالية إدارة المخاطر، حيث يعمل نظام </a:t>
            </a:r>
            <a:r>
              <a:rPr lang="ar-DZ" sz="2800" b="1" dirty="0" err="1" smtClean="0"/>
              <a:t>الحوكمة</a:t>
            </a:r>
            <a:r>
              <a:rPr lang="ar-DZ" sz="2800" b="1" dirty="0" smtClean="0"/>
              <a:t> المالية على مراقبة الأداء المالي </a:t>
            </a:r>
            <a:r>
              <a:rPr lang="ar-DZ" sz="2800" b="1" dirty="0" err="1" smtClean="0"/>
              <a:t>و</a:t>
            </a:r>
            <a:r>
              <a:rPr lang="ar-DZ" sz="2800" b="1" dirty="0" smtClean="0"/>
              <a:t> تحليل المخاطر </a:t>
            </a:r>
            <a:r>
              <a:rPr lang="ar-DZ" sz="2800" b="1" dirty="0" err="1" smtClean="0"/>
              <a:t>و</a:t>
            </a:r>
            <a:r>
              <a:rPr lang="ar-DZ" sz="2800" b="1" dirty="0" smtClean="0"/>
              <a:t> تقييم الأداء العام بانتظام مما ينتج عنه التحكم في تعزيز </a:t>
            </a:r>
            <a:r>
              <a:rPr lang="ar-DZ" sz="2800" b="1" dirty="0" err="1" smtClean="0"/>
              <a:t>و</a:t>
            </a:r>
            <a:r>
              <a:rPr lang="ar-DZ" sz="2800" b="1" dirty="0" smtClean="0"/>
              <a:t> تحسين إدارة المخاطر.</a:t>
            </a:r>
            <a:endParaRPr lang="fr-FR"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25460"/>
            <a:ext cx="7920880" cy="523220"/>
          </a:xfrm>
          <a:prstGeom prst="rect">
            <a:avLst/>
          </a:prstGeom>
        </p:spPr>
        <p:txBody>
          <a:bodyPr wrap="square">
            <a:spAutoFit/>
          </a:bodyPr>
          <a:lstStyle/>
          <a:p>
            <a:pPr algn="r" rtl="1"/>
            <a:r>
              <a:rPr lang="ar-DZ" sz="2800" dirty="0" smtClean="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rPr>
              <a:t>نتائج الدراسة </a:t>
            </a:r>
            <a:endParaRPr lang="fr-FR" sz="2800" dirty="0">
              <a:ln w="17780" cmpd="sng">
                <a:solidFill>
                  <a:schemeClr val="bg1">
                    <a:lumMod val="50000"/>
                  </a:schemeClr>
                </a:solidFill>
                <a:prstDash val="solid"/>
                <a:miter lim="800000"/>
              </a:ln>
              <a:solidFill>
                <a:schemeClr val="tx1">
                  <a:lumMod val="95000"/>
                  <a:lumOff val="5000"/>
                </a:schemeClr>
              </a:solidFill>
              <a:effectLst>
                <a:outerShdw blurRad="50800" algn="tl" rotWithShape="0">
                  <a:srgbClr val="000000"/>
                </a:outerShdw>
              </a:effectLst>
              <a:latin typeface="Simplified Arabic" pitchFamily="18" charset="-78"/>
              <a:cs typeface="Simplified Arabic" pitchFamily="18" charset="-78"/>
            </a:endParaRPr>
          </a:p>
        </p:txBody>
      </p:sp>
      <p:sp>
        <p:nvSpPr>
          <p:cNvPr id="4" name="Rectangle à coins arrondis 3"/>
          <p:cNvSpPr/>
          <p:nvPr/>
        </p:nvSpPr>
        <p:spPr>
          <a:xfrm>
            <a:off x="251520" y="1052736"/>
            <a:ext cx="8496944" cy="525658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endParaRPr lang="ar-DZ" sz="2000" dirty="0" smtClean="0">
              <a:solidFill>
                <a:schemeClr val="tx1"/>
              </a:solidFill>
              <a:latin typeface="+mj-lt"/>
              <a:cs typeface="+mj-cs"/>
            </a:endParaRPr>
          </a:p>
          <a:p>
            <a:pPr algn="r" rtl="1">
              <a:buFont typeface="Wingdings" pitchFamily="2" charset="2"/>
              <a:buChar char="v"/>
            </a:pPr>
            <a:r>
              <a:rPr lang="ar-DZ" sz="2400" dirty="0" smtClean="0">
                <a:solidFill>
                  <a:schemeClr val="tx1"/>
                </a:solidFill>
                <a:latin typeface="+mj-lt"/>
                <a:cs typeface="+mj-cs"/>
              </a:rPr>
              <a:t> </a:t>
            </a:r>
            <a:r>
              <a:rPr lang="ar-DZ" sz="2400" dirty="0" smtClean="0"/>
              <a:t> تواجه المؤسسات تحديات تنظيمية وثقافية تعيق تطبيق ممارسات </a:t>
            </a:r>
            <a:r>
              <a:rPr lang="ar-DZ" sz="2400" dirty="0" err="1" smtClean="0"/>
              <a:t>الحوكمة</a:t>
            </a:r>
            <a:r>
              <a:rPr lang="ar-DZ" sz="2400" dirty="0" smtClean="0"/>
              <a:t> المالية الفعالة؛</a:t>
            </a:r>
            <a:endParaRPr lang="ar-DZ" sz="2400" dirty="0" smtClean="0">
              <a:solidFill>
                <a:schemeClr val="tx1"/>
              </a:solidFill>
              <a:latin typeface="+mj-lt"/>
              <a:cs typeface="+mj-cs"/>
            </a:endParaRPr>
          </a:p>
          <a:p>
            <a:pPr algn="r" rtl="1">
              <a:buFont typeface="Wingdings" pitchFamily="2" charset="2"/>
              <a:buChar char="v"/>
            </a:pPr>
            <a:r>
              <a:rPr lang="ar-SA" sz="2400" dirty="0" smtClean="0">
                <a:solidFill>
                  <a:schemeClr val="tx1"/>
                </a:solidFill>
                <a:latin typeface="+mj-lt"/>
                <a:cs typeface="+mj-cs"/>
              </a:rPr>
              <a:t> </a:t>
            </a:r>
            <a:r>
              <a:rPr lang="ar-DZ" sz="2400" dirty="0" smtClean="0"/>
              <a:t>التغلب على التحديات يتطلب تطوير استراتيجيات لتعزيز ممارسات </a:t>
            </a:r>
            <a:r>
              <a:rPr lang="ar-DZ" sz="2400" dirty="0" err="1" smtClean="0"/>
              <a:t>الحوكمة</a:t>
            </a:r>
            <a:r>
              <a:rPr lang="ar-DZ" sz="2400" dirty="0" smtClean="0"/>
              <a:t> المالية وتحسين الأداء المالي من أجل ضمان تعزيز إدارة المخاطر؛</a:t>
            </a:r>
            <a:endParaRPr lang="fr-FR" sz="2400" dirty="0" smtClean="0">
              <a:solidFill>
                <a:schemeClr val="tx1"/>
              </a:solidFill>
              <a:latin typeface="+mj-lt"/>
              <a:cs typeface="+mj-cs"/>
            </a:endParaRPr>
          </a:p>
          <a:p>
            <a:pPr algn="r" rtl="1">
              <a:buFont typeface="Wingdings" pitchFamily="2" charset="2"/>
              <a:buChar char="v"/>
            </a:pPr>
            <a:r>
              <a:rPr lang="ar-DZ" sz="2400" dirty="0" smtClean="0"/>
              <a:t> زيادة التوعية والتدريب للموظفين حول مفاهيم </a:t>
            </a:r>
            <a:r>
              <a:rPr lang="ar-DZ" sz="2400" dirty="0" err="1" smtClean="0"/>
              <a:t>الحوكمة</a:t>
            </a:r>
            <a:r>
              <a:rPr lang="ar-DZ" sz="2400" dirty="0" smtClean="0"/>
              <a:t> المالية وإدارة المخاطر لتحسين التطبيق العام لها ولتحقيق الكفاءة المالية المسطرة؛</a:t>
            </a:r>
            <a:endParaRPr lang="ar-DZ" sz="2400" dirty="0" smtClean="0">
              <a:solidFill>
                <a:schemeClr val="tx1"/>
              </a:solidFill>
              <a:latin typeface="+mj-lt"/>
              <a:cs typeface="+mj-cs"/>
            </a:endParaRPr>
          </a:p>
          <a:p>
            <a:pPr algn="r" rtl="1">
              <a:buFont typeface="Wingdings" pitchFamily="2" charset="2"/>
              <a:buChar char="v"/>
            </a:pPr>
            <a:r>
              <a:rPr lang="ar-DZ" sz="2000" dirty="0" smtClean="0"/>
              <a:t>التكنولوجيا المالية يمكن </a:t>
            </a:r>
            <a:r>
              <a:rPr lang="ar-DZ" sz="2000" dirty="0" err="1" smtClean="0"/>
              <a:t>ان</a:t>
            </a:r>
            <a:r>
              <a:rPr lang="ar-DZ" sz="2000" dirty="0" smtClean="0"/>
              <a:t> تعزز </a:t>
            </a:r>
            <a:r>
              <a:rPr lang="ar-DZ" sz="2000" dirty="0" err="1" smtClean="0"/>
              <a:t>الحوكمة</a:t>
            </a:r>
            <a:r>
              <a:rPr lang="ar-DZ" sz="2000" dirty="0" smtClean="0"/>
              <a:t> المالية وإدارة المخاطر من خلال تحسين الشفافية والمساءلة في العمليات المالية.</a:t>
            </a:r>
            <a:endParaRPr lang="en-US" sz="2000" dirty="0" smtClean="0"/>
          </a:p>
          <a:p>
            <a:pPr lvl="0" algn="r" rtl="1"/>
            <a:endParaRPr lang="fr-FR" sz="2000" dirty="0" smtClean="0">
              <a:solidFill>
                <a:schemeClr val="tx1"/>
              </a:solidFill>
              <a:cs typeface="+mj-cs"/>
            </a:endParaRPr>
          </a:p>
          <a:p>
            <a:pPr algn="ctr"/>
            <a:endParaRPr lang="fr-FR"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Débit">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13069</TotalTime>
  <Words>757</Words>
  <Application>Microsoft Office PowerPoint</Application>
  <PresentationFormat>Affichage à l'écran (4:3)</PresentationFormat>
  <Paragraphs>68</Paragraphs>
  <Slides>11</Slides>
  <Notes>7</Notes>
  <HiddenSlides>0</HiddenSlides>
  <MMClips>0</MMClips>
  <ScaleCrop>false</ScaleCrop>
  <HeadingPairs>
    <vt:vector size="6" baseType="variant">
      <vt:variant>
        <vt:lpstr>Polices utilisées</vt:lpstr>
      </vt:variant>
      <vt:variant>
        <vt:i4>11</vt:i4>
      </vt:variant>
      <vt:variant>
        <vt:lpstr>Thème</vt:lpstr>
      </vt:variant>
      <vt:variant>
        <vt:i4>3</vt:i4>
      </vt:variant>
      <vt:variant>
        <vt:lpstr>Titres des diapositives</vt:lpstr>
      </vt:variant>
      <vt:variant>
        <vt:i4>11</vt:i4>
      </vt:variant>
    </vt:vector>
  </HeadingPairs>
  <TitlesOfParts>
    <vt:vector size="25" baseType="lpstr">
      <vt:lpstr>Andalus</vt:lpstr>
      <vt:lpstr>Arial</vt:lpstr>
      <vt:lpstr>Calibri</vt:lpstr>
      <vt:lpstr>Constantia</vt:lpstr>
      <vt:lpstr>Georgia</vt:lpstr>
      <vt:lpstr>Majalla UI</vt:lpstr>
      <vt:lpstr>Simplified Arabic</vt:lpstr>
      <vt:lpstr>Traditional Arabic</vt:lpstr>
      <vt:lpstr>Trebuchet MS</vt:lpstr>
      <vt:lpstr>Wingdings</vt:lpstr>
      <vt:lpstr>Wingdings 2</vt:lpstr>
      <vt:lpstr>Thème Office</vt:lpstr>
      <vt:lpstr>Urbain</vt: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PCUSER</dc:creator>
  <cp:lastModifiedBy>kheira</cp:lastModifiedBy>
  <cp:revision>402</cp:revision>
  <dcterms:created xsi:type="dcterms:W3CDTF">2013-06-21T07:20:18Z</dcterms:created>
  <dcterms:modified xsi:type="dcterms:W3CDTF">2024-12-03T22:06:28Z</dcterms:modified>
</cp:coreProperties>
</file>