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71" r:id="rId12"/>
    <p:sldId id="275" r:id="rId13"/>
    <p:sldId id="277" r:id="rId14"/>
    <p:sldId id="279" r:id="rId15"/>
    <p:sldId id="281" r:id="rId16"/>
  </p:sldIdLst>
  <p:sldSz cx="18288000" cy="10287000"/>
  <p:notesSz cx="18288000" cy="102870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816" y="-10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031D40"/>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14565939" y="0"/>
            <a:ext cx="3722060" cy="8213550"/>
          </a:xfrm>
          <a:prstGeom prst="rect">
            <a:avLst/>
          </a:prstGeom>
        </p:spPr>
      </p:pic>
      <p:pic>
        <p:nvPicPr>
          <p:cNvPr id="18" name="bg object 18"/>
          <p:cNvPicPr/>
          <p:nvPr/>
        </p:nvPicPr>
        <p:blipFill>
          <a:blip r:embed="rId3" cstate="print"/>
          <a:stretch>
            <a:fillRect/>
          </a:stretch>
        </p:blipFill>
        <p:spPr>
          <a:xfrm>
            <a:off x="12201386" y="5063795"/>
            <a:ext cx="5246554" cy="5223204"/>
          </a:xfrm>
          <a:prstGeom prst="rect">
            <a:avLst/>
          </a:prstGeom>
        </p:spPr>
      </p:pic>
      <p:pic>
        <p:nvPicPr>
          <p:cNvPr id="19" name="bg object 19"/>
          <p:cNvPicPr/>
          <p:nvPr/>
        </p:nvPicPr>
        <p:blipFill>
          <a:blip r:embed="rId4" cstate="print"/>
          <a:stretch>
            <a:fillRect/>
          </a:stretch>
        </p:blipFill>
        <p:spPr>
          <a:xfrm>
            <a:off x="9143920" y="6196614"/>
            <a:ext cx="2564685" cy="3663835"/>
          </a:xfrm>
          <a:prstGeom prst="rect">
            <a:avLst/>
          </a:prstGeom>
        </p:spPr>
      </p:pic>
      <p:pic>
        <p:nvPicPr>
          <p:cNvPr id="20" name="bg object 20"/>
          <p:cNvPicPr/>
          <p:nvPr/>
        </p:nvPicPr>
        <p:blipFill>
          <a:blip r:embed="rId5" cstate="print"/>
          <a:stretch>
            <a:fillRect/>
          </a:stretch>
        </p:blipFill>
        <p:spPr>
          <a:xfrm>
            <a:off x="15763957" y="0"/>
            <a:ext cx="1683982" cy="1623773"/>
          </a:xfrm>
          <a:prstGeom prst="rect">
            <a:avLst/>
          </a:prstGeom>
        </p:spPr>
      </p:pic>
      <p:pic>
        <p:nvPicPr>
          <p:cNvPr id="21" name="bg object 21"/>
          <p:cNvPicPr/>
          <p:nvPr/>
        </p:nvPicPr>
        <p:blipFill>
          <a:blip r:embed="rId6" cstate="print"/>
          <a:stretch>
            <a:fillRect/>
          </a:stretch>
        </p:blipFill>
        <p:spPr>
          <a:xfrm>
            <a:off x="8805260" y="0"/>
            <a:ext cx="6752858" cy="6196748"/>
          </a:xfrm>
          <a:prstGeom prst="rect">
            <a:avLst/>
          </a:prstGeom>
        </p:spPr>
      </p:pic>
      <p:pic>
        <p:nvPicPr>
          <p:cNvPr id="22" name="bg object 22"/>
          <p:cNvPicPr/>
          <p:nvPr/>
        </p:nvPicPr>
        <p:blipFill>
          <a:blip r:embed="rId7" cstate="print"/>
          <a:stretch>
            <a:fillRect/>
          </a:stretch>
        </p:blipFill>
        <p:spPr>
          <a:xfrm>
            <a:off x="16605877" y="3464712"/>
            <a:ext cx="841990" cy="841991"/>
          </a:xfrm>
          <a:prstGeom prst="rect">
            <a:avLst/>
          </a:prstGeom>
        </p:spPr>
      </p:pic>
      <p:pic>
        <p:nvPicPr>
          <p:cNvPr id="23" name="bg object 23"/>
          <p:cNvPicPr/>
          <p:nvPr/>
        </p:nvPicPr>
        <p:blipFill>
          <a:blip r:embed="rId8" cstate="print"/>
          <a:stretch>
            <a:fillRect/>
          </a:stretch>
        </p:blipFill>
        <p:spPr>
          <a:xfrm>
            <a:off x="0" y="4609443"/>
            <a:ext cx="2776850" cy="5677556"/>
          </a:xfrm>
          <a:prstGeom prst="rect">
            <a:avLst/>
          </a:prstGeom>
        </p:spPr>
      </p:pic>
      <p:sp>
        <p:nvSpPr>
          <p:cNvPr id="2" name="Holder 2"/>
          <p:cNvSpPr>
            <a:spLocks noGrp="1"/>
          </p:cNvSpPr>
          <p:nvPr>
            <p:ph type="ctrTitle"/>
          </p:nvPr>
        </p:nvSpPr>
        <p:spPr>
          <a:xfrm>
            <a:off x="1561047" y="3217874"/>
            <a:ext cx="6155055" cy="2928620"/>
          </a:xfrm>
          <a:prstGeom prst="rect">
            <a:avLst/>
          </a:prstGeom>
        </p:spPr>
        <p:txBody>
          <a:bodyPr wrap="square" lIns="0" tIns="0" rIns="0" bIns="0">
            <a:spAutoFit/>
          </a:bodyPr>
          <a:lstStyle>
            <a:lvl1pPr>
              <a:defRPr sz="5350" b="1" i="0">
                <a:solidFill>
                  <a:srgbClr val="041C40"/>
                </a:solidFill>
                <a:latin typeface="Arial"/>
                <a:cs typeface="Arial"/>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sz="4600" b="1" i="0">
                <a:solidFill>
                  <a:srgbClr val="17E3B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350" b="1" i="0">
                <a:solidFill>
                  <a:srgbClr val="041C4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4600" b="1" i="0">
                <a:solidFill>
                  <a:srgbClr val="17E3B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350" b="1" i="0">
                <a:solidFill>
                  <a:srgbClr val="041C40"/>
                </a:solidFill>
                <a:latin typeface="Arial"/>
                <a:cs typeface="Arial"/>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350" b="1" i="0">
                <a:solidFill>
                  <a:srgbClr val="041C4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041C40"/>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9690194" y="3056804"/>
            <a:ext cx="7569104" cy="7230195"/>
          </a:xfrm>
          <a:prstGeom prst="rect">
            <a:avLst/>
          </a:prstGeom>
        </p:spPr>
      </p:pic>
      <p:pic>
        <p:nvPicPr>
          <p:cNvPr id="18" name="bg object 18"/>
          <p:cNvPicPr/>
          <p:nvPr/>
        </p:nvPicPr>
        <p:blipFill>
          <a:blip r:embed="rId3" cstate="print"/>
          <a:stretch>
            <a:fillRect/>
          </a:stretch>
        </p:blipFill>
        <p:spPr>
          <a:xfrm>
            <a:off x="9690194" y="743136"/>
            <a:ext cx="7569104" cy="7861136"/>
          </a:xfrm>
          <a:prstGeom prst="rect">
            <a:avLst/>
          </a:prstGeom>
        </p:spPr>
      </p:pic>
      <p:pic>
        <p:nvPicPr>
          <p:cNvPr id="19" name="bg object 19"/>
          <p:cNvPicPr/>
          <p:nvPr/>
        </p:nvPicPr>
        <p:blipFill>
          <a:blip r:embed="rId4" cstate="print"/>
          <a:stretch>
            <a:fillRect/>
          </a:stretch>
        </p:blipFill>
        <p:spPr>
          <a:xfrm>
            <a:off x="9690194" y="0"/>
            <a:ext cx="7569104" cy="7805952"/>
          </a:xfrm>
          <a:prstGeom prst="rect">
            <a:avLst/>
          </a:prstGeom>
        </p:spPr>
      </p:pic>
      <p:pic>
        <p:nvPicPr>
          <p:cNvPr id="20" name="bg object 20"/>
          <p:cNvPicPr/>
          <p:nvPr/>
        </p:nvPicPr>
        <p:blipFill>
          <a:blip r:embed="rId3" cstate="print"/>
          <a:stretch>
            <a:fillRect/>
          </a:stretch>
        </p:blipFill>
        <p:spPr>
          <a:xfrm>
            <a:off x="9690194" y="1397000"/>
            <a:ext cx="7569104" cy="7861136"/>
          </a:xfrm>
          <a:prstGeom prst="rect">
            <a:avLst/>
          </a:prstGeom>
        </p:spPr>
      </p:pic>
      <p:pic>
        <p:nvPicPr>
          <p:cNvPr id="21" name="bg object 21"/>
          <p:cNvPicPr/>
          <p:nvPr/>
        </p:nvPicPr>
        <p:blipFill>
          <a:blip r:embed="rId5" cstate="print"/>
          <a:stretch>
            <a:fillRect/>
          </a:stretch>
        </p:blipFill>
        <p:spPr>
          <a:xfrm>
            <a:off x="1335023" y="3328415"/>
            <a:ext cx="6102095" cy="1347215"/>
          </a:xfrm>
          <a:prstGeom prst="rect">
            <a:avLst/>
          </a:prstGeom>
        </p:spPr>
      </p:pic>
      <p:sp>
        <p:nvSpPr>
          <p:cNvPr id="22" name="bg object 22"/>
          <p:cNvSpPr/>
          <p:nvPr/>
        </p:nvSpPr>
        <p:spPr>
          <a:xfrm>
            <a:off x="1669072" y="6090420"/>
            <a:ext cx="615315" cy="615315"/>
          </a:xfrm>
          <a:custGeom>
            <a:avLst/>
            <a:gdLst/>
            <a:ahLst/>
            <a:cxnLst/>
            <a:rect l="l" t="t" r="r" b="b"/>
            <a:pathLst>
              <a:path w="615314" h="615315">
                <a:moveTo>
                  <a:pt x="307512" y="615016"/>
                </a:moveTo>
                <a:lnTo>
                  <a:pt x="262132" y="611676"/>
                </a:lnTo>
                <a:lnTo>
                  <a:pt x="218799" y="601975"/>
                </a:lnTo>
                <a:lnTo>
                  <a:pt x="177992" y="586393"/>
                </a:lnTo>
                <a:lnTo>
                  <a:pt x="140190" y="565408"/>
                </a:lnTo>
                <a:lnTo>
                  <a:pt x="105873" y="539500"/>
                </a:lnTo>
                <a:lnTo>
                  <a:pt x="75520" y="509148"/>
                </a:lnTo>
                <a:lnTo>
                  <a:pt x="49611" y="474833"/>
                </a:lnTo>
                <a:lnTo>
                  <a:pt x="28625" y="437032"/>
                </a:lnTo>
                <a:lnTo>
                  <a:pt x="13042" y="396225"/>
                </a:lnTo>
                <a:lnTo>
                  <a:pt x="3340" y="352892"/>
                </a:lnTo>
                <a:lnTo>
                  <a:pt x="0" y="307512"/>
                </a:lnTo>
                <a:lnTo>
                  <a:pt x="3340" y="262132"/>
                </a:lnTo>
                <a:lnTo>
                  <a:pt x="13042" y="218799"/>
                </a:lnTo>
                <a:lnTo>
                  <a:pt x="28625" y="177992"/>
                </a:lnTo>
                <a:lnTo>
                  <a:pt x="49611" y="140190"/>
                </a:lnTo>
                <a:lnTo>
                  <a:pt x="75520" y="105873"/>
                </a:lnTo>
                <a:lnTo>
                  <a:pt x="105873" y="75520"/>
                </a:lnTo>
                <a:lnTo>
                  <a:pt x="140190" y="49611"/>
                </a:lnTo>
                <a:lnTo>
                  <a:pt x="177992" y="28625"/>
                </a:lnTo>
                <a:lnTo>
                  <a:pt x="218799" y="13042"/>
                </a:lnTo>
                <a:lnTo>
                  <a:pt x="262132" y="3340"/>
                </a:lnTo>
                <a:lnTo>
                  <a:pt x="307512" y="0"/>
                </a:lnTo>
                <a:lnTo>
                  <a:pt x="352892" y="3340"/>
                </a:lnTo>
                <a:lnTo>
                  <a:pt x="396225" y="13042"/>
                </a:lnTo>
                <a:lnTo>
                  <a:pt x="415819" y="20524"/>
                </a:lnTo>
                <a:lnTo>
                  <a:pt x="307512" y="20524"/>
                </a:lnTo>
                <a:lnTo>
                  <a:pt x="260963" y="24281"/>
                </a:lnTo>
                <a:lnTo>
                  <a:pt x="216804" y="35155"/>
                </a:lnTo>
                <a:lnTo>
                  <a:pt x="175628" y="52558"/>
                </a:lnTo>
                <a:lnTo>
                  <a:pt x="138026" y="75897"/>
                </a:lnTo>
                <a:lnTo>
                  <a:pt x="104587" y="104583"/>
                </a:lnTo>
                <a:lnTo>
                  <a:pt x="75903" y="138023"/>
                </a:lnTo>
                <a:lnTo>
                  <a:pt x="52565" y="175627"/>
                </a:lnTo>
                <a:lnTo>
                  <a:pt x="35164" y="216803"/>
                </a:lnTo>
                <a:lnTo>
                  <a:pt x="24289" y="260962"/>
                </a:lnTo>
                <a:lnTo>
                  <a:pt x="20533" y="307512"/>
                </a:lnTo>
                <a:lnTo>
                  <a:pt x="24289" y="354062"/>
                </a:lnTo>
                <a:lnTo>
                  <a:pt x="35164" y="398221"/>
                </a:lnTo>
                <a:lnTo>
                  <a:pt x="52565" y="439396"/>
                </a:lnTo>
                <a:lnTo>
                  <a:pt x="75903" y="476999"/>
                </a:lnTo>
                <a:lnTo>
                  <a:pt x="104587" y="510438"/>
                </a:lnTo>
                <a:lnTo>
                  <a:pt x="138026" y="539122"/>
                </a:lnTo>
                <a:lnTo>
                  <a:pt x="175628" y="562460"/>
                </a:lnTo>
                <a:lnTo>
                  <a:pt x="216804" y="579861"/>
                </a:lnTo>
                <a:lnTo>
                  <a:pt x="260963" y="590736"/>
                </a:lnTo>
                <a:lnTo>
                  <a:pt x="307512" y="594492"/>
                </a:lnTo>
                <a:lnTo>
                  <a:pt x="415822" y="594492"/>
                </a:lnTo>
                <a:lnTo>
                  <a:pt x="396225" y="601975"/>
                </a:lnTo>
                <a:lnTo>
                  <a:pt x="352892" y="611676"/>
                </a:lnTo>
                <a:lnTo>
                  <a:pt x="307512" y="615016"/>
                </a:lnTo>
                <a:close/>
              </a:path>
              <a:path w="615314" h="615315">
                <a:moveTo>
                  <a:pt x="415822" y="594492"/>
                </a:moveTo>
                <a:lnTo>
                  <a:pt x="307512" y="594492"/>
                </a:lnTo>
                <a:lnTo>
                  <a:pt x="354062" y="590736"/>
                </a:lnTo>
                <a:lnTo>
                  <a:pt x="398221" y="579861"/>
                </a:lnTo>
                <a:lnTo>
                  <a:pt x="439396" y="562460"/>
                </a:lnTo>
                <a:lnTo>
                  <a:pt x="476999" y="539122"/>
                </a:lnTo>
                <a:lnTo>
                  <a:pt x="510438" y="510438"/>
                </a:lnTo>
                <a:lnTo>
                  <a:pt x="539122" y="476999"/>
                </a:lnTo>
                <a:lnTo>
                  <a:pt x="562460" y="439396"/>
                </a:lnTo>
                <a:lnTo>
                  <a:pt x="579861" y="398221"/>
                </a:lnTo>
                <a:lnTo>
                  <a:pt x="590736" y="354062"/>
                </a:lnTo>
                <a:lnTo>
                  <a:pt x="594492" y="307512"/>
                </a:lnTo>
                <a:lnTo>
                  <a:pt x="590736" y="260962"/>
                </a:lnTo>
                <a:lnTo>
                  <a:pt x="579861" y="216803"/>
                </a:lnTo>
                <a:lnTo>
                  <a:pt x="562460" y="175627"/>
                </a:lnTo>
                <a:lnTo>
                  <a:pt x="539122" y="138023"/>
                </a:lnTo>
                <a:lnTo>
                  <a:pt x="510438" y="104583"/>
                </a:lnTo>
                <a:lnTo>
                  <a:pt x="476999" y="75897"/>
                </a:lnTo>
                <a:lnTo>
                  <a:pt x="439396" y="52558"/>
                </a:lnTo>
                <a:lnTo>
                  <a:pt x="398221" y="35155"/>
                </a:lnTo>
                <a:lnTo>
                  <a:pt x="354062" y="24281"/>
                </a:lnTo>
                <a:lnTo>
                  <a:pt x="307512" y="20524"/>
                </a:lnTo>
                <a:lnTo>
                  <a:pt x="415819" y="20524"/>
                </a:lnTo>
                <a:lnTo>
                  <a:pt x="474833" y="49611"/>
                </a:lnTo>
                <a:lnTo>
                  <a:pt x="509148" y="75520"/>
                </a:lnTo>
                <a:lnTo>
                  <a:pt x="539500" y="105873"/>
                </a:lnTo>
                <a:lnTo>
                  <a:pt x="565408" y="140190"/>
                </a:lnTo>
                <a:lnTo>
                  <a:pt x="586393" y="177992"/>
                </a:lnTo>
                <a:lnTo>
                  <a:pt x="601975" y="218799"/>
                </a:lnTo>
                <a:lnTo>
                  <a:pt x="611676" y="262132"/>
                </a:lnTo>
                <a:lnTo>
                  <a:pt x="615016" y="307512"/>
                </a:lnTo>
                <a:lnTo>
                  <a:pt x="611676" y="352892"/>
                </a:lnTo>
                <a:lnTo>
                  <a:pt x="601975" y="396225"/>
                </a:lnTo>
                <a:lnTo>
                  <a:pt x="586393" y="437032"/>
                </a:lnTo>
                <a:lnTo>
                  <a:pt x="565408" y="474833"/>
                </a:lnTo>
                <a:lnTo>
                  <a:pt x="539500" y="509148"/>
                </a:lnTo>
                <a:lnTo>
                  <a:pt x="509148" y="539500"/>
                </a:lnTo>
                <a:lnTo>
                  <a:pt x="474833" y="565408"/>
                </a:lnTo>
                <a:lnTo>
                  <a:pt x="437032" y="586393"/>
                </a:lnTo>
                <a:lnTo>
                  <a:pt x="415822" y="594492"/>
                </a:lnTo>
                <a:close/>
              </a:path>
            </a:pathLst>
          </a:custGeom>
          <a:solidFill>
            <a:srgbClr val="FFFFFF"/>
          </a:solidFill>
        </p:spPr>
        <p:txBody>
          <a:bodyPr wrap="square" lIns="0" tIns="0" rIns="0" bIns="0" rtlCol="0"/>
          <a:lstStyle/>
          <a:p>
            <a:endParaRPr/>
          </a:p>
        </p:txBody>
      </p:sp>
      <p:pic>
        <p:nvPicPr>
          <p:cNvPr id="23" name="bg object 23"/>
          <p:cNvPicPr/>
          <p:nvPr/>
        </p:nvPicPr>
        <p:blipFill>
          <a:blip r:embed="rId6" cstate="print"/>
          <a:stretch>
            <a:fillRect/>
          </a:stretch>
        </p:blipFill>
        <p:spPr>
          <a:xfrm>
            <a:off x="1816699" y="6204898"/>
            <a:ext cx="102417" cy="117965"/>
          </a:xfrm>
          <a:prstGeom prst="rect">
            <a:avLst/>
          </a:prstGeom>
        </p:spPr>
      </p:pic>
      <p:sp>
        <p:nvSpPr>
          <p:cNvPr id="24" name="bg object 24"/>
          <p:cNvSpPr/>
          <p:nvPr/>
        </p:nvSpPr>
        <p:spPr>
          <a:xfrm>
            <a:off x="1776596" y="6219729"/>
            <a:ext cx="366395" cy="375920"/>
          </a:xfrm>
          <a:custGeom>
            <a:avLst/>
            <a:gdLst/>
            <a:ahLst/>
            <a:cxnLst/>
            <a:rect l="l" t="t" r="r" b="b"/>
            <a:pathLst>
              <a:path w="366394" h="375920">
                <a:moveTo>
                  <a:pt x="287887" y="375883"/>
                </a:moveTo>
                <a:lnTo>
                  <a:pt x="247081" y="367924"/>
                </a:lnTo>
                <a:lnTo>
                  <a:pt x="195375" y="343228"/>
                </a:lnTo>
                <a:lnTo>
                  <a:pt x="161451" y="320099"/>
                </a:lnTo>
                <a:lnTo>
                  <a:pt x="129682" y="293605"/>
                </a:lnTo>
                <a:lnTo>
                  <a:pt x="100646" y="265082"/>
                </a:lnTo>
                <a:lnTo>
                  <a:pt x="73688" y="234538"/>
                </a:lnTo>
                <a:lnTo>
                  <a:pt x="48935" y="201387"/>
                </a:lnTo>
                <a:lnTo>
                  <a:pt x="27665" y="166292"/>
                </a:lnTo>
                <a:lnTo>
                  <a:pt x="11158" y="129918"/>
                </a:lnTo>
                <a:lnTo>
                  <a:pt x="0" y="72129"/>
                </a:lnTo>
                <a:lnTo>
                  <a:pt x="3217" y="47644"/>
                </a:lnTo>
                <a:lnTo>
                  <a:pt x="11994" y="24814"/>
                </a:lnTo>
                <a:lnTo>
                  <a:pt x="26859" y="5541"/>
                </a:lnTo>
                <a:lnTo>
                  <a:pt x="26957" y="5335"/>
                </a:lnTo>
                <a:lnTo>
                  <a:pt x="29630" y="2770"/>
                </a:lnTo>
                <a:lnTo>
                  <a:pt x="32606" y="0"/>
                </a:lnTo>
                <a:lnTo>
                  <a:pt x="131437" y="111653"/>
                </a:lnTo>
                <a:lnTo>
                  <a:pt x="126820" y="117714"/>
                </a:lnTo>
                <a:lnTo>
                  <a:pt x="121789" y="123767"/>
                </a:lnTo>
                <a:lnTo>
                  <a:pt x="119225" y="130644"/>
                </a:lnTo>
                <a:lnTo>
                  <a:pt x="115926" y="144224"/>
                </a:lnTo>
                <a:lnTo>
                  <a:pt x="116236" y="157566"/>
                </a:lnTo>
                <a:lnTo>
                  <a:pt x="119990" y="170428"/>
                </a:lnTo>
                <a:lnTo>
                  <a:pt x="146765" y="206498"/>
                </a:lnTo>
                <a:lnTo>
                  <a:pt x="176873" y="236597"/>
                </a:lnTo>
                <a:lnTo>
                  <a:pt x="222129" y="256278"/>
                </a:lnTo>
                <a:lnTo>
                  <a:pt x="235908" y="253685"/>
                </a:lnTo>
                <a:lnTo>
                  <a:pt x="241910" y="251154"/>
                </a:lnTo>
                <a:lnTo>
                  <a:pt x="247659" y="247812"/>
                </a:lnTo>
                <a:lnTo>
                  <a:pt x="253254" y="244047"/>
                </a:lnTo>
                <a:lnTo>
                  <a:pt x="258791" y="240244"/>
                </a:lnTo>
                <a:lnTo>
                  <a:pt x="366141" y="342868"/>
                </a:lnTo>
                <a:lnTo>
                  <a:pt x="356080" y="352418"/>
                </a:lnTo>
                <a:lnTo>
                  <a:pt x="335750" y="366444"/>
                </a:lnTo>
                <a:lnTo>
                  <a:pt x="312492" y="373992"/>
                </a:lnTo>
                <a:lnTo>
                  <a:pt x="287887" y="375883"/>
                </a:lnTo>
                <a:close/>
              </a:path>
            </a:pathLst>
          </a:custGeom>
          <a:solidFill>
            <a:srgbClr val="FFFFFF"/>
          </a:solidFill>
        </p:spPr>
        <p:txBody>
          <a:bodyPr wrap="square" lIns="0" tIns="0" rIns="0" bIns="0" rtlCol="0"/>
          <a:lstStyle/>
          <a:p>
            <a:endParaRPr/>
          </a:p>
        </p:txBody>
      </p:sp>
      <p:pic>
        <p:nvPicPr>
          <p:cNvPr id="25" name="bg object 25"/>
          <p:cNvPicPr/>
          <p:nvPr/>
        </p:nvPicPr>
        <p:blipFill>
          <a:blip r:embed="rId7" cstate="print"/>
          <a:stretch>
            <a:fillRect/>
          </a:stretch>
        </p:blipFill>
        <p:spPr>
          <a:xfrm>
            <a:off x="2044732" y="6452280"/>
            <a:ext cx="109724" cy="102830"/>
          </a:xfrm>
          <a:prstGeom prst="rect">
            <a:avLst/>
          </a:prstGeom>
        </p:spPr>
      </p:pic>
      <p:pic>
        <p:nvPicPr>
          <p:cNvPr id="26" name="bg object 26"/>
          <p:cNvPicPr/>
          <p:nvPr/>
        </p:nvPicPr>
        <p:blipFill>
          <a:blip r:embed="rId8" cstate="print"/>
          <a:stretch>
            <a:fillRect/>
          </a:stretch>
        </p:blipFill>
        <p:spPr>
          <a:xfrm>
            <a:off x="1976889" y="6221271"/>
            <a:ext cx="187655" cy="196514"/>
          </a:xfrm>
          <a:prstGeom prst="rect">
            <a:avLst/>
          </a:prstGeom>
        </p:spPr>
      </p:pic>
      <p:sp>
        <p:nvSpPr>
          <p:cNvPr id="27" name="bg object 27"/>
          <p:cNvSpPr/>
          <p:nvPr/>
        </p:nvSpPr>
        <p:spPr>
          <a:xfrm>
            <a:off x="1661091" y="6983976"/>
            <a:ext cx="619125" cy="619125"/>
          </a:xfrm>
          <a:custGeom>
            <a:avLst/>
            <a:gdLst/>
            <a:ahLst/>
            <a:cxnLst/>
            <a:rect l="l" t="t" r="r" b="b"/>
            <a:pathLst>
              <a:path w="619125" h="619125">
                <a:moveTo>
                  <a:pt x="358900" y="619124"/>
                </a:moveTo>
                <a:lnTo>
                  <a:pt x="263945" y="619124"/>
                </a:lnTo>
                <a:lnTo>
                  <a:pt x="221569" y="609640"/>
                </a:lnTo>
                <a:lnTo>
                  <a:pt x="180241" y="593861"/>
                </a:lnTo>
                <a:lnTo>
                  <a:pt x="141958" y="572611"/>
                </a:lnTo>
                <a:lnTo>
                  <a:pt x="107206" y="546375"/>
                </a:lnTo>
                <a:lnTo>
                  <a:pt x="76470" y="515638"/>
                </a:lnTo>
                <a:lnTo>
                  <a:pt x="50234" y="480886"/>
                </a:lnTo>
                <a:lnTo>
                  <a:pt x="28984" y="442604"/>
                </a:lnTo>
                <a:lnTo>
                  <a:pt x="13205" y="401275"/>
                </a:lnTo>
                <a:lnTo>
                  <a:pt x="3382" y="357387"/>
                </a:lnTo>
                <a:lnTo>
                  <a:pt x="0" y="311421"/>
                </a:lnTo>
                <a:lnTo>
                  <a:pt x="3382" y="265458"/>
                </a:lnTo>
                <a:lnTo>
                  <a:pt x="13205" y="221569"/>
                </a:lnTo>
                <a:lnTo>
                  <a:pt x="28984" y="180241"/>
                </a:lnTo>
                <a:lnTo>
                  <a:pt x="50234" y="141958"/>
                </a:lnTo>
                <a:lnTo>
                  <a:pt x="76470" y="107206"/>
                </a:lnTo>
                <a:lnTo>
                  <a:pt x="107206" y="76470"/>
                </a:lnTo>
                <a:lnTo>
                  <a:pt x="141958" y="50234"/>
                </a:lnTo>
                <a:lnTo>
                  <a:pt x="180241" y="28984"/>
                </a:lnTo>
                <a:lnTo>
                  <a:pt x="221569" y="13205"/>
                </a:lnTo>
                <a:lnTo>
                  <a:pt x="265458" y="3382"/>
                </a:lnTo>
                <a:lnTo>
                  <a:pt x="311422" y="0"/>
                </a:lnTo>
                <a:lnTo>
                  <a:pt x="357386" y="3382"/>
                </a:lnTo>
                <a:lnTo>
                  <a:pt x="401275" y="13205"/>
                </a:lnTo>
                <a:lnTo>
                  <a:pt x="423907" y="21846"/>
                </a:lnTo>
                <a:lnTo>
                  <a:pt x="311422" y="21846"/>
                </a:lnTo>
                <a:lnTo>
                  <a:pt x="264460" y="25637"/>
                </a:lnTo>
                <a:lnTo>
                  <a:pt x="219907" y="36612"/>
                </a:lnTo>
                <a:lnTo>
                  <a:pt x="178360" y="54174"/>
                </a:lnTo>
                <a:lnTo>
                  <a:pt x="140417" y="77727"/>
                </a:lnTo>
                <a:lnTo>
                  <a:pt x="106673" y="106673"/>
                </a:lnTo>
                <a:lnTo>
                  <a:pt x="77727" y="140417"/>
                </a:lnTo>
                <a:lnTo>
                  <a:pt x="54174" y="178360"/>
                </a:lnTo>
                <a:lnTo>
                  <a:pt x="36612" y="219907"/>
                </a:lnTo>
                <a:lnTo>
                  <a:pt x="25636" y="264460"/>
                </a:lnTo>
                <a:lnTo>
                  <a:pt x="21845" y="311422"/>
                </a:lnTo>
                <a:lnTo>
                  <a:pt x="25636" y="358385"/>
                </a:lnTo>
                <a:lnTo>
                  <a:pt x="36612" y="402938"/>
                </a:lnTo>
                <a:lnTo>
                  <a:pt x="54174" y="444484"/>
                </a:lnTo>
                <a:lnTo>
                  <a:pt x="77727" y="482428"/>
                </a:lnTo>
                <a:lnTo>
                  <a:pt x="106673" y="516171"/>
                </a:lnTo>
                <a:lnTo>
                  <a:pt x="140417" y="545118"/>
                </a:lnTo>
                <a:lnTo>
                  <a:pt x="178360" y="568671"/>
                </a:lnTo>
                <a:lnTo>
                  <a:pt x="219907" y="586233"/>
                </a:lnTo>
                <a:lnTo>
                  <a:pt x="264460" y="597208"/>
                </a:lnTo>
                <a:lnTo>
                  <a:pt x="311422" y="600999"/>
                </a:lnTo>
                <a:lnTo>
                  <a:pt x="423907" y="600999"/>
                </a:lnTo>
                <a:lnTo>
                  <a:pt x="401275" y="609640"/>
                </a:lnTo>
                <a:lnTo>
                  <a:pt x="358900" y="619124"/>
                </a:lnTo>
                <a:close/>
              </a:path>
              <a:path w="619125" h="619125">
                <a:moveTo>
                  <a:pt x="423907" y="600999"/>
                </a:moveTo>
                <a:lnTo>
                  <a:pt x="311422" y="600999"/>
                </a:lnTo>
                <a:lnTo>
                  <a:pt x="358385" y="597208"/>
                </a:lnTo>
                <a:lnTo>
                  <a:pt x="402938" y="586233"/>
                </a:lnTo>
                <a:lnTo>
                  <a:pt x="444484" y="568671"/>
                </a:lnTo>
                <a:lnTo>
                  <a:pt x="482428" y="545118"/>
                </a:lnTo>
                <a:lnTo>
                  <a:pt x="516171" y="516171"/>
                </a:lnTo>
                <a:lnTo>
                  <a:pt x="545118" y="482428"/>
                </a:lnTo>
                <a:lnTo>
                  <a:pt x="568670" y="444484"/>
                </a:lnTo>
                <a:lnTo>
                  <a:pt x="586233" y="402938"/>
                </a:lnTo>
                <a:lnTo>
                  <a:pt x="597208" y="358385"/>
                </a:lnTo>
                <a:lnTo>
                  <a:pt x="600999" y="311421"/>
                </a:lnTo>
                <a:lnTo>
                  <a:pt x="597208" y="264460"/>
                </a:lnTo>
                <a:lnTo>
                  <a:pt x="586233" y="219907"/>
                </a:lnTo>
                <a:lnTo>
                  <a:pt x="568670" y="178360"/>
                </a:lnTo>
                <a:lnTo>
                  <a:pt x="545118" y="140417"/>
                </a:lnTo>
                <a:lnTo>
                  <a:pt x="516171" y="106673"/>
                </a:lnTo>
                <a:lnTo>
                  <a:pt x="482428" y="77727"/>
                </a:lnTo>
                <a:lnTo>
                  <a:pt x="444484" y="54174"/>
                </a:lnTo>
                <a:lnTo>
                  <a:pt x="402938" y="36612"/>
                </a:lnTo>
                <a:lnTo>
                  <a:pt x="358385" y="25637"/>
                </a:lnTo>
                <a:lnTo>
                  <a:pt x="311422" y="21846"/>
                </a:lnTo>
                <a:lnTo>
                  <a:pt x="423907" y="21846"/>
                </a:lnTo>
                <a:lnTo>
                  <a:pt x="480886" y="50234"/>
                </a:lnTo>
                <a:lnTo>
                  <a:pt x="515638" y="76470"/>
                </a:lnTo>
                <a:lnTo>
                  <a:pt x="546375" y="107206"/>
                </a:lnTo>
                <a:lnTo>
                  <a:pt x="572611" y="141958"/>
                </a:lnTo>
                <a:lnTo>
                  <a:pt x="593861" y="180241"/>
                </a:lnTo>
                <a:lnTo>
                  <a:pt x="609640" y="221569"/>
                </a:lnTo>
                <a:lnTo>
                  <a:pt x="619124" y="263946"/>
                </a:lnTo>
                <a:lnTo>
                  <a:pt x="619124" y="358898"/>
                </a:lnTo>
                <a:lnTo>
                  <a:pt x="609640" y="401275"/>
                </a:lnTo>
                <a:lnTo>
                  <a:pt x="593861" y="442604"/>
                </a:lnTo>
                <a:lnTo>
                  <a:pt x="572611" y="480886"/>
                </a:lnTo>
                <a:lnTo>
                  <a:pt x="546375" y="515638"/>
                </a:lnTo>
                <a:lnTo>
                  <a:pt x="515638" y="546375"/>
                </a:lnTo>
                <a:lnTo>
                  <a:pt x="480886" y="572611"/>
                </a:lnTo>
                <a:lnTo>
                  <a:pt x="442603" y="593861"/>
                </a:lnTo>
                <a:lnTo>
                  <a:pt x="423907" y="600999"/>
                </a:lnTo>
                <a:close/>
              </a:path>
            </a:pathLst>
          </a:custGeom>
          <a:solidFill>
            <a:srgbClr val="FFFFFF"/>
          </a:solidFill>
        </p:spPr>
        <p:txBody>
          <a:bodyPr wrap="square" lIns="0" tIns="0" rIns="0" bIns="0" rtlCol="0"/>
          <a:lstStyle/>
          <a:p>
            <a:endParaRPr/>
          </a:p>
        </p:txBody>
      </p:sp>
      <p:pic>
        <p:nvPicPr>
          <p:cNvPr id="28" name="bg object 28"/>
          <p:cNvPicPr/>
          <p:nvPr/>
        </p:nvPicPr>
        <p:blipFill>
          <a:blip r:embed="rId9" cstate="print"/>
          <a:stretch>
            <a:fillRect/>
          </a:stretch>
        </p:blipFill>
        <p:spPr>
          <a:xfrm>
            <a:off x="2023875" y="7195078"/>
            <a:ext cx="110857" cy="200643"/>
          </a:xfrm>
          <a:prstGeom prst="rect">
            <a:avLst/>
          </a:prstGeom>
        </p:spPr>
      </p:pic>
      <p:sp>
        <p:nvSpPr>
          <p:cNvPr id="29" name="bg object 29"/>
          <p:cNvSpPr/>
          <p:nvPr/>
        </p:nvSpPr>
        <p:spPr>
          <a:xfrm>
            <a:off x="1823774" y="7302991"/>
            <a:ext cx="297815" cy="105410"/>
          </a:xfrm>
          <a:custGeom>
            <a:avLst/>
            <a:gdLst/>
            <a:ahLst/>
            <a:cxnLst/>
            <a:rect l="l" t="t" r="r" b="b"/>
            <a:pathLst>
              <a:path w="297814" h="105409">
                <a:moveTo>
                  <a:pt x="287071" y="105137"/>
                </a:moveTo>
                <a:lnTo>
                  <a:pt x="281132" y="105124"/>
                </a:lnTo>
                <a:lnTo>
                  <a:pt x="16345" y="105124"/>
                </a:lnTo>
                <a:lnTo>
                  <a:pt x="10407" y="105137"/>
                </a:lnTo>
                <a:lnTo>
                  <a:pt x="4958" y="103510"/>
                </a:lnTo>
                <a:lnTo>
                  <a:pt x="0" y="100244"/>
                </a:lnTo>
                <a:lnTo>
                  <a:pt x="105356" y="0"/>
                </a:lnTo>
                <a:lnTo>
                  <a:pt x="148739" y="41290"/>
                </a:lnTo>
                <a:lnTo>
                  <a:pt x="192121" y="0"/>
                </a:lnTo>
                <a:lnTo>
                  <a:pt x="297478" y="100244"/>
                </a:lnTo>
                <a:lnTo>
                  <a:pt x="292519" y="103510"/>
                </a:lnTo>
                <a:lnTo>
                  <a:pt x="287071" y="105137"/>
                </a:lnTo>
                <a:close/>
              </a:path>
            </a:pathLst>
          </a:custGeom>
          <a:solidFill>
            <a:srgbClr val="FFFFFF"/>
          </a:solidFill>
        </p:spPr>
        <p:txBody>
          <a:bodyPr wrap="square" lIns="0" tIns="0" rIns="0" bIns="0" rtlCol="0"/>
          <a:lstStyle/>
          <a:p>
            <a:endParaRPr/>
          </a:p>
        </p:txBody>
      </p:sp>
      <p:pic>
        <p:nvPicPr>
          <p:cNvPr id="30" name="bg object 30"/>
          <p:cNvPicPr/>
          <p:nvPr/>
        </p:nvPicPr>
        <p:blipFill>
          <a:blip r:embed="rId10" cstate="print"/>
          <a:stretch>
            <a:fillRect/>
          </a:stretch>
        </p:blipFill>
        <p:spPr>
          <a:xfrm>
            <a:off x="1810295" y="7195078"/>
            <a:ext cx="110857" cy="200643"/>
          </a:xfrm>
          <a:prstGeom prst="rect">
            <a:avLst/>
          </a:prstGeom>
        </p:spPr>
      </p:pic>
      <p:sp>
        <p:nvSpPr>
          <p:cNvPr id="31" name="bg object 31"/>
          <p:cNvSpPr/>
          <p:nvPr/>
        </p:nvSpPr>
        <p:spPr>
          <a:xfrm>
            <a:off x="1823774" y="7182669"/>
            <a:ext cx="297815" cy="146685"/>
          </a:xfrm>
          <a:custGeom>
            <a:avLst/>
            <a:gdLst/>
            <a:ahLst/>
            <a:cxnLst/>
            <a:rect l="l" t="t" r="r" b="b"/>
            <a:pathLst>
              <a:path w="297814" h="146684">
                <a:moveTo>
                  <a:pt x="148739" y="146505"/>
                </a:moveTo>
                <a:lnTo>
                  <a:pt x="105356" y="105137"/>
                </a:lnTo>
                <a:lnTo>
                  <a:pt x="0" y="4893"/>
                </a:lnTo>
                <a:lnTo>
                  <a:pt x="4958" y="1626"/>
                </a:lnTo>
                <a:lnTo>
                  <a:pt x="10407" y="0"/>
                </a:lnTo>
                <a:lnTo>
                  <a:pt x="16345" y="13"/>
                </a:lnTo>
                <a:lnTo>
                  <a:pt x="281132" y="13"/>
                </a:lnTo>
                <a:lnTo>
                  <a:pt x="287071" y="0"/>
                </a:lnTo>
                <a:lnTo>
                  <a:pt x="292519" y="1626"/>
                </a:lnTo>
                <a:lnTo>
                  <a:pt x="297478" y="4893"/>
                </a:lnTo>
                <a:lnTo>
                  <a:pt x="148739" y="146505"/>
                </a:lnTo>
                <a:close/>
              </a:path>
            </a:pathLst>
          </a:custGeom>
          <a:solidFill>
            <a:srgbClr val="FFFFFF"/>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041C40"/>
          </a:solidFill>
        </p:spPr>
        <p:txBody>
          <a:bodyPr wrap="square" lIns="0" tIns="0" rIns="0" bIns="0" rtlCol="0"/>
          <a:lstStyle/>
          <a:p>
            <a:endParaRPr/>
          </a:p>
        </p:txBody>
      </p:sp>
      <p:sp>
        <p:nvSpPr>
          <p:cNvPr id="2" name="Holder 2"/>
          <p:cNvSpPr>
            <a:spLocks noGrp="1"/>
          </p:cNvSpPr>
          <p:nvPr>
            <p:ph type="title"/>
          </p:nvPr>
        </p:nvSpPr>
        <p:spPr>
          <a:xfrm>
            <a:off x="6939270" y="1247496"/>
            <a:ext cx="4409459" cy="1068705"/>
          </a:xfrm>
          <a:prstGeom prst="rect">
            <a:avLst/>
          </a:prstGeom>
        </p:spPr>
        <p:txBody>
          <a:bodyPr wrap="square" lIns="0" tIns="0" rIns="0" bIns="0">
            <a:spAutoFit/>
          </a:bodyPr>
          <a:lstStyle>
            <a:lvl1pPr>
              <a:defRPr sz="5350" b="1" i="0">
                <a:solidFill>
                  <a:srgbClr val="041C40"/>
                </a:solidFill>
                <a:latin typeface="Arial"/>
                <a:cs typeface="Arial"/>
              </a:defRPr>
            </a:lvl1pPr>
          </a:lstStyle>
          <a:p>
            <a:endParaRPr/>
          </a:p>
        </p:txBody>
      </p:sp>
      <p:sp>
        <p:nvSpPr>
          <p:cNvPr id="3" name="Holder 3"/>
          <p:cNvSpPr>
            <a:spLocks noGrp="1"/>
          </p:cNvSpPr>
          <p:nvPr>
            <p:ph type="body" idx="1"/>
          </p:nvPr>
        </p:nvSpPr>
        <p:spPr>
          <a:xfrm>
            <a:off x="1755705" y="2841287"/>
            <a:ext cx="8046084" cy="5560059"/>
          </a:xfrm>
          <a:prstGeom prst="rect">
            <a:avLst/>
          </a:prstGeom>
        </p:spPr>
        <p:txBody>
          <a:bodyPr wrap="square" lIns="0" tIns="0" rIns="0" bIns="0">
            <a:spAutoFit/>
          </a:bodyPr>
          <a:lstStyle>
            <a:lvl1pPr>
              <a:defRPr sz="4600" b="1" i="0">
                <a:solidFill>
                  <a:srgbClr val="17E3B1"/>
                </a:solidFill>
                <a:latin typeface="Arial"/>
                <a:cs typeface="Arial"/>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12/2/2024</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0.png"/><Relationship Id="rId7" Type="http://schemas.openxmlformats.org/officeDocument/2006/relationships/image" Target="../media/image21.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5.png"/><Relationship Id="rId4" Type="http://schemas.openxmlformats.org/officeDocument/2006/relationships/image" Target="../media/image31.png"/><Relationship Id="rId9"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1.png"/><Relationship Id="rId7"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5.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7.jpe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8.jpe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0.png"/><Relationship Id="rId7" Type="http://schemas.openxmlformats.org/officeDocument/2006/relationships/image" Target="../media/image21.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5.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ctrTitle"/>
          </p:nvPr>
        </p:nvSpPr>
        <p:spPr>
          <a:xfrm>
            <a:off x="685800" y="2247900"/>
            <a:ext cx="7772399" cy="6691575"/>
          </a:xfrm>
          <a:prstGeom prst="rect">
            <a:avLst/>
          </a:prstGeom>
        </p:spPr>
        <p:txBody>
          <a:bodyPr vert="horz" wrap="square" lIns="0" tIns="43180" rIns="0" bIns="0" rtlCol="0">
            <a:spAutoFit/>
          </a:bodyPr>
          <a:lstStyle/>
          <a:p>
            <a:pPr algn="ctr" rtl="1"/>
            <a:r>
              <a:rPr lang="ar-DZ" sz="3600" dirty="0" smtClean="0">
                <a:solidFill>
                  <a:schemeClr val="bg1"/>
                </a:solidFill>
              </a:rPr>
              <a:t>جامعة </a:t>
            </a:r>
            <a:r>
              <a:rPr lang="ar-DZ" sz="3600" dirty="0" err="1" smtClean="0">
                <a:solidFill>
                  <a:schemeClr val="bg1"/>
                </a:solidFill>
              </a:rPr>
              <a:t>غرداية</a:t>
            </a:r>
            <a:r>
              <a:rPr lang="fr-FR" sz="3600" dirty="0" smtClean="0">
                <a:solidFill>
                  <a:schemeClr val="bg1"/>
                </a:solidFill>
              </a:rPr>
              <a:t/>
            </a:r>
            <a:br>
              <a:rPr lang="fr-FR" sz="3600" dirty="0" smtClean="0">
                <a:solidFill>
                  <a:schemeClr val="bg1"/>
                </a:solidFill>
              </a:rPr>
            </a:br>
            <a:r>
              <a:rPr lang="ar-DZ" sz="3600" dirty="0" smtClean="0">
                <a:solidFill>
                  <a:schemeClr val="bg1"/>
                </a:solidFill>
              </a:rPr>
              <a:t>كلية العلوم الاقتصادية،التجارية والتسيير</a:t>
            </a:r>
            <a:r>
              <a:rPr lang="fr-FR" sz="3600" dirty="0" smtClean="0">
                <a:solidFill>
                  <a:schemeClr val="bg1"/>
                </a:solidFill>
              </a:rPr>
              <a:t/>
            </a:r>
            <a:br>
              <a:rPr lang="fr-FR" sz="3600" dirty="0" smtClean="0">
                <a:solidFill>
                  <a:schemeClr val="bg1"/>
                </a:solidFill>
              </a:rPr>
            </a:br>
            <a:r>
              <a:rPr lang="ar-DZ" sz="3600" dirty="0" smtClean="0">
                <a:solidFill>
                  <a:schemeClr val="bg1"/>
                </a:solidFill>
              </a:rPr>
              <a:t>مخبر التطبيقات الكمية والنوعية الارتقاء الاقتصادي،الاجتماعي والبيئي بالمؤسسات الجزائرية</a:t>
            </a:r>
            <a:r>
              <a:rPr lang="fr-FR" sz="3600" dirty="0" smtClean="0">
                <a:solidFill>
                  <a:schemeClr val="bg1"/>
                </a:solidFill>
              </a:rPr>
              <a:t/>
            </a:r>
            <a:br>
              <a:rPr lang="fr-FR" sz="3600" dirty="0" smtClean="0">
                <a:solidFill>
                  <a:schemeClr val="bg1"/>
                </a:solidFill>
              </a:rPr>
            </a:br>
            <a:r>
              <a:rPr lang="ar-DZ" sz="3600" dirty="0" smtClean="0">
                <a:solidFill>
                  <a:schemeClr val="bg1"/>
                </a:solidFill>
              </a:rPr>
              <a:t>مشروع البحث </a:t>
            </a:r>
            <a:r>
              <a:rPr lang="fr-FR" sz="3600" dirty="0" smtClean="0">
                <a:solidFill>
                  <a:schemeClr val="bg1"/>
                </a:solidFill>
              </a:rPr>
              <a:t>PRFU</a:t>
            </a:r>
            <a:r>
              <a:rPr lang="ar-DZ" sz="3600" dirty="0" smtClean="0">
                <a:solidFill>
                  <a:schemeClr val="bg1"/>
                </a:solidFill>
              </a:rPr>
              <a:t> </a:t>
            </a:r>
            <a:r>
              <a:rPr lang="ar-DZ" sz="3600" dirty="0" err="1" smtClean="0">
                <a:solidFill>
                  <a:schemeClr val="bg1"/>
                </a:solidFill>
              </a:rPr>
              <a:t>حوكمة</a:t>
            </a:r>
            <a:r>
              <a:rPr lang="ar-DZ" sz="3600" dirty="0" smtClean="0">
                <a:solidFill>
                  <a:schemeClr val="bg1"/>
                </a:solidFill>
              </a:rPr>
              <a:t> النظام المصرفي والمالي في ظل الأزمات المالية وتحديات الرهانات الاقتصادية في الجزائر </a:t>
            </a:r>
            <a:r>
              <a:rPr lang="fr-FR" sz="3600" dirty="0" smtClean="0">
                <a:solidFill>
                  <a:schemeClr val="bg1"/>
                </a:solidFill>
              </a:rPr>
              <a:t/>
            </a:r>
            <a:br>
              <a:rPr lang="fr-FR" sz="3600" dirty="0" smtClean="0">
                <a:solidFill>
                  <a:schemeClr val="bg1"/>
                </a:solidFill>
              </a:rPr>
            </a:br>
            <a:r>
              <a:rPr lang="ar-DZ" sz="3600" dirty="0" smtClean="0">
                <a:solidFill>
                  <a:schemeClr val="bg1"/>
                </a:solidFill>
              </a:rPr>
              <a:t>ينظم: ملتقى وطني حضوري/عن بعد حول: إستراتيجية تطوير وتعزيز </a:t>
            </a:r>
            <a:r>
              <a:rPr lang="ar-DZ" sz="3600" dirty="0" err="1" smtClean="0">
                <a:solidFill>
                  <a:schemeClr val="bg1"/>
                </a:solidFill>
              </a:rPr>
              <a:t>الحوكمة</a:t>
            </a:r>
            <a:r>
              <a:rPr lang="ar-DZ" sz="3600" dirty="0" smtClean="0">
                <a:solidFill>
                  <a:schemeClr val="bg1"/>
                </a:solidFill>
              </a:rPr>
              <a:t> المالية في المؤسسات الاقتصادية</a:t>
            </a:r>
            <a:r>
              <a:rPr lang="fr-FR" sz="3600" dirty="0" smtClean="0">
                <a:solidFill>
                  <a:schemeClr val="bg1"/>
                </a:solidFill>
              </a:rPr>
              <a:t/>
            </a:r>
            <a:br>
              <a:rPr lang="fr-FR" sz="3600" dirty="0" smtClean="0">
                <a:solidFill>
                  <a:schemeClr val="bg1"/>
                </a:solidFill>
              </a:rPr>
            </a:br>
            <a:r>
              <a:rPr lang="fr-FR" sz="3600" dirty="0" smtClean="0">
                <a:solidFill>
                  <a:schemeClr val="bg1"/>
                </a:solidFill>
              </a:rPr>
              <a:t> </a:t>
            </a:r>
            <a:br>
              <a:rPr lang="fr-FR" sz="3600" dirty="0" smtClean="0">
                <a:solidFill>
                  <a:schemeClr val="bg1"/>
                </a:solidFill>
              </a:rPr>
            </a:br>
            <a:endParaRPr sz="3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948299" y="5582682"/>
            <a:ext cx="283210" cy="242570"/>
          </a:xfrm>
          <a:custGeom>
            <a:avLst/>
            <a:gdLst/>
            <a:ahLst/>
            <a:cxnLst/>
            <a:rect l="l" t="t" r="r" b="b"/>
            <a:pathLst>
              <a:path w="283210" h="242570">
                <a:moveTo>
                  <a:pt x="282821" y="242405"/>
                </a:moveTo>
                <a:lnTo>
                  <a:pt x="0" y="242405"/>
                </a:lnTo>
                <a:lnTo>
                  <a:pt x="7" y="75485"/>
                </a:lnTo>
                <a:lnTo>
                  <a:pt x="16606" y="31513"/>
                </a:lnTo>
                <a:lnTo>
                  <a:pt x="54810" y="4136"/>
                </a:lnTo>
                <a:lnTo>
                  <a:pt x="75515" y="0"/>
                </a:lnTo>
                <a:lnTo>
                  <a:pt x="207328" y="0"/>
                </a:lnTo>
                <a:lnTo>
                  <a:pt x="251299" y="16587"/>
                </a:lnTo>
                <a:lnTo>
                  <a:pt x="278677" y="54783"/>
                </a:lnTo>
                <a:lnTo>
                  <a:pt x="282821" y="80789"/>
                </a:lnTo>
                <a:lnTo>
                  <a:pt x="282821" y="242405"/>
                </a:lnTo>
                <a:close/>
              </a:path>
            </a:pathLst>
          </a:custGeom>
          <a:solidFill>
            <a:srgbClr val="041C40"/>
          </a:solidFill>
        </p:spPr>
        <p:txBody>
          <a:bodyPr wrap="square" lIns="0" tIns="0" rIns="0" bIns="0" rtlCol="0"/>
          <a:lstStyle/>
          <a:p>
            <a:pPr algn="r" rtl="1"/>
            <a:endParaRPr/>
          </a:p>
        </p:txBody>
      </p:sp>
      <p:pic>
        <p:nvPicPr>
          <p:cNvPr id="11" name="object 11"/>
          <p:cNvPicPr/>
          <p:nvPr/>
        </p:nvPicPr>
        <p:blipFill>
          <a:blip r:embed="rId2" cstate="print"/>
          <a:stretch>
            <a:fillRect/>
          </a:stretch>
        </p:blipFill>
        <p:spPr>
          <a:xfrm>
            <a:off x="17259300" y="2746250"/>
            <a:ext cx="1028699" cy="6869848"/>
          </a:xfrm>
          <a:prstGeom prst="rect">
            <a:avLst/>
          </a:prstGeom>
        </p:spPr>
      </p:pic>
      <p:pic>
        <p:nvPicPr>
          <p:cNvPr id="12" name="object 12"/>
          <p:cNvPicPr/>
          <p:nvPr/>
        </p:nvPicPr>
        <p:blipFill>
          <a:blip r:embed="rId3" cstate="print"/>
          <a:stretch>
            <a:fillRect/>
          </a:stretch>
        </p:blipFill>
        <p:spPr>
          <a:xfrm>
            <a:off x="0" y="6148128"/>
            <a:ext cx="1028612" cy="4138870"/>
          </a:xfrm>
          <a:prstGeom prst="rect">
            <a:avLst/>
          </a:prstGeom>
        </p:spPr>
      </p:pic>
      <p:sp>
        <p:nvSpPr>
          <p:cNvPr id="13" name="object 13"/>
          <p:cNvSpPr/>
          <p:nvPr/>
        </p:nvSpPr>
        <p:spPr>
          <a:xfrm>
            <a:off x="15925800" y="723900"/>
            <a:ext cx="161925" cy="1943100"/>
          </a:xfrm>
          <a:custGeom>
            <a:avLst/>
            <a:gdLst/>
            <a:ahLst/>
            <a:cxnLst/>
            <a:rect l="l" t="t" r="r" b="b"/>
            <a:pathLst>
              <a:path w="161925" h="1943100">
                <a:moveTo>
                  <a:pt x="0" y="1942983"/>
                </a:moveTo>
                <a:lnTo>
                  <a:pt x="0" y="0"/>
                </a:lnTo>
                <a:lnTo>
                  <a:pt x="161652" y="0"/>
                </a:lnTo>
                <a:lnTo>
                  <a:pt x="161652" y="1942983"/>
                </a:lnTo>
                <a:lnTo>
                  <a:pt x="0" y="1942983"/>
                </a:lnTo>
                <a:close/>
              </a:path>
            </a:pathLst>
          </a:custGeom>
          <a:solidFill>
            <a:srgbClr val="135CA0"/>
          </a:solidFill>
        </p:spPr>
        <p:txBody>
          <a:bodyPr wrap="square" lIns="0" tIns="0" rIns="0" bIns="0" rtlCol="0"/>
          <a:lstStyle/>
          <a:p>
            <a:pPr algn="r" rtl="1"/>
            <a:endParaRPr/>
          </a:p>
        </p:txBody>
      </p:sp>
      <p:sp>
        <p:nvSpPr>
          <p:cNvPr id="15" name="object 15"/>
          <p:cNvSpPr txBox="1"/>
          <p:nvPr/>
        </p:nvSpPr>
        <p:spPr>
          <a:xfrm>
            <a:off x="5181600" y="647700"/>
            <a:ext cx="10453370" cy="751488"/>
          </a:xfrm>
          <a:prstGeom prst="rect">
            <a:avLst/>
          </a:prstGeom>
        </p:spPr>
        <p:txBody>
          <a:bodyPr vert="horz" wrap="square" lIns="0" tIns="12700" rIns="0" bIns="0" rtlCol="0">
            <a:spAutoFit/>
          </a:bodyPr>
          <a:lstStyle/>
          <a:p>
            <a:pPr rtl="1"/>
            <a:r>
              <a:rPr lang="ar-SA" sz="4800" b="1" dirty="0">
                <a:solidFill>
                  <a:schemeClr val="bg1"/>
                </a:solidFill>
              </a:rPr>
              <a:t>أثر تطبيق </a:t>
            </a:r>
            <a:r>
              <a:rPr lang="ar-SA" sz="4800" b="1" dirty="0" err="1">
                <a:solidFill>
                  <a:schemeClr val="bg1"/>
                </a:solidFill>
              </a:rPr>
              <a:t>الحوكمة</a:t>
            </a:r>
            <a:r>
              <a:rPr lang="ar-SA" sz="4800" b="1" dirty="0">
                <a:solidFill>
                  <a:schemeClr val="bg1"/>
                </a:solidFill>
              </a:rPr>
              <a:t> </a:t>
            </a:r>
            <a:endParaRPr lang="fr-FR" sz="4800" dirty="0">
              <a:solidFill>
                <a:schemeClr val="bg1"/>
              </a:solidFill>
            </a:endParaRPr>
          </a:p>
        </p:txBody>
      </p:sp>
      <p:sp>
        <p:nvSpPr>
          <p:cNvPr id="17" name="object 17"/>
          <p:cNvSpPr txBox="1"/>
          <p:nvPr/>
        </p:nvSpPr>
        <p:spPr>
          <a:xfrm>
            <a:off x="457200" y="1866900"/>
            <a:ext cx="15240000" cy="6783267"/>
          </a:xfrm>
          <a:prstGeom prst="rect">
            <a:avLst/>
          </a:prstGeom>
        </p:spPr>
        <p:txBody>
          <a:bodyPr vert="horz" wrap="square" lIns="0" tIns="12065" rIns="0" bIns="0" rtlCol="0">
            <a:spAutoFit/>
          </a:bodyPr>
          <a:lstStyle/>
          <a:p>
            <a:pPr algn="r" rtl="1"/>
            <a:r>
              <a:rPr lang="ar-SA" sz="4400" dirty="0">
                <a:solidFill>
                  <a:schemeClr val="bg1"/>
                </a:solidFill>
              </a:rPr>
              <a:t>تعزيـــــــز إدارة المخاطـــــــر وقيـــــــــم النزاهــة والشــفافية والمصداقيــة والأمانــــة </a:t>
            </a:r>
            <a:endParaRPr lang="fr-FR" sz="4400" dirty="0">
              <a:solidFill>
                <a:schemeClr val="bg1"/>
              </a:solidFill>
            </a:endParaRPr>
          </a:p>
          <a:p>
            <a:pPr algn="r" rtl="1"/>
            <a:r>
              <a:rPr lang="ar-SA" sz="4400" dirty="0">
                <a:solidFill>
                  <a:schemeClr val="bg1"/>
                </a:solidFill>
              </a:rPr>
              <a:t>توفيــــر آليــــة واضحــــة ومحـــــددة وعادلــــة وموضوعيــة للمســاءلة والمحاســبة </a:t>
            </a:r>
            <a:endParaRPr lang="fr-FR" sz="4400" dirty="0">
              <a:solidFill>
                <a:schemeClr val="bg1"/>
              </a:solidFill>
            </a:endParaRPr>
          </a:p>
          <a:p>
            <a:pPr algn="r" rtl="1"/>
            <a:r>
              <a:rPr lang="ar-SA" sz="4400" dirty="0">
                <a:solidFill>
                  <a:schemeClr val="bg1"/>
                </a:solidFill>
              </a:rPr>
              <a:t>الرقابـــة والتغذيـــة العكسيـــة بمـــا يضمــن اتخــاذ الإجراءات التصحيحية اللازمة</a:t>
            </a:r>
            <a:endParaRPr lang="fr-FR" sz="4400" dirty="0">
              <a:solidFill>
                <a:schemeClr val="bg1"/>
              </a:solidFill>
            </a:endParaRPr>
          </a:p>
          <a:p>
            <a:pPr algn="r" rtl="1"/>
            <a:r>
              <a:rPr lang="ar-DZ" sz="4400" dirty="0" smtClean="0">
                <a:solidFill>
                  <a:schemeClr val="bg1"/>
                </a:solidFill>
              </a:rPr>
              <a:t>ويجب أن يتميز</a:t>
            </a:r>
            <a:r>
              <a:rPr lang="ar-SA" sz="4400" dirty="0" smtClean="0">
                <a:solidFill>
                  <a:schemeClr val="bg1"/>
                </a:solidFill>
              </a:rPr>
              <a:t> </a:t>
            </a:r>
            <a:r>
              <a:rPr lang="ar-SA" sz="4400" dirty="0">
                <a:solidFill>
                  <a:schemeClr val="bg1"/>
                </a:solidFill>
              </a:rPr>
              <a:t>تصـرف مجلـس الإدارة أو </a:t>
            </a:r>
            <a:r>
              <a:rPr lang="ar-SA" sz="4400" dirty="0" err="1">
                <a:solidFill>
                  <a:schemeClr val="bg1"/>
                </a:solidFill>
              </a:rPr>
              <a:t>المسؤول</a:t>
            </a:r>
            <a:r>
              <a:rPr lang="ar-SA" sz="4400" dirty="0">
                <a:solidFill>
                  <a:schemeClr val="bg1"/>
                </a:solidFill>
              </a:rPr>
              <a:t> الأول والإدارة العليا </a:t>
            </a:r>
            <a:r>
              <a:rPr lang="ar-SA" sz="4400" dirty="0" err="1" smtClean="0">
                <a:solidFill>
                  <a:schemeClr val="bg1"/>
                </a:solidFill>
              </a:rPr>
              <a:t>ب</a:t>
            </a:r>
            <a:r>
              <a:rPr lang="ar-DZ" sz="4400" smtClean="0">
                <a:solidFill>
                  <a:schemeClr val="bg1"/>
                </a:solidFill>
              </a:rPr>
              <a:t>ال</a:t>
            </a:r>
            <a:r>
              <a:rPr lang="ar-SA" sz="4400" smtClean="0">
                <a:solidFill>
                  <a:schemeClr val="bg1"/>
                </a:solidFill>
              </a:rPr>
              <a:t>نزاهة</a:t>
            </a:r>
            <a:r>
              <a:rPr lang="ar-SA" sz="4400" dirty="0">
                <a:solidFill>
                  <a:schemeClr val="bg1"/>
                </a:solidFill>
              </a:rPr>
              <a:t>؛ لتحقيق أهداف المنشـأة، وتعزيـز البيئـة الأخلاقيـة </a:t>
            </a:r>
            <a:endParaRPr lang="fr-FR" sz="4400" dirty="0">
              <a:solidFill>
                <a:schemeClr val="bg1"/>
              </a:solidFill>
            </a:endParaRPr>
          </a:p>
          <a:p>
            <a:pPr algn="r" rtl="1"/>
            <a:r>
              <a:rPr lang="ar-SA" sz="4400" dirty="0">
                <a:solidFill>
                  <a:schemeClr val="bg1"/>
                </a:solidFill>
              </a:rPr>
              <a:t>تعزيــــز القيــم الأخلاقيـة مــن خــال تطويــــر مدونــــة ســلوك مهنــي والالتزام </a:t>
            </a:r>
            <a:r>
              <a:rPr lang="ar-SA" sz="4400" dirty="0" err="1">
                <a:solidFill>
                  <a:schemeClr val="bg1"/>
                </a:solidFill>
              </a:rPr>
              <a:t>بهــا</a:t>
            </a:r>
            <a:r>
              <a:rPr lang="ar-SA" sz="4400" dirty="0">
                <a:solidFill>
                  <a:schemeClr val="bg1"/>
                </a:solidFill>
              </a:rPr>
              <a:t> </a:t>
            </a:r>
            <a:endParaRPr lang="fr-FR" sz="4400" dirty="0">
              <a:solidFill>
                <a:schemeClr val="bg1"/>
              </a:solidFill>
            </a:endParaRPr>
          </a:p>
          <a:p>
            <a:pPr algn="r" rtl="1"/>
            <a:r>
              <a:rPr lang="ar-SA" sz="4400" dirty="0">
                <a:solidFill>
                  <a:schemeClr val="bg1"/>
                </a:solidFill>
              </a:rPr>
              <a:t>تعزيــز وضــوح الأنظمة واللوائــح وضمــان تحقيقهــا للغايــات الموضوعــة مــن </a:t>
            </a:r>
            <a:r>
              <a:rPr lang="ar-SA" sz="4400" dirty="0" smtClean="0">
                <a:solidFill>
                  <a:schemeClr val="bg1"/>
                </a:solidFill>
              </a:rPr>
              <a:t>أجلهــا</a:t>
            </a:r>
            <a:r>
              <a:rPr lang="ar-DZ" sz="4400" dirty="0" smtClean="0">
                <a:solidFill>
                  <a:schemeClr val="bg1"/>
                </a:solidFill>
              </a:rPr>
              <a:t>.</a:t>
            </a:r>
            <a:endParaRPr lang="fr-FR" sz="4400" dirty="0">
              <a:solidFill>
                <a:schemeClr val="bg1"/>
              </a:solidFill>
            </a:endParaRPr>
          </a:p>
          <a:p>
            <a:pPr algn="r" rtl="1"/>
            <a:r>
              <a:rPr lang="ar-SA" sz="4400" dirty="0">
                <a:solidFill>
                  <a:schemeClr val="bg1"/>
                </a:solidFill>
              </a:rPr>
              <a:t>تعزيــز جــودة اتخــاذ القــرار، وتطويــر قواعــد وإجــراءات تنظيــم الأعمال لتعزيــز ثقافــة المشــاركة والــولاء المؤسســي والتمكيــن فــي المنشــأة </a:t>
            </a:r>
            <a:r>
              <a:rPr lang="ar-DZ" sz="4400" dirty="0" smtClean="0">
                <a:solidFill>
                  <a:schemeClr val="bg1"/>
                </a:solidFill>
              </a:rPr>
              <a:t>.</a:t>
            </a:r>
            <a:endParaRPr sz="2400">
              <a:solidFill>
                <a:schemeClr val="bg1"/>
              </a:solidFill>
              <a:latin typeface="Trebuchet MS"/>
              <a:cs typeface="Trebuchet MS"/>
            </a:endParaRPr>
          </a:p>
        </p:txBody>
      </p:sp>
      <p:pic>
        <p:nvPicPr>
          <p:cNvPr id="18" name="object 18"/>
          <p:cNvPicPr/>
          <p:nvPr/>
        </p:nvPicPr>
        <p:blipFill>
          <a:blip r:embed="rId4" cstate="print"/>
          <a:stretch>
            <a:fillRect/>
          </a:stretch>
        </p:blipFill>
        <p:spPr>
          <a:xfrm>
            <a:off x="16459200" y="419100"/>
            <a:ext cx="1224823" cy="1224823"/>
          </a:xfrm>
          <a:prstGeom prst="rect">
            <a:avLst/>
          </a:prstGeom>
        </p:spPr>
      </p:pic>
      <p:sp>
        <p:nvSpPr>
          <p:cNvPr id="19" name="object 19"/>
          <p:cNvSpPr txBox="1">
            <a:spLocks noGrp="1"/>
          </p:cNvSpPr>
          <p:nvPr>
            <p:ph type="title"/>
          </p:nvPr>
        </p:nvSpPr>
        <p:spPr>
          <a:xfrm>
            <a:off x="16687800" y="571500"/>
            <a:ext cx="715645" cy="772006"/>
          </a:xfrm>
          <a:prstGeom prst="rect">
            <a:avLst/>
          </a:prstGeom>
        </p:spPr>
        <p:txBody>
          <a:bodyPr vert="horz" wrap="square" lIns="0" tIns="17780" rIns="0" bIns="0" rtlCol="0">
            <a:spAutoFit/>
          </a:bodyPr>
          <a:lstStyle/>
          <a:p>
            <a:pPr marL="12700" algn="r" rtl="1">
              <a:lnSpc>
                <a:spcPct val="100000"/>
              </a:lnSpc>
              <a:spcBef>
                <a:spcPts val="140"/>
              </a:spcBef>
            </a:pPr>
            <a:r>
              <a:rPr lang="ar-DZ" sz="4900" dirty="0" smtClean="0">
                <a:solidFill>
                  <a:schemeClr val="bg1"/>
                </a:solidFill>
              </a:rPr>
              <a:t>09</a:t>
            </a:r>
            <a:endParaRPr sz="49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ox(i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diamond(in)">
                                      <p:cBhvr>
                                        <p:cTn id="18" dur="2000"/>
                                        <p:tgtEl>
                                          <p:spTgt spid="17">
                                            <p:txEl>
                                              <p:pRg st="0" end="0"/>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17">
                                            <p:txEl>
                                              <p:pRg st="1" end="1"/>
                                            </p:txEl>
                                          </p:spTgt>
                                        </p:tgtEl>
                                        <p:attrNameLst>
                                          <p:attrName>style.visibility</p:attrName>
                                        </p:attrNameLst>
                                      </p:cBhvr>
                                      <p:to>
                                        <p:strVal val="visible"/>
                                      </p:to>
                                    </p:set>
                                    <p:animEffect transition="in" filter="diamond(in)">
                                      <p:cBhvr>
                                        <p:cTn id="21" dur="2000"/>
                                        <p:tgtEl>
                                          <p:spTgt spid="17">
                                            <p:txEl>
                                              <p:pRg st="1" end="1"/>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17">
                                            <p:txEl>
                                              <p:pRg st="2" end="2"/>
                                            </p:txEl>
                                          </p:spTgt>
                                        </p:tgtEl>
                                        <p:attrNameLst>
                                          <p:attrName>style.visibility</p:attrName>
                                        </p:attrNameLst>
                                      </p:cBhvr>
                                      <p:to>
                                        <p:strVal val="visible"/>
                                      </p:to>
                                    </p:set>
                                    <p:animEffect transition="in" filter="diamond(in)">
                                      <p:cBhvr>
                                        <p:cTn id="24" dur="2000"/>
                                        <p:tgtEl>
                                          <p:spTgt spid="17">
                                            <p:txEl>
                                              <p:pRg st="2" end="2"/>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17">
                                            <p:txEl>
                                              <p:pRg st="3" end="3"/>
                                            </p:txEl>
                                          </p:spTgt>
                                        </p:tgtEl>
                                        <p:attrNameLst>
                                          <p:attrName>style.visibility</p:attrName>
                                        </p:attrNameLst>
                                      </p:cBhvr>
                                      <p:to>
                                        <p:strVal val="visible"/>
                                      </p:to>
                                    </p:set>
                                    <p:animEffect transition="in" filter="diamond(in)">
                                      <p:cBhvr>
                                        <p:cTn id="27" dur="2000"/>
                                        <p:tgtEl>
                                          <p:spTgt spid="17">
                                            <p:txEl>
                                              <p:pRg st="3" end="3"/>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17">
                                            <p:txEl>
                                              <p:pRg st="4" end="4"/>
                                            </p:txEl>
                                          </p:spTgt>
                                        </p:tgtEl>
                                        <p:attrNameLst>
                                          <p:attrName>style.visibility</p:attrName>
                                        </p:attrNameLst>
                                      </p:cBhvr>
                                      <p:to>
                                        <p:strVal val="visible"/>
                                      </p:to>
                                    </p:set>
                                    <p:animEffect transition="in" filter="diamond(in)">
                                      <p:cBhvr>
                                        <p:cTn id="30" dur="2000"/>
                                        <p:tgtEl>
                                          <p:spTgt spid="17">
                                            <p:txEl>
                                              <p:pRg st="4" end="4"/>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17">
                                            <p:txEl>
                                              <p:pRg st="5" end="5"/>
                                            </p:txEl>
                                          </p:spTgt>
                                        </p:tgtEl>
                                        <p:attrNameLst>
                                          <p:attrName>style.visibility</p:attrName>
                                        </p:attrNameLst>
                                      </p:cBhvr>
                                      <p:to>
                                        <p:strVal val="visible"/>
                                      </p:to>
                                    </p:set>
                                    <p:animEffect transition="in" filter="diamond(in)">
                                      <p:cBhvr>
                                        <p:cTn id="33" dur="2000"/>
                                        <p:tgtEl>
                                          <p:spTgt spid="17">
                                            <p:txEl>
                                              <p:pRg st="5" end="5"/>
                                            </p:txEl>
                                          </p:spTgt>
                                        </p:tgtEl>
                                      </p:cBhvr>
                                    </p:animEffect>
                                  </p:childTnLst>
                                </p:cTn>
                              </p:par>
                              <p:par>
                                <p:cTn id="34" presetID="8" presetClass="entr" presetSubtype="16" fill="hold" nodeType="withEffect">
                                  <p:stCondLst>
                                    <p:cond delay="0"/>
                                  </p:stCondLst>
                                  <p:childTnLst>
                                    <p:set>
                                      <p:cBhvr>
                                        <p:cTn id="35" dur="1" fill="hold">
                                          <p:stCondLst>
                                            <p:cond delay="0"/>
                                          </p:stCondLst>
                                        </p:cTn>
                                        <p:tgtEl>
                                          <p:spTgt spid="17">
                                            <p:txEl>
                                              <p:pRg st="6" end="6"/>
                                            </p:txEl>
                                          </p:spTgt>
                                        </p:tgtEl>
                                        <p:attrNameLst>
                                          <p:attrName>style.visibility</p:attrName>
                                        </p:attrNameLst>
                                      </p:cBhvr>
                                      <p:to>
                                        <p:strVal val="visible"/>
                                      </p:to>
                                    </p:set>
                                    <p:animEffect transition="in" filter="diamond(in)">
                                      <p:cBhvr>
                                        <p:cTn id="36" dur="2000"/>
                                        <p:tgtEl>
                                          <p:spTgt spid="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7259300" y="2746250"/>
            <a:ext cx="1028699" cy="6869848"/>
          </a:xfrm>
          <a:prstGeom prst="rect">
            <a:avLst/>
          </a:prstGeom>
        </p:spPr>
      </p:pic>
      <p:pic>
        <p:nvPicPr>
          <p:cNvPr id="3" name="object 3"/>
          <p:cNvPicPr/>
          <p:nvPr/>
        </p:nvPicPr>
        <p:blipFill>
          <a:blip r:embed="rId3" cstate="print"/>
          <a:stretch>
            <a:fillRect/>
          </a:stretch>
        </p:blipFill>
        <p:spPr>
          <a:xfrm>
            <a:off x="0" y="0"/>
            <a:ext cx="581024" cy="5039685"/>
          </a:xfrm>
          <a:prstGeom prst="rect">
            <a:avLst/>
          </a:prstGeom>
        </p:spPr>
      </p:pic>
      <p:pic>
        <p:nvPicPr>
          <p:cNvPr id="6" name="object 6"/>
          <p:cNvPicPr/>
          <p:nvPr/>
        </p:nvPicPr>
        <p:blipFill>
          <a:blip r:embed="rId4"/>
          <a:stretch>
            <a:fillRect/>
          </a:stretch>
        </p:blipFill>
        <p:spPr>
          <a:xfrm>
            <a:off x="13411200" y="3048000"/>
            <a:ext cx="4876800" cy="7239000"/>
          </a:xfrm>
          <a:prstGeom prst="ellipse">
            <a:avLst/>
          </a:prstGeom>
        </p:spPr>
      </p:pic>
      <p:sp>
        <p:nvSpPr>
          <p:cNvPr id="7" name="object 7"/>
          <p:cNvSpPr txBox="1">
            <a:spLocks noGrp="1"/>
          </p:cNvSpPr>
          <p:nvPr>
            <p:ph type="body" idx="1"/>
          </p:nvPr>
        </p:nvSpPr>
        <p:spPr>
          <a:xfrm>
            <a:off x="0" y="952500"/>
            <a:ext cx="12801600" cy="9492983"/>
          </a:xfrm>
          <a:prstGeom prst="rect">
            <a:avLst/>
          </a:prstGeom>
        </p:spPr>
        <p:txBody>
          <a:bodyPr vert="horz" wrap="square" lIns="0" tIns="13335" rIns="0" bIns="0" rtlCol="0">
            <a:spAutoFit/>
          </a:bodyPr>
          <a:lstStyle/>
          <a:p>
            <a:pPr rtl="1"/>
            <a:r>
              <a:rPr lang="ar-SA" sz="8800" dirty="0" smtClean="0"/>
              <a:t>أهداف التكنولوجيا </a:t>
            </a:r>
            <a:r>
              <a:rPr lang="ar-SA" sz="8800" dirty="0" smtClean="0"/>
              <a:t>المالية</a:t>
            </a:r>
            <a:r>
              <a:rPr lang="ar-LB" sz="8800" dirty="0" smtClean="0"/>
              <a:t>: </a:t>
            </a:r>
            <a:endParaRPr lang="fr-FR" sz="8800" dirty="0" smtClean="0"/>
          </a:p>
          <a:p>
            <a:pPr rtl="1"/>
            <a:r>
              <a:rPr lang="ar-DZ" sz="6000" dirty="0" smtClean="0">
                <a:solidFill>
                  <a:schemeClr val="bg1"/>
                </a:solidFill>
              </a:rPr>
              <a:t>وتسعى</a:t>
            </a:r>
            <a:r>
              <a:rPr lang="ar-SA" sz="6000" dirty="0" smtClean="0">
                <a:solidFill>
                  <a:schemeClr val="bg1"/>
                </a:solidFill>
              </a:rPr>
              <a:t> </a:t>
            </a:r>
            <a:r>
              <a:rPr lang="ar-SA" sz="6000" dirty="0" smtClean="0">
                <a:solidFill>
                  <a:schemeClr val="bg1"/>
                </a:solidFill>
              </a:rPr>
              <a:t>التكنولوجيا المالية إلى تحقيق جملة من الأهداف أهمها </a:t>
            </a:r>
            <a:r>
              <a:rPr lang="ar-DZ" sz="6000" dirty="0" smtClean="0">
                <a:solidFill>
                  <a:schemeClr val="bg1"/>
                </a:solidFill>
              </a:rPr>
              <a:t>:</a:t>
            </a:r>
            <a:endParaRPr lang="fr-FR" sz="6000" dirty="0" smtClean="0">
              <a:solidFill>
                <a:schemeClr val="bg1"/>
              </a:solidFill>
            </a:endParaRPr>
          </a:p>
          <a:p>
            <a:pPr rtl="1">
              <a:buFont typeface="Courier New" pitchFamily="49" charset="0"/>
              <a:buChar char="o"/>
            </a:pPr>
            <a:r>
              <a:rPr lang="ar-SA" sz="6000" dirty="0" smtClean="0">
                <a:solidFill>
                  <a:schemeClr val="bg1"/>
                </a:solidFill>
              </a:rPr>
              <a:t> تكلفة </a:t>
            </a:r>
            <a:r>
              <a:rPr lang="ar-SA" sz="6000" dirty="0" smtClean="0">
                <a:solidFill>
                  <a:schemeClr val="bg1"/>
                </a:solidFill>
              </a:rPr>
              <a:t>أقل</a:t>
            </a:r>
            <a:r>
              <a:rPr lang="ar-DZ" sz="6000" dirty="0" smtClean="0">
                <a:solidFill>
                  <a:schemeClr val="bg1"/>
                </a:solidFill>
              </a:rPr>
              <a:t>.</a:t>
            </a:r>
            <a:r>
              <a:rPr lang="ar-SA" sz="6000" dirty="0" smtClean="0">
                <a:solidFill>
                  <a:schemeClr val="bg1"/>
                </a:solidFill>
              </a:rPr>
              <a:t> </a:t>
            </a:r>
            <a:endParaRPr lang="fr-FR" sz="6000" dirty="0" smtClean="0">
              <a:solidFill>
                <a:schemeClr val="bg1"/>
              </a:solidFill>
            </a:endParaRPr>
          </a:p>
          <a:p>
            <a:pPr rtl="1">
              <a:buFont typeface="Courier New" pitchFamily="49" charset="0"/>
              <a:buChar char="o"/>
            </a:pPr>
            <a:r>
              <a:rPr lang="ar-SA" sz="6000" dirty="0" smtClean="0">
                <a:solidFill>
                  <a:schemeClr val="bg1"/>
                </a:solidFill>
              </a:rPr>
              <a:t>خصوصية </a:t>
            </a:r>
            <a:r>
              <a:rPr lang="ar-SA" sz="6000" dirty="0" smtClean="0">
                <a:solidFill>
                  <a:schemeClr val="bg1"/>
                </a:solidFill>
              </a:rPr>
              <a:t>أكثر</a:t>
            </a:r>
            <a:r>
              <a:rPr lang="ar-DZ" sz="6000" dirty="0" smtClean="0">
                <a:solidFill>
                  <a:schemeClr val="bg1"/>
                </a:solidFill>
              </a:rPr>
              <a:t>.</a:t>
            </a:r>
            <a:r>
              <a:rPr lang="ar-SA" sz="6000" dirty="0" smtClean="0">
                <a:solidFill>
                  <a:schemeClr val="bg1"/>
                </a:solidFill>
              </a:rPr>
              <a:t> </a:t>
            </a:r>
            <a:endParaRPr lang="fr-FR" sz="6000" dirty="0" smtClean="0">
              <a:solidFill>
                <a:schemeClr val="bg1"/>
              </a:solidFill>
            </a:endParaRPr>
          </a:p>
          <a:p>
            <a:pPr rtl="1">
              <a:buFont typeface="Courier New" pitchFamily="49" charset="0"/>
              <a:buChar char="o"/>
            </a:pPr>
            <a:r>
              <a:rPr lang="ar-SA" sz="6000" dirty="0" smtClean="0">
                <a:solidFill>
                  <a:schemeClr val="bg1"/>
                </a:solidFill>
              </a:rPr>
              <a:t> </a:t>
            </a:r>
            <a:r>
              <a:rPr lang="ar-SA" sz="6000" dirty="0" smtClean="0">
                <a:solidFill>
                  <a:schemeClr val="bg1"/>
                </a:solidFill>
              </a:rPr>
              <a:t>السرعة</a:t>
            </a:r>
            <a:r>
              <a:rPr lang="ar-DZ" sz="6000" dirty="0" smtClean="0">
                <a:solidFill>
                  <a:schemeClr val="bg1"/>
                </a:solidFill>
              </a:rPr>
              <a:t>.</a:t>
            </a:r>
            <a:endParaRPr lang="fr-FR" sz="6000" dirty="0" smtClean="0">
              <a:solidFill>
                <a:schemeClr val="bg1"/>
              </a:solidFill>
            </a:endParaRPr>
          </a:p>
          <a:p>
            <a:pPr rtl="1">
              <a:buFont typeface="Courier New" pitchFamily="49" charset="0"/>
              <a:buChar char="o"/>
            </a:pPr>
            <a:r>
              <a:rPr lang="ar-SA" sz="6000" dirty="0" smtClean="0">
                <a:solidFill>
                  <a:schemeClr val="bg1"/>
                </a:solidFill>
              </a:rPr>
              <a:t> </a:t>
            </a:r>
            <a:r>
              <a:rPr lang="ar-SA" sz="6000" dirty="0" smtClean="0">
                <a:solidFill>
                  <a:schemeClr val="bg1"/>
                </a:solidFill>
              </a:rPr>
              <a:t>الانتشار</a:t>
            </a:r>
            <a:r>
              <a:rPr lang="ar-DZ" sz="6000" dirty="0" smtClean="0">
                <a:solidFill>
                  <a:schemeClr val="bg1"/>
                </a:solidFill>
              </a:rPr>
              <a:t>.</a:t>
            </a:r>
            <a:endParaRPr lang="fr-FR" sz="6000" dirty="0" smtClean="0">
              <a:solidFill>
                <a:schemeClr val="bg1"/>
              </a:solidFill>
            </a:endParaRPr>
          </a:p>
          <a:p>
            <a:pPr rtl="1">
              <a:buFont typeface="Courier New" pitchFamily="49" charset="0"/>
              <a:buChar char="o"/>
            </a:pPr>
            <a:r>
              <a:rPr lang="ar-SA" sz="6000" dirty="0" smtClean="0">
                <a:solidFill>
                  <a:schemeClr val="bg1"/>
                </a:solidFill>
              </a:rPr>
              <a:t> </a:t>
            </a:r>
            <a:r>
              <a:rPr lang="ar-SA" sz="6000" dirty="0" smtClean="0">
                <a:solidFill>
                  <a:schemeClr val="bg1"/>
                </a:solidFill>
              </a:rPr>
              <a:t>المقارنة</a:t>
            </a:r>
            <a:r>
              <a:rPr lang="ar-DZ" sz="6000" dirty="0" smtClean="0">
                <a:solidFill>
                  <a:schemeClr val="bg1"/>
                </a:solidFill>
              </a:rPr>
              <a:t>.</a:t>
            </a:r>
            <a:endParaRPr sz="5400">
              <a:solidFill>
                <a:schemeClr val="bg1"/>
              </a:solidFill>
              <a:latin typeface="Trebuchet MS"/>
              <a:cs typeface="Trebuchet MS"/>
            </a:endParaRPr>
          </a:p>
          <a:p>
            <a:pPr rtl="1">
              <a:buFont typeface="Courier New" pitchFamily="49" charset="0"/>
              <a:buChar char="o"/>
            </a:pPr>
            <a:r>
              <a:rPr lang="ar-LB" sz="6000" dirty="0" smtClean="0">
                <a:solidFill>
                  <a:schemeClr val="bg1"/>
                </a:solidFill>
              </a:rPr>
              <a:t>المالية</a:t>
            </a:r>
            <a:r>
              <a:rPr lang="ar-LB" sz="6000" dirty="0" smtClean="0">
                <a:solidFill>
                  <a:schemeClr val="bg1"/>
                </a:solidFill>
              </a:rPr>
              <a:t>.</a:t>
            </a:r>
            <a:endParaRPr lang="fr-FR" sz="6000" dirty="0" smtClean="0">
              <a:solidFill>
                <a:schemeClr val="bg1"/>
              </a:solidFill>
            </a:endParaRPr>
          </a:p>
          <a:p>
            <a:pPr rtl="1"/>
            <a:r>
              <a:rPr lang="ar-SA" sz="5400" dirty="0" smtClean="0"/>
              <a:t> </a:t>
            </a:r>
            <a:endParaRPr lang="fr-FR" sz="5400" dirty="0"/>
          </a:p>
        </p:txBody>
      </p:sp>
      <p:pic>
        <p:nvPicPr>
          <p:cNvPr id="8" name="object 8"/>
          <p:cNvPicPr/>
          <p:nvPr/>
        </p:nvPicPr>
        <p:blipFill>
          <a:blip r:embed="rId5" cstate="print"/>
          <a:stretch>
            <a:fillRect/>
          </a:stretch>
        </p:blipFill>
        <p:spPr>
          <a:xfrm>
            <a:off x="12954000" y="1028700"/>
            <a:ext cx="1224823" cy="1224823"/>
          </a:xfrm>
          <a:prstGeom prst="rect">
            <a:avLst/>
          </a:prstGeom>
        </p:spPr>
      </p:pic>
      <p:sp>
        <p:nvSpPr>
          <p:cNvPr id="9" name="object 9"/>
          <p:cNvSpPr txBox="1">
            <a:spLocks noGrp="1"/>
          </p:cNvSpPr>
          <p:nvPr>
            <p:ph type="title"/>
          </p:nvPr>
        </p:nvSpPr>
        <p:spPr>
          <a:xfrm>
            <a:off x="13106400" y="1181100"/>
            <a:ext cx="685800" cy="772006"/>
          </a:xfrm>
          <a:prstGeom prst="rect">
            <a:avLst/>
          </a:prstGeom>
        </p:spPr>
        <p:txBody>
          <a:bodyPr vert="horz" wrap="square" lIns="0" tIns="17780" rIns="0" bIns="0" rtlCol="0">
            <a:spAutoFit/>
          </a:bodyPr>
          <a:lstStyle/>
          <a:p>
            <a:pPr marL="12700">
              <a:lnSpc>
                <a:spcPct val="100000"/>
              </a:lnSpc>
              <a:spcBef>
                <a:spcPts val="140"/>
              </a:spcBef>
            </a:pPr>
            <a:r>
              <a:rPr lang="ar-DZ" sz="4900" spc="-100" dirty="0" smtClean="0">
                <a:solidFill>
                  <a:srgbClr val="FFFFFF"/>
                </a:solidFill>
              </a:rPr>
              <a:t>10</a:t>
            </a:r>
            <a:endParaRPr sz="4900"/>
          </a:p>
        </p:txBody>
      </p:sp>
      <p:sp>
        <p:nvSpPr>
          <p:cNvPr id="9217" name="Rectangle 1"/>
          <p:cNvSpPr>
            <a:spLocks noChangeArrowheads="1"/>
          </p:cNvSpPr>
          <p:nvPr/>
        </p:nvSpPr>
        <p:spPr bwMode="auto">
          <a:xfrm>
            <a:off x="0" y="0"/>
            <a:ext cx="1828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LB" sz="1400" b="1" i="0" u="none" strike="noStrike" cap="none" normalizeH="0" baseline="0" smtClean="0">
                <a:ln>
                  <a:noFill/>
                </a:ln>
                <a:solidFill>
                  <a:schemeClr val="tx1"/>
                </a:solidFill>
                <a:effectLst/>
                <a:latin typeface="Calibri" pitchFamily="34" charset="0"/>
                <a:ea typeface="Calibri" pitchFamily="34" charset="0"/>
                <a:cs typeface="Arial" pitchFamily="34" charset="0"/>
              </a:rPr>
              <a:t>أهمية البحث:</a:t>
            </a:r>
            <a:endParaRPr kumimoji="0" lang="ar-LB"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diamond(in)">
                                      <p:cBhvr>
                                        <p:cTn id="19" dur="2000"/>
                                        <p:tgtEl>
                                          <p:spTgt spid="7">
                                            <p:txEl>
                                              <p:pRg st="1" end="1"/>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diamond(in)">
                                      <p:cBhvr>
                                        <p:cTn id="22" dur="2000"/>
                                        <p:tgtEl>
                                          <p:spTgt spid="7">
                                            <p:txEl>
                                              <p:pRg st="2" end="2"/>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diamond(in)">
                                      <p:cBhvr>
                                        <p:cTn id="25" dur="2000"/>
                                        <p:tgtEl>
                                          <p:spTgt spid="7">
                                            <p:txEl>
                                              <p:pRg st="3" end="3"/>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diamond(in)">
                                      <p:cBhvr>
                                        <p:cTn id="28" dur="2000"/>
                                        <p:tgtEl>
                                          <p:spTgt spid="7">
                                            <p:txEl>
                                              <p:pRg st="4" end="4"/>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Effect transition="in" filter="diamond(in)">
                                      <p:cBhvr>
                                        <p:cTn id="31" dur="2000"/>
                                        <p:tgtEl>
                                          <p:spTgt spid="7">
                                            <p:txEl>
                                              <p:pRg st="5" end="5"/>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Effect transition="in" filter="diamond(in)">
                                      <p:cBhvr>
                                        <p:cTn id="34" dur="2000"/>
                                        <p:tgtEl>
                                          <p:spTgt spid="7">
                                            <p:txEl>
                                              <p:pRg st="6" end="6"/>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diamond(in)">
                                      <p:cBhvr>
                                        <p:cTn id="37" dur="20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rot="10800000">
            <a:off x="11253470" y="0"/>
            <a:ext cx="7034530" cy="9753600"/>
            <a:chOff x="0" y="0"/>
            <a:chExt cx="7034530" cy="10287000"/>
          </a:xfrm>
        </p:grpSpPr>
        <p:pic>
          <p:nvPicPr>
            <p:cNvPr id="3" name="object 3"/>
            <p:cNvPicPr/>
            <p:nvPr/>
          </p:nvPicPr>
          <p:blipFill>
            <a:blip r:embed="rId2" cstate="print"/>
            <a:stretch>
              <a:fillRect/>
            </a:stretch>
          </p:blipFill>
          <p:spPr>
            <a:xfrm>
              <a:off x="0" y="0"/>
              <a:ext cx="6005390" cy="10286999"/>
            </a:xfrm>
            <a:prstGeom prst="rect">
              <a:avLst/>
            </a:prstGeom>
          </p:spPr>
        </p:pic>
        <p:pic>
          <p:nvPicPr>
            <p:cNvPr id="4" name="object 4"/>
            <p:cNvPicPr/>
            <p:nvPr/>
          </p:nvPicPr>
          <p:blipFill>
            <a:blip r:embed="rId3" cstate="print"/>
            <a:stretch>
              <a:fillRect/>
            </a:stretch>
          </p:blipFill>
          <p:spPr>
            <a:xfrm>
              <a:off x="0" y="0"/>
              <a:ext cx="7034090" cy="10286999"/>
            </a:xfrm>
            <a:prstGeom prst="rect">
              <a:avLst/>
            </a:prstGeom>
          </p:spPr>
        </p:pic>
      </p:grpSp>
      <p:sp>
        <p:nvSpPr>
          <p:cNvPr id="18" name="object 18"/>
          <p:cNvSpPr txBox="1"/>
          <p:nvPr/>
        </p:nvSpPr>
        <p:spPr>
          <a:xfrm>
            <a:off x="762000" y="1714500"/>
            <a:ext cx="16992600" cy="9121087"/>
          </a:xfrm>
          <a:prstGeom prst="rect">
            <a:avLst/>
          </a:prstGeom>
        </p:spPr>
        <p:txBody>
          <a:bodyPr vert="horz" wrap="square" lIns="0" tIns="1905" rIns="0" bIns="0" rtlCol="0">
            <a:spAutoFit/>
          </a:bodyPr>
          <a:lstStyle/>
          <a:p>
            <a:pPr rtl="1"/>
            <a:r>
              <a:rPr lang="ar-SA" sz="4800" b="1" dirty="0">
                <a:solidFill>
                  <a:schemeClr val="bg1"/>
                </a:solidFill>
              </a:rPr>
              <a:t>لا يزال القطاع المصرفي الجزائري يعاني على غرار معظم القطاعات المصرفية العربية من ضعف تطوره، ولهذا لابد من اغتنام فرصة الاستفادة من منافع التكنولوجيا المالية التي يمكن ذكر أهمها فيما:</a:t>
            </a:r>
            <a:endParaRPr lang="fr-FR" sz="4800" b="1" dirty="0">
              <a:solidFill>
                <a:schemeClr val="bg1"/>
              </a:solidFill>
            </a:endParaRPr>
          </a:p>
          <a:p>
            <a:pPr rtl="1"/>
            <a:r>
              <a:rPr lang="ar-SA" sz="4800" b="1" dirty="0">
                <a:solidFill>
                  <a:schemeClr val="bg1"/>
                </a:solidFill>
              </a:rPr>
              <a:t>الشمول المالي أي استطاعت التكنولوجيا المالية التغلب على البعد الجغرافي</a:t>
            </a:r>
            <a:endParaRPr lang="fr-FR" sz="4800" b="1" dirty="0">
              <a:solidFill>
                <a:schemeClr val="bg1"/>
              </a:solidFill>
            </a:endParaRPr>
          </a:p>
          <a:p>
            <a:pPr rtl="1"/>
            <a:r>
              <a:rPr lang="ar-SA" sz="4800" b="1" dirty="0">
                <a:solidFill>
                  <a:schemeClr val="bg1"/>
                </a:solidFill>
              </a:rPr>
              <a:t>المساهمة في تقليص فجوة تمويل المشروعات الصغيرة والمتوسطة</a:t>
            </a:r>
            <a:endParaRPr lang="fr-FR" sz="4800" b="1" dirty="0">
              <a:solidFill>
                <a:schemeClr val="bg1"/>
              </a:solidFill>
            </a:endParaRPr>
          </a:p>
          <a:p>
            <a:pPr rtl="1"/>
            <a:r>
              <a:rPr lang="ar-SA" sz="4800" b="1" dirty="0">
                <a:solidFill>
                  <a:schemeClr val="bg1"/>
                </a:solidFill>
              </a:rPr>
              <a:t>زيادة انتشار الدفع الالكتروني</a:t>
            </a:r>
            <a:endParaRPr lang="fr-FR" sz="4800" b="1" dirty="0">
              <a:solidFill>
                <a:schemeClr val="bg1"/>
              </a:solidFill>
            </a:endParaRPr>
          </a:p>
          <a:p>
            <a:pPr rtl="1"/>
            <a:r>
              <a:rPr lang="ar-SA" sz="4800" b="1" dirty="0">
                <a:solidFill>
                  <a:schemeClr val="bg1"/>
                </a:solidFill>
              </a:rPr>
              <a:t>تخفيف انقطاع علاقات المراسلة المصرفية أي توفير آليات للمدفوعات العابرة للحدود</a:t>
            </a:r>
            <a:endParaRPr lang="fr-FR" sz="4800" b="1" dirty="0">
              <a:solidFill>
                <a:schemeClr val="bg1"/>
              </a:solidFill>
            </a:endParaRPr>
          </a:p>
          <a:p>
            <a:pPr rtl="1"/>
            <a:r>
              <a:rPr lang="ar-SA" sz="4800" b="1" dirty="0">
                <a:solidFill>
                  <a:schemeClr val="bg1"/>
                </a:solidFill>
              </a:rPr>
              <a:t>تستطيع شركات التكنولوجيا المالية مساعدة البنوك على تحسين وتخصيص نمو الخدمات المالية</a:t>
            </a:r>
            <a:endParaRPr lang="fr-FR" sz="4800" b="1" dirty="0">
              <a:solidFill>
                <a:schemeClr val="bg1"/>
              </a:solidFill>
            </a:endParaRPr>
          </a:p>
          <a:p>
            <a:pPr rtl="1"/>
            <a:r>
              <a:rPr lang="ar-SA" sz="4800" b="1" dirty="0">
                <a:solidFill>
                  <a:schemeClr val="bg1"/>
                </a:solidFill>
              </a:rPr>
              <a:t>تخفيض تكاليف المعاملات وتوفير خدمات مصرفية بشكل أسرع</a:t>
            </a:r>
            <a:endParaRPr lang="fr-FR" sz="4800" b="1" dirty="0">
              <a:solidFill>
                <a:schemeClr val="bg1"/>
              </a:solidFill>
            </a:endParaRPr>
          </a:p>
          <a:p>
            <a:pPr rtl="1"/>
            <a:r>
              <a:rPr lang="ar-SA" sz="4800" b="1" dirty="0">
                <a:solidFill>
                  <a:schemeClr val="bg1"/>
                </a:solidFill>
              </a:rPr>
              <a:t>إدارة المخاطر اعتماد على التكنولوجيا </a:t>
            </a:r>
            <a:r>
              <a:rPr lang="ar-SA" sz="4800" b="1" dirty="0" smtClean="0">
                <a:solidFill>
                  <a:schemeClr val="bg1"/>
                </a:solidFill>
              </a:rPr>
              <a:t>التنظيمية</a:t>
            </a:r>
            <a:r>
              <a:rPr lang="ar-DZ" sz="4800" b="1" dirty="0" smtClean="0">
                <a:solidFill>
                  <a:schemeClr val="bg1"/>
                </a:solidFill>
              </a:rPr>
              <a:t>.</a:t>
            </a:r>
            <a:endParaRPr lang="fr-FR" sz="4800" b="1" dirty="0">
              <a:solidFill>
                <a:schemeClr val="bg1"/>
              </a:solidFill>
            </a:endParaRPr>
          </a:p>
          <a:p>
            <a:pPr marL="12700" marR="5080" algn="r" rtl="1">
              <a:lnSpc>
                <a:spcPct val="104700"/>
              </a:lnSpc>
              <a:spcBef>
                <a:spcPts val="15"/>
              </a:spcBef>
            </a:pPr>
            <a:r>
              <a:rPr lang="ar-DZ" sz="6600" dirty="0" smtClean="0">
                <a:solidFill>
                  <a:schemeClr val="bg1"/>
                </a:solidFill>
              </a:rPr>
              <a:t>.</a:t>
            </a:r>
            <a:endParaRPr sz="6000">
              <a:solidFill>
                <a:schemeClr val="bg1"/>
              </a:solidFill>
              <a:latin typeface="Trebuchet MS"/>
              <a:cs typeface="Trebuchet MS"/>
            </a:endParaRPr>
          </a:p>
        </p:txBody>
      </p:sp>
      <p:pic>
        <p:nvPicPr>
          <p:cNvPr id="24" name="object 24"/>
          <p:cNvPicPr/>
          <p:nvPr/>
        </p:nvPicPr>
        <p:blipFill>
          <a:blip r:embed="rId4" cstate="print"/>
          <a:stretch>
            <a:fillRect/>
          </a:stretch>
        </p:blipFill>
        <p:spPr>
          <a:xfrm rot="10800000">
            <a:off x="0" y="0"/>
            <a:ext cx="1028699" cy="6869848"/>
          </a:xfrm>
          <a:prstGeom prst="rect">
            <a:avLst/>
          </a:prstGeom>
        </p:spPr>
      </p:pic>
      <p:pic>
        <p:nvPicPr>
          <p:cNvPr id="26" name="object 26"/>
          <p:cNvPicPr/>
          <p:nvPr/>
        </p:nvPicPr>
        <p:blipFill>
          <a:blip r:embed="rId5" cstate="print"/>
          <a:stretch>
            <a:fillRect/>
          </a:stretch>
        </p:blipFill>
        <p:spPr>
          <a:xfrm>
            <a:off x="14801" y="5641007"/>
            <a:ext cx="1220296" cy="7172044"/>
          </a:xfrm>
          <a:prstGeom prst="rect">
            <a:avLst/>
          </a:prstGeom>
        </p:spPr>
      </p:pic>
      <p:sp>
        <p:nvSpPr>
          <p:cNvPr id="28" name="Titre 27"/>
          <p:cNvSpPr>
            <a:spLocks noGrp="1"/>
          </p:cNvSpPr>
          <p:nvPr>
            <p:ph type="title"/>
          </p:nvPr>
        </p:nvSpPr>
        <p:spPr>
          <a:xfrm>
            <a:off x="2133600" y="419100"/>
            <a:ext cx="12192000" cy="738664"/>
          </a:xfrm>
        </p:spPr>
        <p:txBody>
          <a:bodyPr/>
          <a:lstStyle/>
          <a:p>
            <a:pPr rtl="1"/>
            <a:r>
              <a:rPr lang="ar-SA" sz="4800" u="sng" dirty="0" smtClean="0">
                <a:solidFill>
                  <a:schemeClr val="bg1"/>
                </a:solidFill>
              </a:rPr>
              <a:t>منافع تبني التكنولوجيا </a:t>
            </a:r>
            <a:r>
              <a:rPr lang="ar-SA" sz="4000" u="sng" dirty="0" smtClean="0">
                <a:solidFill>
                  <a:schemeClr val="bg1"/>
                </a:solidFill>
              </a:rPr>
              <a:t>المالية</a:t>
            </a:r>
            <a:r>
              <a:rPr lang="ar-SA" sz="4800" u="sng" dirty="0" smtClean="0">
                <a:solidFill>
                  <a:schemeClr val="bg1"/>
                </a:solidFill>
              </a:rPr>
              <a:t> في القطاع المصرفي الجزائري:</a:t>
            </a:r>
            <a:endParaRPr lang="fr-FR" sz="4800" dirty="0">
              <a:solidFill>
                <a:schemeClr val="bg1"/>
              </a:solidFill>
            </a:endParaRPr>
          </a:p>
        </p:txBody>
      </p:sp>
      <p:pic>
        <p:nvPicPr>
          <p:cNvPr id="29" name="object 10"/>
          <p:cNvPicPr/>
          <p:nvPr/>
        </p:nvPicPr>
        <p:blipFill>
          <a:blip r:embed="rId6" cstate="print">
            <a:lum bright="100000" contrast="100000"/>
          </a:blip>
          <a:stretch>
            <a:fillRect/>
          </a:stretch>
        </p:blipFill>
        <p:spPr>
          <a:xfrm>
            <a:off x="14554200" y="342900"/>
            <a:ext cx="1224823" cy="1224823"/>
          </a:xfrm>
          <a:prstGeom prst="rect">
            <a:avLst/>
          </a:prstGeom>
          <a:ln>
            <a:solidFill>
              <a:schemeClr val="tx1"/>
            </a:solidFill>
          </a:ln>
        </p:spPr>
      </p:pic>
      <p:sp>
        <p:nvSpPr>
          <p:cNvPr id="30" name="object 17"/>
          <p:cNvSpPr txBox="1">
            <a:spLocks/>
          </p:cNvSpPr>
          <p:nvPr/>
        </p:nvSpPr>
        <p:spPr>
          <a:xfrm>
            <a:off x="14859000" y="571500"/>
            <a:ext cx="695325" cy="778510"/>
          </a:xfrm>
          <a:prstGeom prst="rect">
            <a:avLst/>
          </a:prstGeom>
        </p:spPr>
        <p:txBody>
          <a:bodyPr vert="horz" wrap="square" lIns="0" tIns="17780" rIns="0" bIns="0" rtlCol="0">
            <a:spAutoFit/>
          </a:bodyPr>
          <a:lstStyle/>
          <a:p>
            <a:pPr marL="12700" marR="0" lvl="0" indent="0" defTabSz="914400" eaLnBrk="1" fontAlgn="auto" latinLnBrk="0" hangingPunct="1">
              <a:lnSpc>
                <a:spcPct val="100000"/>
              </a:lnSpc>
              <a:spcBef>
                <a:spcPts val="140"/>
              </a:spcBef>
              <a:spcAft>
                <a:spcPts val="0"/>
              </a:spcAft>
              <a:buClrTx/>
              <a:buSzTx/>
              <a:buFontTx/>
              <a:buNone/>
              <a:tabLst/>
              <a:defRPr/>
            </a:pPr>
            <a:r>
              <a:rPr lang="ar-DZ" sz="4900" b="1" spc="-70" dirty="0" smtClean="0">
                <a:solidFill>
                  <a:srgbClr val="FFFFFF"/>
                </a:solidFill>
                <a:latin typeface="Arial"/>
                <a:ea typeface="+mj-ea"/>
                <a:cs typeface="Arial"/>
              </a:rPr>
              <a:t>11</a:t>
            </a:r>
            <a:endParaRPr kumimoji="0" lang="fr-FR" sz="4900" b="1" i="0" u="none" strike="noStrike" kern="0" cap="none" spc="0" normalizeH="0" baseline="0" noProof="0" dirty="0">
              <a:ln>
                <a:noFill/>
              </a:ln>
              <a:solidFill>
                <a:srgbClr val="041C4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blinds(horizontal)">
                                      <p:cBhvr>
                                        <p:cTn id="7" dur="500"/>
                                        <p:tgtEl>
                                          <p:spTgt spid="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8">
                                            <p:txEl>
                                              <p:pRg st="0" end="0"/>
                                            </p:txEl>
                                          </p:spTgt>
                                        </p:tgtEl>
                                        <p:attrNameLst>
                                          <p:attrName>style.visibility</p:attrName>
                                        </p:attrNameLst>
                                      </p:cBhvr>
                                      <p:to>
                                        <p:strVal val="visible"/>
                                      </p:to>
                                    </p:set>
                                    <p:anim calcmode="lin" valueType="num">
                                      <p:cBhvr additive="base">
                                        <p:cTn id="1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8">
                                            <p:txEl>
                                              <p:pRg st="1" end="1"/>
                                            </p:txEl>
                                          </p:spTgt>
                                        </p:tgtEl>
                                        <p:attrNameLst>
                                          <p:attrName>style.visibility</p:attrName>
                                        </p:attrNameLst>
                                      </p:cBhvr>
                                      <p:to>
                                        <p:strVal val="visible"/>
                                      </p:to>
                                    </p:set>
                                    <p:anim calcmode="lin" valueType="num">
                                      <p:cBhvr additive="base">
                                        <p:cTn id="22"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8">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8">
                                            <p:txEl>
                                              <p:pRg st="2" end="2"/>
                                            </p:txEl>
                                          </p:spTgt>
                                        </p:tgtEl>
                                        <p:attrNameLst>
                                          <p:attrName>style.visibility</p:attrName>
                                        </p:attrNameLst>
                                      </p:cBhvr>
                                      <p:to>
                                        <p:strVal val="visible"/>
                                      </p:to>
                                    </p:set>
                                    <p:anim calcmode="lin" valueType="num">
                                      <p:cBhvr additive="base">
                                        <p:cTn id="26"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8">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8">
                                            <p:txEl>
                                              <p:pRg st="3" end="3"/>
                                            </p:txEl>
                                          </p:spTgt>
                                        </p:tgtEl>
                                        <p:attrNameLst>
                                          <p:attrName>style.visibility</p:attrName>
                                        </p:attrNameLst>
                                      </p:cBhvr>
                                      <p:to>
                                        <p:strVal val="visible"/>
                                      </p:to>
                                    </p:set>
                                    <p:anim calcmode="lin" valueType="num">
                                      <p:cBhvr additive="base">
                                        <p:cTn id="30"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8">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8">
                                            <p:txEl>
                                              <p:pRg st="4" end="4"/>
                                            </p:txEl>
                                          </p:spTgt>
                                        </p:tgtEl>
                                        <p:attrNameLst>
                                          <p:attrName>style.visibility</p:attrName>
                                        </p:attrNameLst>
                                      </p:cBhvr>
                                      <p:to>
                                        <p:strVal val="visible"/>
                                      </p:to>
                                    </p:set>
                                    <p:anim calcmode="lin" valueType="num">
                                      <p:cBhvr additive="base">
                                        <p:cTn id="34" dur="500" fill="hold"/>
                                        <p:tgtEl>
                                          <p:spTgt spid="18">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8">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8">
                                            <p:txEl>
                                              <p:pRg st="5" end="5"/>
                                            </p:txEl>
                                          </p:spTgt>
                                        </p:tgtEl>
                                        <p:attrNameLst>
                                          <p:attrName>style.visibility</p:attrName>
                                        </p:attrNameLst>
                                      </p:cBhvr>
                                      <p:to>
                                        <p:strVal val="visible"/>
                                      </p:to>
                                    </p:set>
                                    <p:anim calcmode="lin" valueType="num">
                                      <p:cBhvr additive="base">
                                        <p:cTn id="38" dur="500" fill="hold"/>
                                        <p:tgtEl>
                                          <p:spTgt spid="18">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8">
                                            <p:txEl>
                                              <p:pRg st="5" end="5"/>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8">
                                            <p:txEl>
                                              <p:pRg st="6" end="6"/>
                                            </p:txEl>
                                          </p:spTgt>
                                        </p:tgtEl>
                                        <p:attrNameLst>
                                          <p:attrName>style.visibility</p:attrName>
                                        </p:attrNameLst>
                                      </p:cBhvr>
                                      <p:to>
                                        <p:strVal val="visible"/>
                                      </p:to>
                                    </p:set>
                                    <p:anim calcmode="lin" valueType="num">
                                      <p:cBhvr additive="base">
                                        <p:cTn id="42"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8">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8">
                                            <p:txEl>
                                              <p:pRg st="7" end="7"/>
                                            </p:txEl>
                                          </p:spTgt>
                                        </p:tgtEl>
                                        <p:attrNameLst>
                                          <p:attrName>style.visibility</p:attrName>
                                        </p:attrNameLst>
                                      </p:cBhvr>
                                      <p:to>
                                        <p:strVal val="visible"/>
                                      </p:to>
                                    </p:set>
                                    <p:anim calcmode="lin" valueType="num">
                                      <p:cBhvr additive="base">
                                        <p:cTn id="46" dur="500" fill="hold"/>
                                        <p:tgtEl>
                                          <p:spTgt spid="18">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8">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0010775" y="1207770"/>
            <a:ext cx="8277076" cy="9079043"/>
            <a:chOff x="0" y="1207955"/>
            <a:chExt cx="8277076" cy="9079043"/>
          </a:xfrm>
        </p:grpSpPr>
        <p:pic>
          <p:nvPicPr>
            <p:cNvPr id="3" name="object 3"/>
            <p:cNvPicPr/>
            <p:nvPr/>
          </p:nvPicPr>
          <p:blipFill>
            <a:blip r:embed="rId2" cstate="print"/>
            <a:stretch>
              <a:fillRect/>
            </a:stretch>
          </p:blipFill>
          <p:spPr>
            <a:xfrm>
              <a:off x="1291591" y="1718782"/>
              <a:ext cx="6376661" cy="6375399"/>
            </a:xfrm>
            <a:prstGeom prst="rect">
              <a:avLst/>
            </a:prstGeom>
          </p:spPr>
        </p:pic>
        <p:pic>
          <p:nvPicPr>
            <p:cNvPr id="4" name="object 4"/>
            <p:cNvPicPr/>
            <p:nvPr/>
          </p:nvPicPr>
          <p:blipFill>
            <a:blip r:embed="rId3" cstate="print"/>
            <a:stretch>
              <a:fillRect/>
            </a:stretch>
          </p:blipFill>
          <p:spPr>
            <a:xfrm>
              <a:off x="682766" y="1207955"/>
              <a:ext cx="7594310" cy="7581900"/>
            </a:xfrm>
            <a:prstGeom prst="rect">
              <a:avLst/>
            </a:prstGeom>
          </p:spPr>
        </p:pic>
        <p:pic>
          <p:nvPicPr>
            <p:cNvPr id="6" name="object 6"/>
            <p:cNvPicPr/>
            <p:nvPr/>
          </p:nvPicPr>
          <p:blipFill>
            <a:blip r:embed="rId4" cstate="print"/>
            <a:stretch>
              <a:fillRect/>
            </a:stretch>
          </p:blipFill>
          <p:spPr>
            <a:xfrm>
              <a:off x="0" y="6148128"/>
              <a:ext cx="1028612" cy="4138870"/>
            </a:xfrm>
            <a:prstGeom prst="rect">
              <a:avLst/>
            </a:prstGeom>
          </p:spPr>
        </p:pic>
        <p:pic>
          <p:nvPicPr>
            <p:cNvPr id="7" name="object 7"/>
            <p:cNvPicPr/>
            <p:nvPr/>
          </p:nvPicPr>
          <p:blipFill>
            <a:blip r:embed="rId5" cstate="print"/>
            <a:stretch>
              <a:fillRect/>
            </a:stretch>
          </p:blipFill>
          <p:spPr>
            <a:xfrm>
              <a:off x="3867393" y="3014989"/>
              <a:ext cx="1224823" cy="1224823"/>
            </a:xfrm>
            <a:prstGeom prst="rect">
              <a:avLst/>
            </a:prstGeom>
          </p:spPr>
        </p:pic>
      </p:grpSp>
      <p:sp>
        <p:nvSpPr>
          <p:cNvPr id="8" name="object 8"/>
          <p:cNvSpPr txBox="1">
            <a:spLocks noGrp="1"/>
          </p:cNvSpPr>
          <p:nvPr>
            <p:ph type="title"/>
          </p:nvPr>
        </p:nvSpPr>
        <p:spPr>
          <a:xfrm>
            <a:off x="457200" y="647700"/>
            <a:ext cx="14782800" cy="2338461"/>
          </a:xfrm>
          <a:prstGeom prst="rect">
            <a:avLst/>
          </a:prstGeom>
        </p:spPr>
        <p:txBody>
          <a:bodyPr vert="horz" wrap="square" lIns="0" tIns="258445" rIns="0" bIns="0" rtlCol="0">
            <a:spAutoFit/>
          </a:bodyPr>
          <a:lstStyle/>
          <a:p>
            <a:pPr marL="12700" rtl="1">
              <a:spcBef>
                <a:spcPts val="2035"/>
              </a:spcBef>
            </a:pPr>
            <a:r>
              <a:rPr lang="ar-SA" sz="4800" dirty="0" smtClean="0">
                <a:solidFill>
                  <a:schemeClr val="bg1"/>
                </a:solidFill>
              </a:rPr>
              <a:t>وتجدر الإشارة هنا أن التكنولوجيا المالية </a:t>
            </a:r>
            <a:r>
              <a:rPr lang="ar-SA" sz="4400" dirty="0" smtClean="0">
                <a:solidFill>
                  <a:schemeClr val="bg1"/>
                </a:solidFill>
              </a:rPr>
              <a:t>تنطوي</a:t>
            </a:r>
            <a:r>
              <a:rPr lang="ar-SA" sz="4800" dirty="0" smtClean="0">
                <a:solidFill>
                  <a:schemeClr val="bg1"/>
                </a:solidFill>
              </a:rPr>
              <a:t> على مجموعة من المخاطر يمكن إيجازها فيما </a:t>
            </a:r>
            <a:r>
              <a:rPr lang="ar-SA" sz="4800" dirty="0" smtClean="0">
                <a:solidFill>
                  <a:schemeClr val="bg1"/>
                </a:solidFill>
              </a:rPr>
              <a:t>يلي</a:t>
            </a:r>
            <a:r>
              <a:rPr lang="ar-DZ" sz="4800" dirty="0" smtClean="0">
                <a:solidFill>
                  <a:schemeClr val="bg1"/>
                </a:solidFill>
              </a:rPr>
              <a:t>:</a:t>
            </a:r>
            <a:r>
              <a:rPr lang="fr-FR" sz="5400" dirty="0" smtClean="0"/>
              <a:t/>
            </a:r>
            <a:br>
              <a:rPr lang="fr-FR" sz="5400" dirty="0" smtClean="0"/>
            </a:br>
            <a:r>
              <a:rPr lang="fr-FR" sz="2000" dirty="0" smtClean="0"/>
              <a:t/>
            </a:r>
            <a:br>
              <a:rPr lang="fr-FR" sz="2000" dirty="0" smtClean="0"/>
            </a:br>
            <a:endParaRPr sz="1900">
              <a:latin typeface="Trebuchet MS"/>
              <a:cs typeface="Trebuchet MS"/>
            </a:endParaRPr>
          </a:p>
        </p:txBody>
      </p:sp>
      <p:sp>
        <p:nvSpPr>
          <p:cNvPr id="26" name="object 26"/>
          <p:cNvSpPr txBox="1"/>
          <p:nvPr/>
        </p:nvSpPr>
        <p:spPr>
          <a:xfrm>
            <a:off x="609600" y="2705100"/>
            <a:ext cx="17221200" cy="6124754"/>
          </a:xfrm>
          <a:prstGeom prst="rect">
            <a:avLst/>
          </a:prstGeom>
        </p:spPr>
        <p:txBody>
          <a:bodyPr vert="horz" wrap="square" lIns="0" tIns="170180" rIns="0" bIns="0" rtlCol="0">
            <a:spAutoFit/>
          </a:bodyPr>
          <a:lstStyle/>
          <a:p>
            <a:pPr rtl="1"/>
            <a:r>
              <a:rPr lang="ar-SA" sz="4800" b="1" dirty="0">
                <a:solidFill>
                  <a:schemeClr val="bg1"/>
                </a:solidFill>
              </a:rPr>
              <a:t>اختراق بيانات الأفراد، التحايل الالكتروني، عدم تطور آليات حماية المستهلك الالكتروني بالقدر الكافي، إلى جانب عدم توفر شبكات الأمان كالتأمين على الودائع في صناعة الخدمات المالية للمؤسسات غير البنكية التي لا تخضع للتنظيم؛</a:t>
            </a:r>
            <a:endParaRPr lang="fr-FR" sz="4800" b="1" dirty="0">
              <a:solidFill>
                <a:schemeClr val="bg1"/>
              </a:solidFill>
            </a:endParaRPr>
          </a:p>
          <a:p>
            <a:pPr rtl="1"/>
            <a:r>
              <a:rPr lang="ar-SA" sz="4800" b="1" dirty="0">
                <a:solidFill>
                  <a:schemeClr val="bg1"/>
                </a:solidFill>
              </a:rPr>
              <a:t>- مزاحمة البنوك على العملاء، بما يؤدي إلى تقاسم الإيرادات، في وقت تعاني فيه البنوك أساسا من تراجع الربحية، بالإضافة لزيادة حدة خطرين ماليين تقليديين هما خطر القرض وخطر السيولة (عدم وجود قواعد احترازية توجيهية على الأقل)، مع تقليص درجة الأمان والشرعية في المعاملات، كتسهيل تبييض الأموال وتمويل الإرهاب.</a:t>
            </a:r>
            <a:endParaRPr lang="fr-FR" sz="4800" b="1" dirty="0">
              <a:solidFill>
                <a:schemeClr val="bg1"/>
              </a:solidFill>
            </a:endParaRPr>
          </a:p>
          <a:p>
            <a:pPr marL="12700" algn="ctr" rtl="1">
              <a:lnSpc>
                <a:spcPct val="100000"/>
              </a:lnSpc>
              <a:spcBef>
                <a:spcPts val="1340"/>
              </a:spcBef>
            </a:pPr>
            <a:r>
              <a:rPr sz="4000" b="1" spc="-20" smtClean="0">
                <a:solidFill>
                  <a:schemeClr val="bg1"/>
                </a:solidFill>
                <a:latin typeface="Trebuchet MS"/>
                <a:cs typeface="Trebuchet MS"/>
              </a:rPr>
              <a:t>.</a:t>
            </a:r>
            <a:endParaRPr sz="4000" b="1">
              <a:solidFill>
                <a:schemeClr val="bg1"/>
              </a:solidFill>
              <a:latin typeface="Trebuchet MS"/>
              <a:cs typeface="Trebuchet MS"/>
            </a:endParaRPr>
          </a:p>
        </p:txBody>
      </p:sp>
      <p:pic>
        <p:nvPicPr>
          <p:cNvPr id="27" name="object 27"/>
          <p:cNvPicPr/>
          <p:nvPr/>
        </p:nvPicPr>
        <p:blipFill>
          <a:blip r:embed="rId6" cstate="print"/>
          <a:stretch>
            <a:fillRect/>
          </a:stretch>
        </p:blipFill>
        <p:spPr>
          <a:xfrm>
            <a:off x="17259300" y="2746250"/>
            <a:ext cx="1028699" cy="6869848"/>
          </a:xfrm>
          <a:prstGeom prst="rect">
            <a:avLst/>
          </a:prstGeom>
        </p:spPr>
      </p:pic>
      <p:pic>
        <p:nvPicPr>
          <p:cNvPr id="28" name="object 28"/>
          <p:cNvPicPr/>
          <p:nvPr/>
        </p:nvPicPr>
        <p:blipFill>
          <a:blip r:embed="rId7" cstate="print"/>
          <a:stretch>
            <a:fillRect/>
          </a:stretch>
        </p:blipFill>
        <p:spPr>
          <a:xfrm>
            <a:off x="16604018" y="0"/>
            <a:ext cx="1683982" cy="1623773"/>
          </a:xfrm>
          <a:prstGeom prst="rect">
            <a:avLst/>
          </a:prstGeom>
        </p:spPr>
      </p:pic>
      <p:pic>
        <p:nvPicPr>
          <p:cNvPr id="29" name="object 29"/>
          <p:cNvPicPr/>
          <p:nvPr/>
        </p:nvPicPr>
        <p:blipFill>
          <a:blip r:embed="rId8" cstate="print"/>
          <a:stretch>
            <a:fillRect/>
          </a:stretch>
        </p:blipFill>
        <p:spPr>
          <a:xfrm>
            <a:off x="16230600" y="2095500"/>
            <a:ext cx="841990" cy="841991"/>
          </a:xfrm>
          <a:prstGeom prst="rect">
            <a:avLst/>
          </a:prstGeom>
        </p:spPr>
      </p:pic>
      <p:sp>
        <p:nvSpPr>
          <p:cNvPr id="30" name="object 30"/>
          <p:cNvSpPr txBox="1"/>
          <p:nvPr/>
        </p:nvSpPr>
        <p:spPr>
          <a:xfrm>
            <a:off x="15925800" y="1181100"/>
            <a:ext cx="708660" cy="778510"/>
          </a:xfrm>
          <a:prstGeom prst="rect">
            <a:avLst/>
          </a:prstGeom>
        </p:spPr>
        <p:txBody>
          <a:bodyPr vert="horz" wrap="square" lIns="0" tIns="17780" rIns="0" bIns="0" rtlCol="0">
            <a:spAutoFit/>
          </a:bodyPr>
          <a:lstStyle/>
          <a:p>
            <a:pPr marL="12700">
              <a:lnSpc>
                <a:spcPct val="100000"/>
              </a:lnSpc>
              <a:spcBef>
                <a:spcPts val="140"/>
              </a:spcBef>
            </a:pPr>
            <a:r>
              <a:rPr lang="ar-DZ" sz="4900" b="1" spc="-25" dirty="0" smtClean="0">
                <a:solidFill>
                  <a:srgbClr val="FFFFFF"/>
                </a:solidFill>
                <a:latin typeface="Arial"/>
                <a:cs typeface="Arial"/>
              </a:rPr>
              <a:t>12</a:t>
            </a:r>
            <a:endParaRPr sz="4900">
              <a:latin typeface="Arial"/>
              <a:cs typeface="Arial"/>
            </a:endParaRPr>
          </a:p>
        </p:txBody>
      </p:sp>
      <p:pic>
        <p:nvPicPr>
          <p:cNvPr id="31" name="object 8"/>
          <p:cNvPicPr/>
          <p:nvPr/>
        </p:nvPicPr>
        <p:blipFill>
          <a:blip r:embed="rId9" cstate="print"/>
          <a:stretch>
            <a:fillRect/>
          </a:stretch>
        </p:blipFill>
        <p:spPr>
          <a:xfrm>
            <a:off x="15697200" y="952500"/>
            <a:ext cx="1295400" cy="1148623"/>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additive="base">
                                        <p:cTn id="1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6">
                                            <p:txEl>
                                              <p:pRg st="1" end="1"/>
                                            </p:txEl>
                                          </p:spTgt>
                                        </p:tgtEl>
                                        <p:attrNameLst>
                                          <p:attrName>style.visibility</p:attrName>
                                        </p:attrNameLst>
                                      </p:cBhvr>
                                      <p:to>
                                        <p:strVal val="visible"/>
                                      </p:to>
                                    </p:set>
                                    <p:anim calcmode="lin" valueType="num">
                                      <p:cBhvr additive="base">
                                        <p:cTn id="17"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7259300" y="2746250"/>
            <a:ext cx="1028699" cy="6869848"/>
          </a:xfrm>
          <a:prstGeom prst="rect">
            <a:avLst/>
          </a:prstGeom>
        </p:spPr>
      </p:pic>
      <p:pic>
        <p:nvPicPr>
          <p:cNvPr id="3" name="object 3"/>
          <p:cNvPicPr/>
          <p:nvPr/>
        </p:nvPicPr>
        <p:blipFill>
          <a:blip r:embed="rId3" cstate="print"/>
          <a:stretch>
            <a:fillRect/>
          </a:stretch>
        </p:blipFill>
        <p:spPr>
          <a:xfrm>
            <a:off x="0" y="0"/>
            <a:ext cx="581024" cy="5039685"/>
          </a:xfrm>
          <a:prstGeom prst="rect">
            <a:avLst/>
          </a:prstGeom>
        </p:spPr>
      </p:pic>
      <p:pic>
        <p:nvPicPr>
          <p:cNvPr id="27" name="object 4"/>
          <p:cNvPicPr/>
          <p:nvPr/>
        </p:nvPicPr>
        <p:blipFill>
          <a:blip r:embed="rId4" cstate="print"/>
          <a:stretch>
            <a:fillRect/>
          </a:stretch>
        </p:blipFill>
        <p:spPr>
          <a:xfrm>
            <a:off x="11506200" y="0"/>
            <a:ext cx="5760749" cy="10287000"/>
          </a:xfrm>
          <a:prstGeom prst="rect">
            <a:avLst/>
          </a:prstGeom>
        </p:spPr>
      </p:pic>
      <p:sp>
        <p:nvSpPr>
          <p:cNvPr id="29" name="Titre 24"/>
          <p:cNvSpPr txBox="1">
            <a:spLocks/>
          </p:cNvSpPr>
          <p:nvPr/>
        </p:nvSpPr>
        <p:spPr>
          <a:xfrm>
            <a:off x="1219200" y="952500"/>
            <a:ext cx="15925800" cy="10741402"/>
          </a:xfrm>
          <a:prstGeom prst="rect">
            <a:avLst/>
          </a:prstGeom>
        </p:spPr>
        <p:txBody>
          <a:bodyPr wrap="square" lIns="0" tIns="0" rIns="0" bIns="0">
            <a:spAutoFit/>
          </a:bodyPr>
          <a:lstStyle/>
          <a:p>
            <a:pPr rtl="1"/>
            <a:r>
              <a:rPr lang="ar-DZ" sz="5400" b="1" dirty="0" smtClean="0">
                <a:solidFill>
                  <a:schemeClr val="bg1"/>
                </a:solidFill>
              </a:rPr>
              <a:t>   </a:t>
            </a:r>
            <a:r>
              <a:rPr lang="ar-SA" sz="5400" b="1" u="sng" dirty="0" smtClean="0">
                <a:solidFill>
                  <a:schemeClr val="bg1"/>
                </a:solidFill>
              </a:rPr>
              <a:t>عوائق </a:t>
            </a:r>
            <a:r>
              <a:rPr lang="ar-SA" sz="5400" b="1" u="sng" dirty="0">
                <a:solidFill>
                  <a:schemeClr val="bg1"/>
                </a:solidFill>
              </a:rPr>
              <a:t>تبني التكنولوجيا المالية في القطاع المصرفي الجزائري</a:t>
            </a:r>
            <a:r>
              <a:rPr lang="ar-SA" sz="5400" b="1" u="sng" dirty="0" smtClean="0">
                <a:solidFill>
                  <a:schemeClr val="bg1"/>
                </a:solidFill>
              </a:rPr>
              <a:t>:</a:t>
            </a:r>
            <a:endParaRPr lang="ar-DZ" sz="5400" b="1" u="sng" dirty="0" smtClean="0">
              <a:solidFill>
                <a:schemeClr val="bg1"/>
              </a:solidFill>
            </a:endParaRPr>
          </a:p>
          <a:p>
            <a:pPr rtl="1"/>
            <a:r>
              <a:rPr kumimoji="0" lang="fr-FR" sz="8000" b="1" i="0" u="none" strike="noStrike" kern="0" cap="none" spc="0" normalizeH="0" baseline="0" noProof="0" dirty="0" smtClean="0">
                <a:ln>
                  <a:noFill/>
                </a:ln>
                <a:solidFill>
                  <a:schemeClr val="bg1"/>
                </a:solidFill>
                <a:effectLst/>
                <a:uLnTx/>
                <a:uFillTx/>
                <a:latin typeface="Arial"/>
                <a:ea typeface="+mj-ea"/>
                <a:cs typeface="Arial"/>
              </a:rPr>
              <a:t/>
            </a:r>
            <a:br>
              <a:rPr kumimoji="0" lang="fr-FR" sz="8000" b="1" i="0" u="none" strike="noStrike" kern="0" cap="none" spc="0" normalizeH="0" baseline="0" noProof="0" dirty="0" smtClean="0">
                <a:ln>
                  <a:noFill/>
                </a:ln>
                <a:solidFill>
                  <a:schemeClr val="bg1"/>
                </a:solidFill>
                <a:effectLst/>
                <a:uLnTx/>
                <a:uFillTx/>
                <a:latin typeface="Arial"/>
                <a:ea typeface="+mj-ea"/>
                <a:cs typeface="Arial"/>
              </a:rPr>
            </a:br>
            <a:r>
              <a:rPr lang="ar-SA" sz="4400" dirty="0">
                <a:solidFill>
                  <a:schemeClr val="bg1"/>
                </a:solidFill>
              </a:rPr>
              <a:t>تواجه عملية تبنى التكنولوجيا المالية ضمن القطاع المصرفي الجزائري مواجهة مجموعة من التحديات التي يمكن إيجازها على النحو التالي:ضعف البنية التحتية الرقمية الداعمة لقيام التكنولوجيا المالية، مع نقص الكيانات المادية وانخفاض معدل تغلغل الانترنت ومحدودية تدفقها وارتفاع تكلفتها</a:t>
            </a:r>
            <a:endParaRPr lang="fr-FR" sz="4400" dirty="0">
              <a:solidFill>
                <a:schemeClr val="bg1"/>
              </a:solidFill>
            </a:endParaRPr>
          </a:p>
          <a:p>
            <a:pPr rtl="1"/>
            <a:r>
              <a:rPr lang="ar-SA" sz="4400" dirty="0">
                <a:solidFill>
                  <a:schemeClr val="bg1"/>
                </a:solidFill>
              </a:rPr>
              <a:t>انعدام الثقة في إجراء المعاملات الالكترونية، ضعف الإلمام باللغة الانجليزية، ضعف الإنفاق العام على البنية المعلوماتية ضعف مستوى التثقيف المالي</a:t>
            </a:r>
            <a:endParaRPr lang="fr-FR" sz="4400" dirty="0">
              <a:solidFill>
                <a:schemeClr val="bg1"/>
              </a:solidFill>
            </a:endParaRPr>
          </a:p>
          <a:p>
            <a:pPr rtl="1"/>
            <a:r>
              <a:rPr lang="ar-SA" sz="4400" dirty="0">
                <a:solidFill>
                  <a:schemeClr val="bg1"/>
                </a:solidFill>
              </a:rPr>
              <a:t>غياب الأطر التنظيمية والرقابية التي تسمح بوجود لاعبين ماليين جدد كشركات التكنولوجيا المالية</a:t>
            </a:r>
            <a:endParaRPr lang="fr-FR" sz="4400" dirty="0">
              <a:solidFill>
                <a:schemeClr val="bg1"/>
              </a:solidFill>
            </a:endParaRPr>
          </a:p>
          <a:p>
            <a:pPr rtl="1"/>
            <a:r>
              <a:rPr lang="ar-SA" sz="4400" dirty="0">
                <a:solidFill>
                  <a:schemeClr val="bg1"/>
                </a:solidFill>
              </a:rPr>
              <a:t>انتشار الإقصاء المالي لعدد كبير من الأفراد والشركات بسبب انخفاض مستويات المنافسة </a:t>
            </a:r>
            <a:r>
              <a:rPr lang="ar-SA" sz="4400" dirty="0" smtClean="0">
                <a:solidFill>
                  <a:schemeClr val="bg1"/>
                </a:solidFill>
              </a:rPr>
              <a:t>المصرفية</a:t>
            </a:r>
            <a:r>
              <a:rPr lang="ar-DZ" sz="4400" dirty="0" smtClean="0">
                <a:solidFill>
                  <a:schemeClr val="bg1"/>
                </a:solidFill>
              </a:rPr>
              <a:t>.</a:t>
            </a:r>
            <a:endParaRPr lang="fr-FR" sz="4400" dirty="0">
              <a:solidFill>
                <a:schemeClr val="bg1"/>
              </a:solidFill>
            </a:endParaRPr>
          </a:p>
          <a:p>
            <a:pPr rtl="1"/>
            <a:r>
              <a:rPr lang="ar-SA" sz="4400" b="1" dirty="0">
                <a:solidFill>
                  <a:schemeClr val="bg1"/>
                </a:solidFill>
              </a:rPr>
              <a:t> </a:t>
            </a:r>
            <a:endParaRPr lang="fr-FR" sz="4400" dirty="0">
              <a:solidFill>
                <a:schemeClr val="bg1"/>
              </a:solidFill>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fr-FR" sz="8000" b="1" i="0" u="none" strike="noStrike" kern="0" cap="none" spc="0" normalizeH="0" baseline="0" noProof="0" dirty="0">
              <a:ln>
                <a:noFill/>
              </a:ln>
              <a:solidFill>
                <a:schemeClr val="bg1"/>
              </a:solidFill>
              <a:effectLst/>
              <a:uLnTx/>
              <a:uFillTx/>
              <a:latin typeface="Arial"/>
              <a:ea typeface="+mj-ea"/>
              <a:cs typeface="Arial"/>
            </a:endParaRPr>
          </a:p>
        </p:txBody>
      </p:sp>
      <p:pic>
        <p:nvPicPr>
          <p:cNvPr id="7" name="object 8"/>
          <p:cNvPicPr/>
          <p:nvPr/>
        </p:nvPicPr>
        <p:blipFill>
          <a:blip r:embed="rId5" cstate="print"/>
          <a:stretch>
            <a:fillRect/>
          </a:stretch>
        </p:blipFill>
        <p:spPr>
          <a:xfrm>
            <a:off x="17373600" y="3009900"/>
            <a:ext cx="1295400" cy="1148623"/>
          </a:xfrm>
          <a:prstGeom prst="rect">
            <a:avLst/>
          </a:prstGeom>
        </p:spPr>
      </p:pic>
      <p:pic>
        <p:nvPicPr>
          <p:cNvPr id="8" name="object 8"/>
          <p:cNvPicPr/>
          <p:nvPr/>
        </p:nvPicPr>
        <p:blipFill>
          <a:blip r:embed="rId5" cstate="print"/>
          <a:stretch>
            <a:fillRect/>
          </a:stretch>
        </p:blipFill>
        <p:spPr>
          <a:xfrm>
            <a:off x="16611600" y="952500"/>
            <a:ext cx="1295400" cy="1148623"/>
          </a:xfrm>
          <a:prstGeom prst="rect">
            <a:avLst/>
          </a:prstGeom>
        </p:spPr>
      </p:pic>
      <p:sp>
        <p:nvSpPr>
          <p:cNvPr id="9" name="object 30"/>
          <p:cNvSpPr txBox="1"/>
          <p:nvPr/>
        </p:nvSpPr>
        <p:spPr>
          <a:xfrm>
            <a:off x="16840200" y="1181100"/>
            <a:ext cx="708660" cy="778510"/>
          </a:xfrm>
          <a:prstGeom prst="rect">
            <a:avLst/>
          </a:prstGeom>
        </p:spPr>
        <p:txBody>
          <a:bodyPr vert="horz" wrap="square" lIns="0" tIns="17780" rIns="0" bIns="0" rtlCol="0">
            <a:spAutoFit/>
          </a:bodyPr>
          <a:lstStyle/>
          <a:p>
            <a:pPr marL="12700">
              <a:lnSpc>
                <a:spcPct val="100000"/>
              </a:lnSpc>
              <a:spcBef>
                <a:spcPts val="140"/>
              </a:spcBef>
            </a:pPr>
            <a:r>
              <a:rPr lang="ar-DZ" sz="4900" b="1" spc="-25" dirty="0" smtClean="0">
                <a:solidFill>
                  <a:srgbClr val="FFFFFF"/>
                </a:solidFill>
                <a:latin typeface="Arial"/>
                <a:cs typeface="Arial"/>
              </a:rPr>
              <a:t>13</a:t>
            </a:r>
            <a:endParaRPr sz="490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diamond(in)">
                                      <p:cBhvr>
                                        <p:cTn id="7" dur="2000"/>
                                        <p:tgtEl>
                                          <p:spTgt spid="2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9">
                                            <p:txEl>
                                              <p:pRg st="1" end="1"/>
                                            </p:txEl>
                                          </p:spTgt>
                                        </p:tgtEl>
                                        <p:attrNameLst>
                                          <p:attrName>style.visibility</p:attrName>
                                        </p:attrNameLst>
                                      </p:cBhvr>
                                      <p:to>
                                        <p:strVal val="visible"/>
                                      </p:to>
                                    </p:set>
                                    <p:animEffect transition="in" filter="box(in)">
                                      <p:cBhvr>
                                        <p:cTn id="12" dur="500"/>
                                        <p:tgtEl>
                                          <p:spTgt spid="29">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29">
                                            <p:txEl>
                                              <p:pRg st="2" end="2"/>
                                            </p:txEl>
                                          </p:spTgt>
                                        </p:tgtEl>
                                        <p:attrNameLst>
                                          <p:attrName>style.visibility</p:attrName>
                                        </p:attrNameLst>
                                      </p:cBhvr>
                                      <p:to>
                                        <p:strVal val="visible"/>
                                      </p:to>
                                    </p:set>
                                    <p:animEffect transition="in" filter="box(in)">
                                      <p:cBhvr>
                                        <p:cTn id="15" dur="500"/>
                                        <p:tgtEl>
                                          <p:spTgt spid="29">
                                            <p:txEl>
                                              <p:pRg st="2" end="2"/>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9">
                                            <p:txEl>
                                              <p:pRg st="3" end="3"/>
                                            </p:txEl>
                                          </p:spTgt>
                                        </p:tgtEl>
                                        <p:attrNameLst>
                                          <p:attrName>style.visibility</p:attrName>
                                        </p:attrNameLst>
                                      </p:cBhvr>
                                      <p:to>
                                        <p:strVal val="visible"/>
                                      </p:to>
                                    </p:set>
                                    <p:animEffect transition="in" filter="box(in)">
                                      <p:cBhvr>
                                        <p:cTn id="18" dur="500"/>
                                        <p:tgtEl>
                                          <p:spTgt spid="29">
                                            <p:txEl>
                                              <p:pRg st="3" end="3"/>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29">
                                            <p:txEl>
                                              <p:pRg st="4" end="4"/>
                                            </p:txEl>
                                          </p:spTgt>
                                        </p:tgtEl>
                                        <p:attrNameLst>
                                          <p:attrName>style.visibility</p:attrName>
                                        </p:attrNameLst>
                                      </p:cBhvr>
                                      <p:to>
                                        <p:strVal val="visible"/>
                                      </p:to>
                                    </p:set>
                                    <p:animEffect transition="in" filter="box(in)">
                                      <p:cBhvr>
                                        <p:cTn id="21" dur="500"/>
                                        <p:tgtEl>
                                          <p:spTgt spid="2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rot="10800000">
            <a:off x="11253470" y="266700"/>
            <a:ext cx="7034530" cy="9753600"/>
            <a:chOff x="0" y="0"/>
            <a:chExt cx="7034530" cy="10287000"/>
          </a:xfrm>
        </p:grpSpPr>
        <p:pic>
          <p:nvPicPr>
            <p:cNvPr id="3" name="object 3"/>
            <p:cNvPicPr/>
            <p:nvPr/>
          </p:nvPicPr>
          <p:blipFill>
            <a:blip r:embed="rId2" cstate="print"/>
            <a:stretch>
              <a:fillRect/>
            </a:stretch>
          </p:blipFill>
          <p:spPr>
            <a:xfrm>
              <a:off x="0" y="0"/>
              <a:ext cx="6005390" cy="10286999"/>
            </a:xfrm>
            <a:prstGeom prst="rect">
              <a:avLst/>
            </a:prstGeom>
          </p:spPr>
        </p:pic>
        <p:pic>
          <p:nvPicPr>
            <p:cNvPr id="4" name="object 4"/>
            <p:cNvPicPr/>
            <p:nvPr/>
          </p:nvPicPr>
          <p:blipFill>
            <a:blip r:embed="rId3" cstate="print"/>
            <a:stretch>
              <a:fillRect/>
            </a:stretch>
          </p:blipFill>
          <p:spPr>
            <a:xfrm>
              <a:off x="0" y="0"/>
              <a:ext cx="7034090" cy="10286999"/>
            </a:xfrm>
            <a:prstGeom prst="rect">
              <a:avLst/>
            </a:prstGeom>
          </p:spPr>
        </p:pic>
      </p:grpSp>
      <p:sp>
        <p:nvSpPr>
          <p:cNvPr id="18" name="object 18"/>
          <p:cNvSpPr txBox="1"/>
          <p:nvPr/>
        </p:nvSpPr>
        <p:spPr>
          <a:xfrm>
            <a:off x="838200" y="2171700"/>
            <a:ext cx="16992600" cy="6773008"/>
          </a:xfrm>
          <a:prstGeom prst="rect">
            <a:avLst/>
          </a:prstGeom>
        </p:spPr>
        <p:txBody>
          <a:bodyPr vert="horz" wrap="square" lIns="0" tIns="1905" rIns="0" bIns="0" rtlCol="0">
            <a:spAutoFit/>
          </a:bodyPr>
          <a:lstStyle/>
          <a:p>
            <a:pPr rtl="1"/>
            <a:r>
              <a:rPr lang="ar-DZ" sz="4400" b="1" dirty="0">
                <a:solidFill>
                  <a:schemeClr val="bg1"/>
                </a:solidFill>
              </a:rPr>
              <a:t>أصبح المصطلح الجديد (</a:t>
            </a:r>
            <a:r>
              <a:rPr lang="fr-FR" sz="4400" b="1" dirty="0" err="1">
                <a:solidFill>
                  <a:schemeClr val="bg1"/>
                </a:solidFill>
              </a:rPr>
              <a:t>Fintech</a:t>
            </a:r>
            <a:r>
              <a:rPr lang="ar-DZ" sz="4400" b="1" dirty="0">
                <a:solidFill>
                  <a:schemeClr val="bg1"/>
                </a:solidFill>
              </a:rPr>
              <a:t>) يتداول في مجال الأعمال والبنوك والذي يترجم إلى التكنولوجيا المالية، فهي التكنولوجيات المستخدمة والمطبقة في قطاع الخدمات المالية ويشمل تدخلها في الدفع عبر الهاتف النقال وتحويل الأموال والقروض وجمع التبرعات وإدارة الأصول والأملاك، وكل هذا من أجل رفع مستوى الأداء في المؤسسات المالية وتعظيم الربحية، وتوازيا مع ما قدمناه بخصوص التكنولوجيا المالية يجب مراعاة الدور الكبير الذي تلعبه </a:t>
            </a:r>
            <a:r>
              <a:rPr lang="ar-DZ" sz="4400" b="1" dirty="0" err="1">
                <a:solidFill>
                  <a:schemeClr val="bg1"/>
                </a:solidFill>
              </a:rPr>
              <a:t>الحوكمة</a:t>
            </a:r>
            <a:r>
              <a:rPr lang="ar-DZ" sz="4400" b="1" dirty="0">
                <a:solidFill>
                  <a:schemeClr val="bg1"/>
                </a:solidFill>
              </a:rPr>
              <a:t> المالية في نفس المكان إذ أن تطبيق قواعدها من شفافية ومساءلة ومصداقية ...يؤدي حتما إلى نفس النتائج المحمودة  التي تسعها إليها الهيئات القائمة على الجهاز المصرفي .</a:t>
            </a:r>
            <a:endParaRPr lang="fr-FR" sz="4400" b="1" dirty="0">
              <a:solidFill>
                <a:schemeClr val="bg1"/>
              </a:solidFill>
            </a:endParaRPr>
          </a:p>
          <a:p>
            <a:pPr rtl="1"/>
            <a:r>
              <a:rPr lang="ar-DZ" sz="4400" b="1" dirty="0">
                <a:solidFill>
                  <a:schemeClr val="bg1"/>
                </a:solidFill>
              </a:rPr>
              <a:t>مع تقديم أكثر ضمانات للأطراف ذات العلاقة من زبائن ومستمرين وحكومات وموظفين لذلك وجب استثمار مبالغ ضخمة في تطوير المنظومة المصرفية للاستفادة من فوائد التكنولوجيا المالية </a:t>
            </a:r>
            <a:r>
              <a:rPr lang="ar-DZ" sz="4400" b="1" dirty="0" err="1">
                <a:solidFill>
                  <a:schemeClr val="bg1"/>
                </a:solidFill>
              </a:rPr>
              <a:t>و</a:t>
            </a:r>
            <a:r>
              <a:rPr lang="ar-DZ" sz="4400" b="1" dirty="0">
                <a:solidFill>
                  <a:schemeClr val="bg1"/>
                </a:solidFill>
              </a:rPr>
              <a:t> تطبيق توجيهات </a:t>
            </a:r>
            <a:r>
              <a:rPr lang="ar-DZ" sz="4400" b="1" dirty="0" err="1">
                <a:solidFill>
                  <a:schemeClr val="bg1"/>
                </a:solidFill>
              </a:rPr>
              <a:t>الحوكمة</a:t>
            </a:r>
            <a:r>
              <a:rPr lang="ar-DZ" sz="4400" b="1" dirty="0">
                <a:solidFill>
                  <a:schemeClr val="bg1"/>
                </a:solidFill>
              </a:rPr>
              <a:t> المالية في كل المستويات داخل المؤسسات </a:t>
            </a:r>
            <a:r>
              <a:rPr lang="ar-DZ" sz="4400" b="1" dirty="0" smtClean="0">
                <a:solidFill>
                  <a:schemeClr val="bg1"/>
                </a:solidFill>
              </a:rPr>
              <a:t>المالية.</a:t>
            </a:r>
            <a:endParaRPr lang="fr-FR" sz="4400" b="1" dirty="0">
              <a:solidFill>
                <a:schemeClr val="bg1"/>
              </a:solidFill>
            </a:endParaRPr>
          </a:p>
        </p:txBody>
      </p:sp>
      <p:pic>
        <p:nvPicPr>
          <p:cNvPr id="24" name="object 24"/>
          <p:cNvPicPr/>
          <p:nvPr/>
        </p:nvPicPr>
        <p:blipFill>
          <a:blip r:embed="rId4" cstate="print"/>
          <a:stretch>
            <a:fillRect/>
          </a:stretch>
        </p:blipFill>
        <p:spPr>
          <a:xfrm rot="10800000">
            <a:off x="0" y="0"/>
            <a:ext cx="1028699" cy="6869848"/>
          </a:xfrm>
          <a:prstGeom prst="rect">
            <a:avLst/>
          </a:prstGeom>
        </p:spPr>
      </p:pic>
      <p:pic>
        <p:nvPicPr>
          <p:cNvPr id="26" name="object 26"/>
          <p:cNvPicPr/>
          <p:nvPr/>
        </p:nvPicPr>
        <p:blipFill>
          <a:blip r:embed="rId5" cstate="print"/>
          <a:stretch>
            <a:fillRect/>
          </a:stretch>
        </p:blipFill>
        <p:spPr>
          <a:xfrm>
            <a:off x="14801" y="5641007"/>
            <a:ext cx="1220296" cy="7172044"/>
          </a:xfrm>
          <a:prstGeom prst="rect">
            <a:avLst/>
          </a:prstGeom>
        </p:spPr>
      </p:pic>
      <p:sp>
        <p:nvSpPr>
          <p:cNvPr id="28" name="Titre 27"/>
          <p:cNvSpPr>
            <a:spLocks noGrp="1"/>
          </p:cNvSpPr>
          <p:nvPr>
            <p:ph type="title"/>
          </p:nvPr>
        </p:nvSpPr>
        <p:spPr>
          <a:xfrm>
            <a:off x="685800" y="495300"/>
            <a:ext cx="11201400" cy="2031325"/>
          </a:xfrm>
        </p:spPr>
        <p:txBody>
          <a:bodyPr/>
          <a:lstStyle/>
          <a:p>
            <a:pPr algn="r" rtl="1"/>
            <a:r>
              <a:rPr lang="ar-SA" sz="6600" dirty="0" smtClean="0">
                <a:solidFill>
                  <a:schemeClr val="bg1"/>
                </a:solidFill>
              </a:rPr>
              <a:t>خاتمة:</a:t>
            </a:r>
            <a:r>
              <a:rPr lang="fr-FR" sz="6600" dirty="0" smtClean="0">
                <a:solidFill>
                  <a:schemeClr val="bg1"/>
                </a:solidFill>
              </a:rPr>
              <a:t/>
            </a:r>
            <a:br>
              <a:rPr lang="fr-FR" sz="6600" dirty="0" smtClean="0">
                <a:solidFill>
                  <a:schemeClr val="bg1"/>
                </a:solidFill>
              </a:rPr>
            </a:br>
            <a:endParaRPr lang="fr-FR" sz="6600" dirty="0">
              <a:solidFill>
                <a:schemeClr val="bg1"/>
              </a:solidFill>
            </a:endParaRPr>
          </a:p>
        </p:txBody>
      </p:sp>
      <p:pic>
        <p:nvPicPr>
          <p:cNvPr id="29" name="object 10"/>
          <p:cNvPicPr/>
          <p:nvPr/>
        </p:nvPicPr>
        <p:blipFill>
          <a:blip r:embed="rId6" cstate="print"/>
          <a:stretch>
            <a:fillRect/>
          </a:stretch>
        </p:blipFill>
        <p:spPr>
          <a:xfrm>
            <a:off x="12115800" y="419100"/>
            <a:ext cx="1224823" cy="1224823"/>
          </a:xfrm>
          <a:prstGeom prst="rect">
            <a:avLst/>
          </a:prstGeom>
        </p:spPr>
      </p:pic>
      <p:sp>
        <p:nvSpPr>
          <p:cNvPr id="30" name="object 17"/>
          <p:cNvSpPr txBox="1">
            <a:spLocks/>
          </p:cNvSpPr>
          <p:nvPr/>
        </p:nvSpPr>
        <p:spPr>
          <a:xfrm>
            <a:off x="12344400" y="647700"/>
            <a:ext cx="695325" cy="778510"/>
          </a:xfrm>
          <a:prstGeom prst="rect">
            <a:avLst/>
          </a:prstGeom>
        </p:spPr>
        <p:txBody>
          <a:bodyPr vert="horz" wrap="square" lIns="0" tIns="17780" rIns="0" bIns="0" rtlCol="0">
            <a:spAutoFit/>
          </a:bodyPr>
          <a:lstStyle/>
          <a:p>
            <a:pPr marL="12700" marR="0" lvl="0" indent="0" defTabSz="914400" eaLnBrk="1" fontAlgn="auto" latinLnBrk="0" hangingPunct="1">
              <a:lnSpc>
                <a:spcPct val="100000"/>
              </a:lnSpc>
              <a:spcBef>
                <a:spcPts val="140"/>
              </a:spcBef>
              <a:spcAft>
                <a:spcPts val="0"/>
              </a:spcAft>
              <a:buClrTx/>
              <a:buSzTx/>
              <a:buFontTx/>
              <a:buNone/>
              <a:tabLst/>
              <a:defRPr/>
            </a:pPr>
            <a:r>
              <a:rPr kumimoji="0" lang="ar-DZ" sz="4900" b="1" i="0" u="none" strike="noStrike" kern="0" cap="none" spc="-70" normalizeH="0" baseline="0" noProof="0" dirty="0" smtClean="0">
                <a:ln>
                  <a:noFill/>
                </a:ln>
                <a:solidFill>
                  <a:srgbClr val="FFFFFF"/>
                </a:solidFill>
                <a:effectLst/>
                <a:uLnTx/>
                <a:uFillTx/>
                <a:latin typeface="Arial"/>
                <a:ea typeface="+mj-ea"/>
                <a:cs typeface="Arial"/>
              </a:rPr>
              <a:t>14</a:t>
            </a:r>
            <a:endParaRPr kumimoji="0" lang="fr-FR" sz="4900" b="1" i="0" u="none" strike="noStrike" kern="0" cap="none" spc="0" normalizeH="0" baseline="0" noProof="0" dirty="0">
              <a:ln>
                <a:noFill/>
              </a:ln>
              <a:solidFill>
                <a:srgbClr val="041C40"/>
              </a:solidFill>
              <a:effectLst/>
              <a:uLnTx/>
              <a:uFillTx/>
              <a:latin typeface="Arial"/>
              <a:ea typeface="+mj-ea"/>
              <a:cs typeface="Arial"/>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8">
                                            <p:txEl>
                                              <p:pRg st="0" end="0"/>
                                            </p:txEl>
                                          </p:spTgt>
                                        </p:tgtEl>
                                        <p:attrNameLst>
                                          <p:attrName>style.visibility</p:attrName>
                                        </p:attrNameLst>
                                      </p:cBhvr>
                                      <p:to>
                                        <p:strVal val="visible"/>
                                      </p:to>
                                    </p:set>
                                    <p:animEffect transition="in" filter="checkerboard(across)">
                                      <p:cBhvr>
                                        <p:cTn id="13" dur="500"/>
                                        <p:tgtEl>
                                          <p:spTgt spid="18">
                                            <p:txEl>
                                              <p:pRg st="0" end="0"/>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18">
                                            <p:txEl>
                                              <p:pRg st="1" end="1"/>
                                            </p:txEl>
                                          </p:spTgt>
                                        </p:tgtEl>
                                        <p:attrNameLst>
                                          <p:attrName>style.visibility</p:attrName>
                                        </p:attrNameLst>
                                      </p:cBhvr>
                                      <p:to>
                                        <p:strVal val="visible"/>
                                      </p:to>
                                    </p:set>
                                    <p:animEffect transition="in" filter="checkerboard(across)">
                                      <p:cBhvr>
                                        <p:cTn id="16" dur="500"/>
                                        <p:tgtEl>
                                          <p:spTgt spid="18">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Effect transition="in" filter="box(in)">
                                      <p:cBhvr>
                                        <p:cTn id="21" dur="500"/>
                                        <p:tgtEl>
                                          <p:spTgt spid="18">
                                            <p:txEl>
                                              <p:pRg st="0" end="0"/>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18">
                                            <p:txEl>
                                              <p:pRg st="1" end="1"/>
                                            </p:txEl>
                                          </p:spTgt>
                                        </p:tgtEl>
                                        <p:attrNameLst>
                                          <p:attrName>style.visibility</p:attrName>
                                        </p:attrNameLst>
                                      </p:cBhvr>
                                      <p:to>
                                        <p:strVal val="visible"/>
                                      </p:to>
                                    </p:set>
                                    <p:animEffect transition="in" filter="box(in)">
                                      <p:cBhvr>
                                        <p:cTn id="24" dur="500"/>
                                        <p:tgtEl>
                                          <p:spTgt spid="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7259300" y="2746250"/>
            <a:ext cx="1028699" cy="6869848"/>
          </a:xfrm>
          <a:prstGeom prst="rect">
            <a:avLst/>
          </a:prstGeom>
        </p:spPr>
      </p:pic>
      <p:pic>
        <p:nvPicPr>
          <p:cNvPr id="3" name="object 3"/>
          <p:cNvPicPr/>
          <p:nvPr/>
        </p:nvPicPr>
        <p:blipFill>
          <a:blip r:embed="rId3" cstate="print"/>
          <a:stretch>
            <a:fillRect/>
          </a:stretch>
        </p:blipFill>
        <p:spPr>
          <a:xfrm>
            <a:off x="0" y="0"/>
            <a:ext cx="581024" cy="5039685"/>
          </a:xfrm>
          <a:prstGeom prst="rect">
            <a:avLst/>
          </a:prstGeom>
        </p:spPr>
      </p:pic>
      <p:sp>
        <p:nvSpPr>
          <p:cNvPr id="5" name="object 5"/>
          <p:cNvSpPr txBox="1"/>
          <p:nvPr/>
        </p:nvSpPr>
        <p:spPr>
          <a:xfrm>
            <a:off x="10896600" y="2933700"/>
            <a:ext cx="5943600" cy="3613169"/>
          </a:xfrm>
          <a:prstGeom prst="rect">
            <a:avLst/>
          </a:prstGeom>
        </p:spPr>
        <p:txBody>
          <a:bodyPr vert="horz" wrap="square" lIns="0" tIns="17145" rIns="0" bIns="0" rtlCol="0">
            <a:spAutoFit/>
          </a:bodyPr>
          <a:lstStyle/>
          <a:p>
            <a:pPr marL="12700" rtl="1">
              <a:lnSpc>
                <a:spcPct val="100000"/>
              </a:lnSpc>
              <a:spcBef>
                <a:spcPts val="135"/>
              </a:spcBef>
            </a:pPr>
            <a:r>
              <a:rPr lang="ar-DZ" sz="8000" b="1" spc="-45" dirty="0" smtClean="0">
                <a:solidFill>
                  <a:srgbClr val="FFFFFF"/>
                </a:solidFill>
                <a:latin typeface="Arial"/>
                <a:cs typeface="Arial"/>
              </a:rPr>
              <a:t>من إعداد</a:t>
            </a:r>
            <a:r>
              <a:rPr lang="ar-DZ" sz="8000" b="1" spc="-45" dirty="0" smtClean="0">
                <a:solidFill>
                  <a:srgbClr val="FFFFFF"/>
                </a:solidFill>
                <a:latin typeface="Arial"/>
                <a:cs typeface="Arial"/>
              </a:rPr>
              <a:t>:</a:t>
            </a:r>
          </a:p>
          <a:p>
            <a:pPr marL="12700" rtl="1">
              <a:lnSpc>
                <a:spcPct val="100000"/>
              </a:lnSpc>
              <a:spcBef>
                <a:spcPts val="135"/>
              </a:spcBef>
            </a:pPr>
            <a:r>
              <a:rPr lang="ar-DZ" sz="8000" b="1" spc="-45" dirty="0" smtClean="0">
                <a:solidFill>
                  <a:srgbClr val="FFFFFF"/>
                </a:solidFill>
                <a:latin typeface="Arial"/>
                <a:cs typeface="Arial"/>
              </a:rPr>
              <a:t>ط </a:t>
            </a:r>
            <a:r>
              <a:rPr lang="ar-DZ" sz="8000" b="1" spc="-45" dirty="0" err="1" smtClean="0">
                <a:solidFill>
                  <a:srgbClr val="FFFFFF"/>
                </a:solidFill>
                <a:latin typeface="Arial"/>
                <a:cs typeface="Arial"/>
              </a:rPr>
              <a:t>د</a:t>
            </a:r>
            <a:r>
              <a:rPr lang="ar-DZ" sz="8000" b="1" spc="-45" dirty="0" smtClean="0">
                <a:solidFill>
                  <a:srgbClr val="FFFFFF"/>
                </a:solidFill>
                <a:latin typeface="Arial"/>
                <a:cs typeface="Arial"/>
              </a:rPr>
              <a:t> حافظ بومدين </a:t>
            </a:r>
          </a:p>
          <a:p>
            <a:pPr marL="12700" rtl="1">
              <a:lnSpc>
                <a:spcPct val="100000"/>
              </a:lnSpc>
              <a:spcBef>
                <a:spcPts val="135"/>
              </a:spcBef>
            </a:pPr>
            <a:r>
              <a:rPr lang="ar-DZ" sz="7200" b="1" spc="-45" dirty="0" smtClean="0">
                <a:solidFill>
                  <a:srgbClr val="FFFFFF"/>
                </a:solidFill>
                <a:latin typeface="Arial"/>
                <a:cs typeface="Arial"/>
              </a:rPr>
              <a:t> </a:t>
            </a:r>
            <a:r>
              <a:rPr lang="ar-DZ" sz="7200" b="1" spc="-45" dirty="0" smtClean="0">
                <a:solidFill>
                  <a:srgbClr val="FFFFFF"/>
                </a:solidFill>
                <a:latin typeface="Arial"/>
                <a:cs typeface="Arial"/>
              </a:rPr>
              <a:t> </a:t>
            </a:r>
          </a:p>
        </p:txBody>
      </p:sp>
      <p:pic>
        <p:nvPicPr>
          <p:cNvPr id="27" name="object 4"/>
          <p:cNvPicPr/>
          <p:nvPr/>
        </p:nvPicPr>
        <p:blipFill>
          <a:blip r:embed="rId4" cstate="print"/>
          <a:stretch>
            <a:fillRect/>
          </a:stretch>
        </p:blipFill>
        <p:spPr>
          <a:xfrm>
            <a:off x="11430000" y="876300"/>
            <a:ext cx="5760749" cy="8216899"/>
          </a:xfrm>
          <a:prstGeom prst="rect">
            <a:avLst/>
          </a:prstGeom>
        </p:spPr>
      </p:pic>
      <p:sp>
        <p:nvSpPr>
          <p:cNvPr id="29" name="Titre 24"/>
          <p:cNvSpPr txBox="1">
            <a:spLocks/>
          </p:cNvSpPr>
          <p:nvPr/>
        </p:nvSpPr>
        <p:spPr>
          <a:xfrm>
            <a:off x="990600" y="876300"/>
            <a:ext cx="10129530" cy="8617744"/>
          </a:xfrm>
          <a:prstGeom prst="rect">
            <a:avLst/>
          </a:prstGeom>
        </p:spPr>
        <p:txBody>
          <a:bodyPr wrap="square" lIns="0" tIns="0" rIns="0" bIns="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8000" b="1" i="0" u="none" strike="noStrike" kern="0" cap="none" spc="0" normalizeH="0" baseline="0" noProof="0" dirty="0" smtClean="0">
                <a:ln>
                  <a:noFill/>
                </a:ln>
                <a:solidFill>
                  <a:schemeClr val="bg1"/>
                </a:solidFill>
                <a:effectLst/>
                <a:uLnTx/>
                <a:uFillTx/>
                <a:latin typeface="Arial"/>
                <a:ea typeface="+mj-ea"/>
                <a:cs typeface="Arial"/>
              </a:rPr>
              <a:t>مداخلة تحت عنوان:</a:t>
            </a:r>
            <a:r>
              <a:rPr kumimoji="0" lang="fr-FR" sz="8000" b="1" i="0" u="none" strike="noStrike" kern="0" cap="none" spc="0" normalizeH="0" baseline="0" noProof="0" dirty="0" smtClean="0">
                <a:ln>
                  <a:noFill/>
                </a:ln>
                <a:solidFill>
                  <a:schemeClr val="bg1"/>
                </a:solidFill>
                <a:effectLst/>
                <a:uLnTx/>
                <a:uFillTx/>
                <a:latin typeface="Arial"/>
                <a:ea typeface="+mj-ea"/>
                <a:cs typeface="Arial"/>
              </a:rPr>
              <a:t/>
            </a:r>
            <a:br>
              <a:rPr kumimoji="0" lang="fr-FR" sz="8000" b="1" i="0" u="none" strike="noStrike" kern="0" cap="none" spc="0" normalizeH="0" baseline="0" noProof="0" dirty="0" smtClean="0">
                <a:ln>
                  <a:noFill/>
                </a:ln>
                <a:solidFill>
                  <a:schemeClr val="bg1"/>
                </a:solidFill>
                <a:effectLst/>
                <a:uLnTx/>
                <a:uFillTx/>
                <a:latin typeface="Arial"/>
                <a:ea typeface="+mj-ea"/>
                <a:cs typeface="Arial"/>
              </a:rPr>
            </a:br>
            <a:r>
              <a:rPr kumimoji="0" lang="ar-LB" sz="8000" b="1" i="0" u="none" strike="noStrike" kern="0" cap="none" spc="0" normalizeH="0" baseline="0" noProof="0" dirty="0" smtClean="0">
                <a:ln>
                  <a:noFill/>
                </a:ln>
                <a:solidFill>
                  <a:schemeClr val="bg1"/>
                </a:solidFill>
                <a:effectLst/>
                <a:uLnTx/>
                <a:uFillTx/>
                <a:latin typeface="Arial"/>
                <a:ea typeface="+mj-ea"/>
                <a:cs typeface="Arial"/>
              </a:rPr>
              <a:t>الحكومة المالية  والتكنولوجيا المالية  لزيادة أداء المؤسسة المالية</a:t>
            </a:r>
            <a:r>
              <a:rPr kumimoji="0" lang="fr-FR" sz="8000" b="1" i="0" u="none" strike="noStrike" kern="0" cap="none" spc="0" normalizeH="0" baseline="0" noProof="0" dirty="0" smtClean="0">
                <a:ln>
                  <a:noFill/>
                </a:ln>
                <a:solidFill>
                  <a:schemeClr val="bg1"/>
                </a:solidFill>
                <a:effectLst/>
                <a:uLnTx/>
                <a:uFillTx/>
                <a:latin typeface="Arial"/>
                <a:ea typeface="+mj-ea"/>
                <a:cs typeface="Arial"/>
              </a:rPr>
              <a:t/>
            </a:r>
            <a:br>
              <a:rPr kumimoji="0" lang="fr-FR" sz="8000" b="1" i="0" u="none" strike="noStrike" kern="0" cap="none" spc="0" normalizeH="0" baseline="0" noProof="0" dirty="0" smtClean="0">
                <a:ln>
                  <a:noFill/>
                </a:ln>
                <a:solidFill>
                  <a:schemeClr val="bg1"/>
                </a:solidFill>
                <a:effectLst/>
                <a:uLnTx/>
                <a:uFillTx/>
                <a:latin typeface="Arial"/>
                <a:ea typeface="+mj-ea"/>
                <a:cs typeface="Arial"/>
              </a:rPr>
            </a:br>
            <a:r>
              <a:rPr kumimoji="0" lang="ar-LB" sz="8000" b="1" i="0" u="none" strike="noStrike" kern="0" cap="none" spc="0" normalizeH="0" baseline="0" noProof="0" dirty="0" smtClean="0">
                <a:ln>
                  <a:noFill/>
                </a:ln>
                <a:solidFill>
                  <a:schemeClr val="bg1"/>
                </a:solidFill>
                <a:effectLst/>
                <a:uLnTx/>
                <a:uFillTx/>
                <a:latin typeface="Arial"/>
                <a:ea typeface="+mj-ea"/>
                <a:cs typeface="Arial"/>
              </a:rPr>
              <a:t>ضمن </a:t>
            </a:r>
            <a:r>
              <a:rPr kumimoji="0" lang="ar-SA" sz="8000" b="1" i="0" u="none" strike="noStrike" kern="0" cap="none" spc="0" normalizeH="0" baseline="0" noProof="0" dirty="0" smtClean="0">
                <a:ln>
                  <a:noFill/>
                </a:ln>
                <a:solidFill>
                  <a:schemeClr val="bg1"/>
                </a:solidFill>
                <a:effectLst/>
                <a:uLnTx/>
                <a:uFillTx/>
                <a:latin typeface="Arial"/>
                <a:ea typeface="+mj-ea"/>
                <a:cs typeface="Arial"/>
              </a:rPr>
              <a:t>المحور السابع:  دور الحوكمه المالية في القطاع البنكي</a:t>
            </a:r>
            <a:endParaRPr kumimoji="0" lang="fr-FR" sz="8000" b="1" i="0" u="none" strike="noStrike" kern="0" cap="none" spc="0" normalizeH="0" baseline="0" noProof="0" dirty="0">
              <a:ln>
                <a:noFill/>
              </a:ln>
              <a:solidFill>
                <a:schemeClr val="bg1"/>
              </a:solidFill>
              <a:effectLst/>
              <a:uLnTx/>
              <a:uFillTx/>
              <a:latin typeface="Arial"/>
              <a:ea typeface="+mj-ea"/>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621000" y="876300"/>
            <a:ext cx="1867535" cy="1867535"/>
          </a:xfrm>
          <a:custGeom>
            <a:avLst/>
            <a:gdLst/>
            <a:ahLst/>
            <a:cxnLst/>
            <a:rect l="l" t="t" r="r" b="b"/>
            <a:pathLst>
              <a:path w="1867534" h="1867535">
                <a:moveTo>
                  <a:pt x="933690" y="1867357"/>
                </a:moveTo>
                <a:lnTo>
                  <a:pt x="885631" y="1866143"/>
                </a:lnTo>
                <a:lnTo>
                  <a:pt x="838215" y="1862537"/>
                </a:lnTo>
                <a:lnTo>
                  <a:pt x="791488" y="1856600"/>
                </a:lnTo>
                <a:lnTo>
                  <a:pt x="745509" y="1848389"/>
                </a:lnTo>
                <a:lnTo>
                  <a:pt x="700337" y="1837963"/>
                </a:lnTo>
                <a:lnTo>
                  <a:pt x="656030" y="1825381"/>
                </a:lnTo>
                <a:lnTo>
                  <a:pt x="612648" y="1810702"/>
                </a:lnTo>
                <a:lnTo>
                  <a:pt x="570248" y="1793985"/>
                </a:lnTo>
                <a:lnTo>
                  <a:pt x="528890" y="1775287"/>
                </a:lnTo>
                <a:lnTo>
                  <a:pt x="488631" y="1754668"/>
                </a:lnTo>
                <a:lnTo>
                  <a:pt x="449531" y="1732186"/>
                </a:lnTo>
                <a:lnTo>
                  <a:pt x="411649" y="1707900"/>
                </a:lnTo>
                <a:lnTo>
                  <a:pt x="375043" y="1681869"/>
                </a:lnTo>
                <a:lnTo>
                  <a:pt x="339771" y="1654151"/>
                </a:lnTo>
                <a:lnTo>
                  <a:pt x="305893" y="1624805"/>
                </a:lnTo>
                <a:lnTo>
                  <a:pt x="273467" y="1593889"/>
                </a:lnTo>
                <a:lnTo>
                  <a:pt x="242552" y="1561463"/>
                </a:lnTo>
                <a:lnTo>
                  <a:pt x="213206" y="1527585"/>
                </a:lnTo>
                <a:lnTo>
                  <a:pt x="185488" y="1492314"/>
                </a:lnTo>
                <a:lnTo>
                  <a:pt x="159457" y="1455707"/>
                </a:lnTo>
                <a:lnTo>
                  <a:pt x="135171" y="1417825"/>
                </a:lnTo>
                <a:lnTo>
                  <a:pt x="112689" y="1378725"/>
                </a:lnTo>
                <a:lnTo>
                  <a:pt x="92070" y="1338467"/>
                </a:lnTo>
                <a:lnTo>
                  <a:pt x="73372" y="1297109"/>
                </a:lnTo>
                <a:lnTo>
                  <a:pt x="56654" y="1254709"/>
                </a:lnTo>
                <a:lnTo>
                  <a:pt x="41975" y="1211326"/>
                </a:lnTo>
                <a:lnTo>
                  <a:pt x="29394" y="1167019"/>
                </a:lnTo>
                <a:lnTo>
                  <a:pt x="18968" y="1121847"/>
                </a:lnTo>
                <a:lnTo>
                  <a:pt x="10757" y="1075869"/>
                </a:lnTo>
                <a:lnTo>
                  <a:pt x="4819" y="1029142"/>
                </a:lnTo>
                <a:lnTo>
                  <a:pt x="1214" y="981726"/>
                </a:lnTo>
                <a:lnTo>
                  <a:pt x="0" y="933652"/>
                </a:lnTo>
                <a:lnTo>
                  <a:pt x="1214" y="885632"/>
                </a:lnTo>
                <a:lnTo>
                  <a:pt x="4819" y="838215"/>
                </a:lnTo>
                <a:lnTo>
                  <a:pt x="10757" y="791488"/>
                </a:lnTo>
                <a:lnTo>
                  <a:pt x="18968" y="745510"/>
                </a:lnTo>
                <a:lnTo>
                  <a:pt x="29394" y="700338"/>
                </a:lnTo>
                <a:lnTo>
                  <a:pt x="41975" y="656031"/>
                </a:lnTo>
                <a:lnTo>
                  <a:pt x="56654" y="612648"/>
                </a:lnTo>
                <a:lnTo>
                  <a:pt x="73372" y="570248"/>
                </a:lnTo>
                <a:lnTo>
                  <a:pt x="92070" y="528890"/>
                </a:lnTo>
                <a:lnTo>
                  <a:pt x="112689" y="488632"/>
                </a:lnTo>
                <a:lnTo>
                  <a:pt x="135171" y="449532"/>
                </a:lnTo>
                <a:lnTo>
                  <a:pt x="159457" y="411650"/>
                </a:lnTo>
                <a:lnTo>
                  <a:pt x="185488" y="375043"/>
                </a:lnTo>
                <a:lnTo>
                  <a:pt x="213206" y="339772"/>
                </a:lnTo>
                <a:lnTo>
                  <a:pt x="242552" y="305894"/>
                </a:lnTo>
                <a:lnTo>
                  <a:pt x="273467" y="273468"/>
                </a:lnTo>
                <a:lnTo>
                  <a:pt x="305893" y="242552"/>
                </a:lnTo>
                <a:lnTo>
                  <a:pt x="339771" y="213206"/>
                </a:lnTo>
                <a:lnTo>
                  <a:pt x="375043" y="185488"/>
                </a:lnTo>
                <a:lnTo>
                  <a:pt x="411649" y="159457"/>
                </a:lnTo>
                <a:lnTo>
                  <a:pt x="449531" y="135171"/>
                </a:lnTo>
                <a:lnTo>
                  <a:pt x="488631" y="112690"/>
                </a:lnTo>
                <a:lnTo>
                  <a:pt x="528890" y="92070"/>
                </a:lnTo>
                <a:lnTo>
                  <a:pt x="570248" y="73373"/>
                </a:lnTo>
                <a:lnTo>
                  <a:pt x="612648" y="56655"/>
                </a:lnTo>
                <a:lnTo>
                  <a:pt x="656030" y="41976"/>
                </a:lnTo>
                <a:lnTo>
                  <a:pt x="700337" y="29394"/>
                </a:lnTo>
                <a:lnTo>
                  <a:pt x="745509" y="18969"/>
                </a:lnTo>
                <a:lnTo>
                  <a:pt x="791488" y="10758"/>
                </a:lnTo>
                <a:lnTo>
                  <a:pt x="838215" y="4820"/>
                </a:lnTo>
                <a:lnTo>
                  <a:pt x="885631" y="1214"/>
                </a:lnTo>
                <a:lnTo>
                  <a:pt x="933678" y="0"/>
                </a:lnTo>
                <a:lnTo>
                  <a:pt x="981725" y="1214"/>
                </a:lnTo>
                <a:lnTo>
                  <a:pt x="1029141" y="4820"/>
                </a:lnTo>
                <a:lnTo>
                  <a:pt x="1075868" y="10758"/>
                </a:lnTo>
                <a:lnTo>
                  <a:pt x="1121847" y="18969"/>
                </a:lnTo>
                <a:lnTo>
                  <a:pt x="1167019" y="29394"/>
                </a:lnTo>
                <a:lnTo>
                  <a:pt x="1211326" y="41976"/>
                </a:lnTo>
                <a:lnTo>
                  <a:pt x="1254708" y="56655"/>
                </a:lnTo>
                <a:lnTo>
                  <a:pt x="1297108" y="73373"/>
                </a:lnTo>
                <a:lnTo>
                  <a:pt x="1338467" y="92070"/>
                </a:lnTo>
                <a:lnTo>
                  <a:pt x="1378725" y="112690"/>
                </a:lnTo>
                <a:lnTo>
                  <a:pt x="1417825" y="135171"/>
                </a:lnTo>
                <a:lnTo>
                  <a:pt x="1455707" y="159457"/>
                </a:lnTo>
                <a:lnTo>
                  <a:pt x="1492313" y="185488"/>
                </a:lnTo>
                <a:lnTo>
                  <a:pt x="1527585" y="213206"/>
                </a:lnTo>
                <a:lnTo>
                  <a:pt x="1561463" y="242552"/>
                </a:lnTo>
                <a:lnTo>
                  <a:pt x="1593889" y="273468"/>
                </a:lnTo>
                <a:lnTo>
                  <a:pt x="1624804" y="305894"/>
                </a:lnTo>
                <a:lnTo>
                  <a:pt x="1654150" y="339772"/>
                </a:lnTo>
                <a:lnTo>
                  <a:pt x="1681868" y="375043"/>
                </a:lnTo>
                <a:lnTo>
                  <a:pt x="1707899" y="411650"/>
                </a:lnTo>
                <a:lnTo>
                  <a:pt x="1732185" y="449532"/>
                </a:lnTo>
                <a:lnTo>
                  <a:pt x="1754667" y="488632"/>
                </a:lnTo>
                <a:lnTo>
                  <a:pt x="1775286" y="528890"/>
                </a:lnTo>
                <a:lnTo>
                  <a:pt x="1793984" y="570248"/>
                </a:lnTo>
                <a:lnTo>
                  <a:pt x="1810702" y="612648"/>
                </a:lnTo>
                <a:lnTo>
                  <a:pt x="1825381" y="656031"/>
                </a:lnTo>
                <a:lnTo>
                  <a:pt x="1837963" y="700338"/>
                </a:lnTo>
                <a:lnTo>
                  <a:pt x="1848388" y="745510"/>
                </a:lnTo>
                <a:lnTo>
                  <a:pt x="1856599" y="791488"/>
                </a:lnTo>
                <a:lnTo>
                  <a:pt x="1862537" y="838215"/>
                </a:lnTo>
                <a:lnTo>
                  <a:pt x="1866142" y="885632"/>
                </a:lnTo>
                <a:lnTo>
                  <a:pt x="1867356" y="933679"/>
                </a:lnTo>
                <a:lnTo>
                  <a:pt x="1866142" y="981726"/>
                </a:lnTo>
                <a:lnTo>
                  <a:pt x="1862537" y="1029142"/>
                </a:lnTo>
                <a:lnTo>
                  <a:pt x="1856599" y="1075869"/>
                </a:lnTo>
                <a:lnTo>
                  <a:pt x="1848388" y="1121847"/>
                </a:lnTo>
                <a:lnTo>
                  <a:pt x="1837963" y="1167019"/>
                </a:lnTo>
                <a:lnTo>
                  <a:pt x="1825381" y="1211326"/>
                </a:lnTo>
                <a:lnTo>
                  <a:pt x="1810702" y="1254709"/>
                </a:lnTo>
                <a:lnTo>
                  <a:pt x="1793984" y="1297109"/>
                </a:lnTo>
                <a:lnTo>
                  <a:pt x="1775286" y="1338467"/>
                </a:lnTo>
                <a:lnTo>
                  <a:pt x="1754667" y="1378725"/>
                </a:lnTo>
                <a:lnTo>
                  <a:pt x="1732185" y="1417825"/>
                </a:lnTo>
                <a:lnTo>
                  <a:pt x="1707899" y="1455707"/>
                </a:lnTo>
                <a:lnTo>
                  <a:pt x="1681868" y="1492314"/>
                </a:lnTo>
                <a:lnTo>
                  <a:pt x="1654150" y="1527585"/>
                </a:lnTo>
                <a:lnTo>
                  <a:pt x="1624804" y="1561463"/>
                </a:lnTo>
                <a:lnTo>
                  <a:pt x="1593889" y="1593889"/>
                </a:lnTo>
                <a:lnTo>
                  <a:pt x="1561463" y="1624805"/>
                </a:lnTo>
                <a:lnTo>
                  <a:pt x="1527585" y="1654151"/>
                </a:lnTo>
                <a:lnTo>
                  <a:pt x="1492313" y="1681869"/>
                </a:lnTo>
                <a:lnTo>
                  <a:pt x="1455707" y="1707900"/>
                </a:lnTo>
                <a:lnTo>
                  <a:pt x="1417825" y="1732186"/>
                </a:lnTo>
                <a:lnTo>
                  <a:pt x="1378725" y="1754668"/>
                </a:lnTo>
                <a:lnTo>
                  <a:pt x="1338467" y="1775287"/>
                </a:lnTo>
                <a:lnTo>
                  <a:pt x="1297108" y="1793985"/>
                </a:lnTo>
                <a:lnTo>
                  <a:pt x="1254708" y="1810702"/>
                </a:lnTo>
                <a:lnTo>
                  <a:pt x="1211326" y="1825381"/>
                </a:lnTo>
                <a:lnTo>
                  <a:pt x="1167019" y="1837963"/>
                </a:lnTo>
                <a:lnTo>
                  <a:pt x="1121847" y="1848389"/>
                </a:lnTo>
                <a:lnTo>
                  <a:pt x="1075868" y="1856600"/>
                </a:lnTo>
                <a:lnTo>
                  <a:pt x="1029141" y="1862537"/>
                </a:lnTo>
                <a:lnTo>
                  <a:pt x="981725" y="1866143"/>
                </a:lnTo>
                <a:lnTo>
                  <a:pt x="933690" y="1867357"/>
                </a:lnTo>
                <a:close/>
              </a:path>
            </a:pathLst>
          </a:custGeom>
          <a:solidFill>
            <a:srgbClr val="17E3B1"/>
          </a:solidFill>
        </p:spPr>
        <p:txBody>
          <a:bodyPr wrap="square" lIns="0" tIns="0" rIns="0" bIns="0" rtlCol="0"/>
          <a:lstStyle/>
          <a:p>
            <a:endParaRPr/>
          </a:p>
        </p:txBody>
      </p:sp>
      <p:sp>
        <p:nvSpPr>
          <p:cNvPr id="7" name="object 7"/>
          <p:cNvSpPr/>
          <p:nvPr/>
        </p:nvSpPr>
        <p:spPr>
          <a:xfrm>
            <a:off x="18041170" y="9304070"/>
            <a:ext cx="247015" cy="346075"/>
          </a:xfrm>
          <a:custGeom>
            <a:avLst/>
            <a:gdLst/>
            <a:ahLst/>
            <a:cxnLst/>
            <a:rect l="l" t="t" r="r" b="b"/>
            <a:pathLst>
              <a:path w="247015" h="346075">
                <a:moveTo>
                  <a:pt x="0" y="172922"/>
                </a:moveTo>
                <a:lnTo>
                  <a:pt x="172916" y="0"/>
                </a:lnTo>
                <a:lnTo>
                  <a:pt x="246830" y="73911"/>
                </a:lnTo>
                <a:lnTo>
                  <a:pt x="246830" y="271928"/>
                </a:lnTo>
                <a:lnTo>
                  <a:pt x="172922" y="345839"/>
                </a:lnTo>
                <a:lnTo>
                  <a:pt x="0" y="172922"/>
                </a:lnTo>
                <a:close/>
              </a:path>
            </a:pathLst>
          </a:custGeom>
          <a:solidFill>
            <a:srgbClr val="041C40"/>
          </a:solidFill>
        </p:spPr>
        <p:txBody>
          <a:bodyPr wrap="square" lIns="0" tIns="0" rIns="0" bIns="0" rtlCol="0"/>
          <a:lstStyle/>
          <a:p>
            <a:endParaRPr/>
          </a:p>
        </p:txBody>
      </p:sp>
      <p:sp>
        <p:nvSpPr>
          <p:cNvPr id="8" name="object 8"/>
          <p:cNvSpPr/>
          <p:nvPr/>
        </p:nvSpPr>
        <p:spPr>
          <a:xfrm>
            <a:off x="17349663" y="9995302"/>
            <a:ext cx="346075" cy="292100"/>
          </a:xfrm>
          <a:custGeom>
            <a:avLst/>
            <a:gdLst/>
            <a:ahLst/>
            <a:cxnLst/>
            <a:rect l="l" t="t" r="r" b="b"/>
            <a:pathLst>
              <a:path w="346075" h="292100">
                <a:moveTo>
                  <a:pt x="0" y="172922"/>
                </a:moveTo>
                <a:lnTo>
                  <a:pt x="172916" y="0"/>
                </a:lnTo>
                <a:lnTo>
                  <a:pt x="345839" y="172916"/>
                </a:lnTo>
                <a:lnTo>
                  <a:pt x="227063" y="291697"/>
                </a:lnTo>
                <a:lnTo>
                  <a:pt x="118778" y="291697"/>
                </a:lnTo>
                <a:lnTo>
                  <a:pt x="0" y="172922"/>
                </a:lnTo>
                <a:close/>
              </a:path>
            </a:pathLst>
          </a:custGeom>
          <a:solidFill>
            <a:srgbClr val="041C40"/>
          </a:solidFill>
        </p:spPr>
        <p:txBody>
          <a:bodyPr wrap="square" lIns="0" tIns="0" rIns="0" bIns="0" rtlCol="0"/>
          <a:lstStyle/>
          <a:p>
            <a:endParaRPr/>
          </a:p>
        </p:txBody>
      </p:sp>
      <p:sp>
        <p:nvSpPr>
          <p:cNvPr id="9" name="object 9"/>
          <p:cNvSpPr/>
          <p:nvPr/>
        </p:nvSpPr>
        <p:spPr>
          <a:xfrm>
            <a:off x="16658045" y="9304015"/>
            <a:ext cx="346075" cy="346075"/>
          </a:xfrm>
          <a:custGeom>
            <a:avLst/>
            <a:gdLst/>
            <a:ahLst/>
            <a:cxnLst/>
            <a:rect l="l" t="t" r="r" b="b"/>
            <a:pathLst>
              <a:path w="346075" h="346075">
                <a:moveTo>
                  <a:pt x="0" y="172922"/>
                </a:moveTo>
                <a:lnTo>
                  <a:pt x="172916" y="0"/>
                </a:lnTo>
                <a:lnTo>
                  <a:pt x="345839" y="172916"/>
                </a:lnTo>
                <a:lnTo>
                  <a:pt x="172922" y="345839"/>
                </a:lnTo>
                <a:lnTo>
                  <a:pt x="0" y="172922"/>
                </a:lnTo>
                <a:close/>
              </a:path>
            </a:pathLst>
          </a:custGeom>
          <a:solidFill>
            <a:srgbClr val="041C40"/>
          </a:solidFill>
        </p:spPr>
        <p:txBody>
          <a:bodyPr wrap="square" lIns="0" tIns="0" rIns="0" bIns="0" rtlCol="0"/>
          <a:lstStyle/>
          <a:p>
            <a:endParaRPr/>
          </a:p>
        </p:txBody>
      </p:sp>
      <p:sp>
        <p:nvSpPr>
          <p:cNvPr id="10" name="object 10"/>
          <p:cNvSpPr/>
          <p:nvPr/>
        </p:nvSpPr>
        <p:spPr>
          <a:xfrm>
            <a:off x="15966399" y="9995367"/>
            <a:ext cx="346075" cy="292100"/>
          </a:xfrm>
          <a:custGeom>
            <a:avLst/>
            <a:gdLst/>
            <a:ahLst/>
            <a:cxnLst/>
            <a:rect l="l" t="t" r="r" b="b"/>
            <a:pathLst>
              <a:path w="346075" h="292100">
                <a:moveTo>
                  <a:pt x="0" y="172922"/>
                </a:moveTo>
                <a:lnTo>
                  <a:pt x="172916" y="0"/>
                </a:lnTo>
                <a:lnTo>
                  <a:pt x="345839" y="172916"/>
                </a:lnTo>
                <a:lnTo>
                  <a:pt x="227128" y="291631"/>
                </a:lnTo>
                <a:lnTo>
                  <a:pt x="118713" y="291631"/>
                </a:lnTo>
                <a:lnTo>
                  <a:pt x="0" y="172922"/>
                </a:lnTo>
                <a:close/>
              </a:path>
            </a:pathLst>
          </a:custGeom>
          <a:solidFill>
            <a:srgbClr val="041C40"/>
          </a:solidFill>
        </p:spPr>
        <p:txBody>
          <a:bodyPr wrap="square" lIns="0" tIns="0" rIns="0" bIns="0" rtlCol="0"/>
          <a:lstStyle/>
          <a:p>
            <a:endParaRPr/>
          </a:p>
        </p:txBody>
      </p:sp>
      <p:grpSp>
        <p:nvGrpSpPr>
          <p:cNvPr id="11" name="object 11"/>
          <p:cNvGrpSpPr/>
          <p:nvPr/>
        </p:nvGrpSpPr>
        <p:grpSpPr>
          <a:xfrm>
            <a:off x="14633105" y="0"/>
            <a:ext cx="3655060" cy="3910329"/>
            <a:chOff x="14633105" y="0"/>
            <a:chExt cx="3655060" cy="3910329"/>
          </a:xfrm>
        </p:grpSpPr>
        <p:pic>
          <p:nvPicPr>
            <p:cNvPr id="12" name="object 12"/>
            <p:cNvPicPr/>
            <p:nvPr/>
          </p:nvPicPr>
          <p:blipFill>
            <a:blip r:embed="rId2" cstate="print"/>
            <a:stretch>
              <a:fillRect/>
            </a:stretch>
          </p:blipFill>
          <p:spPr>
            <a:xfrm>
              <a:off x="14633105" y="1"/>
              <a:ext cx="3654895" cy="3910289"/>
            </a:xfrm>
            <a:prstGeom prst="rect">
              <a:avLst/>
            </a:prstGeom>
          </p:spPr>
        </p:pic>
        <p:pic>
          <p:nvPicPr>
            <p:cNvPr id="13" name="object 13"/>
            <p:cNvPicPr/>
            <p:nvPr/>
          </p:nvPicPr>
          <p:blipFill>
            <a:blip r:embed="rId3" cstate="print"/>
            <a:stretch>
              <a:fillRect/>
            </a:stretch>
          </p:blipFill>
          <p:spPr>
            <a:xfrm>
              <a:off x="15763957" y="0"/>
              <a:ext cx="1683982" cy="1623773"/>
            </a:xfrm>
            <a:prstGeom prst="rect">
              <a:avLst/>
            </a:prstGeom>
          </p:spPr>
        </p:pic>
      </p:grpSp>
      <p:pic>
        <p:nvPicPr>
          <p:cNvPr id="14" name="object 14"/>
          <p:cNvPicPr/>
          <p:nvPr/>
        </p:nvPicPr>
        <p:blipFill>
          <a:blip r:embed="rId4" cstate="print"/>
          <a:stretch>
            <a:fillRect/>
          </a:stretch>
        </p:blipFill>
        <p:spPr>
          <a:xfrm>
            <a:off x="795964" y="7929787"/>
            <a:ext cx="1683982" cy="2357212"/>
          </a:xfrm>
          <a:prstGeom prst="rect">
            <a:avLst/>
          </a:prstGeom>
        </p:spPr>
      </p:pic>
      <p:pic>
        <p:nvPicPr>
          <p:cNvPr id="15" name="object 15"/>
          <p:cNvPicPr/>
          <p:nvPr/>
        </p:nvPicPr>
        <p:blipFill>
          <a:blip r:embed="rId5" cstate="print"/>
          <a:stretch>
            <a:fillRect/>
          </a:stretch>
        </p:blipFill>
        <p:spPr>
          <a:xfrm>
            <a:off x="14472001" y="781782"/>
            <a:ext cx="841990" cy="841991"/>
          </a:xfrm>
          <a:prstGeom prst="rect">
            <a:avLst/>
          </a:prstGeom>
        </p:spPr>
      </p:pic>
      <p:pic>
        <p:nvPicPr>
          <p:cNvPr id="16" name="object 16"/>
          <p:cNvPicPr/>
          <p:nvPr/>
        </p:nvPicPr>
        <p:blipFill>
          <a:blip r:embed="rId6" cstate="print"/>
          <a:stretch>
            <a:fillRect/>
          </a:stretch>
        </p:blipFill>
        <p:spPr>
          <a:xfrm>
            <a:off x="2929982" y="7929746"/>
            <a:ext cx="841991" cy="841991"/>
          </a:xfrm>
          <a:prstGeom prst="rect">
            <a:avLst/>
          </a:prstGeom>
        </p:spPr>
      </p:pic>
      <p:pic>
        <p:nvPicPr>
          <p:cNvPr id="17" name="object 17"/>
          <p:cNvPicPr/>
          <p:nvPr/>
        </p:nvPicPr>
        <p:blipFill>
          <a:blip r:embed="rId7" cstate="print"/>
          <a:stretch>
            <a:fillRect/>
          </a:stretch>
        </p:blipFill>
        <p:spPr>
          <a:xfrm>
            <a:off x="17259300" y="2746250"/>
            <a:ext cx="1028699" cy="6869848"/>
          </a:xfrm>
          <a:prstGeom prst="rect">
            <a:avLst/>
          </a:prstGeom>
        </p:spPr>
      </p:pic>
      <p:pic>
        <p:nvPicPr>
          <p:cNvPr id="18" name="object 18"/>
          <p:cNvPicPr/>
          <p:nvPr/>
        </p:nvPicPr>
        <p:blipFill>
          <a:blip r:embed="rId8" cstate="print"/>
          <a:stretch>
            <a:fillRect/>
          </a:stretch>
        </p:blipFill>
        <p:spPr>
          <a:xfrm>
            <a:off x="0" y="0"/>
            <a:ext cx="581024" cy="5039685"/>
          </a:xfrm>
          <a:prstGeom prst="rect">
            <a:avLst/>
          </a:prstGeom>
        </p:spPr>
      </p:pic>
      <p:sp>
        <p:nvSpPr>
          <p:cNvPr id="19" name="object 19"/>
          <p:cNvSpPr/>
          <p:nvPr/>
        </p:nvSpPr>
        <p:spPr>
          <a:xfrm>
            <a:off x="1371600" y="2552700"/>
            <a:ext cx="94615" cy="2131060"/>
          </a:xfrm>
          <a:custGeom>
            <a:avLst/>
            <a:gdLst/>
            <a:ahLst/>
            <a:cxnLst/>
            <a:rect l="l" t="t" r="r" b="b"/>
            <a:pathLst>
              <a:path w="94614" h="2131059">
                <a:moveTo>
                  <a:pt x="94515" y="2131033"/>
                </a:moveTo>
                <a:lnTo>
                  <a:pt x="0" y="2131033"/>
                </a:lnTo>
                <a:lnTo>
                  <a:pt x="0" y="0"/>
                </a:lnTo>
                <a:lnTo>
                  <a:pt x="94515" y="0"/>
                </a:lnTo>
                <a:lnTo>
                  <a:pt x="94515" y="2131033"/>
                </a:lnTo>
                <a:close/>
              </a:path>
            </a:pathLst>
          </a:custGeom>
          <a:solidFill>
            <a:srgbClr val="135CA0"/>
          </a:solidFill>
        </p:spPr>
        <p:txBody>
          <a:bodyPr wrap="square" lIns="0" tIns="0" rIns="0" bIns="0" rtlCol="0"/>
          <a:lstStyle/>
          <a:p>
            <a:endParaRPr/>
          </a:p>
        </p:txBody>
      </p:sp>
      <p:sp>
        <p:nvSpPr>
          <p:cNvPr id="20" name="object 20"/>
          <p:cNvSpPr/>
          <p:nvPr/>
        </p:nvSpPr>
        <p:spPr>
          <a:xfrm>
            <a:off x="14249400" y="2324100"/>
            <a:ext cx="94615" cy="2131060"/>
          </a:xfrm>
          <a:custGeom>
            <a:avLst/>
            <a:gdLst/>
            <a:ahLst/>
            <a:cxnLst/>
            <a:rect l="l" t="t" r="r" b="b"/>
            <a:pathLst>
              <a:path w="94615" h="2131059">
                <a:moveTo>
                  <a:pt x="94515" y="2131033"/>
                </a:moveTo>
                <a:lnTo>
                  <a:pt x="0" y="2131033"/>
                </a:lnTo>
                <a:lnTo>
                  <a:pt x="0" y="0"/>
                </a:lnTo>
                <a:lnTo>
                  <a:pt x="94515" y="0"/>
                </a:lnTo>
                <a:lnTo>
                  <a:pt x="94515" y="2131033"/>
                </a:lnTo>
                <a:close/>
              </a:path>
            </a:pathLst>
          </a:custGeom>
          <a:solidFill>
            <a:srgbClr val="135CA0"/>
          </a:solidFill>
        </p:spPr>
        <p:txBody>
          <a:bodyPr wrap="square" lIns="0" tIns="0" rIns="0" bIns="0" rtlCol="0"/>
          <a:lstStyle/>
          <a:p>
            <a:endParaRPr/>
          </a:p>
        </p:txBody>
      </p:sp>
      <p:sp>
        <p:nvSpPr>
          <p:cNvPr id="21" name="object 21"/>
          <p:cNvSpPr txBox="1">
            <a:spLocks noGrp="1"/>
          </p:cNvSpPr>
          <p:nvPr>
            <p:ph type="title"/>
          </p:nvPr>
        </p:nvSpPr>
        <p:spPr>
          <a:xfrm>
            <a:off x="1905000" y="1562100"/>
            <a:ext cx="11506200" cy="8290731"/>
          </a:xfrm>
          <a:prstGeom prst="rect">
            <a:avLst/>
          </a:prstGeom>
        </p:spPr>
        <p:txBody>
          <a:bodyPr vert="horz" wrap="square" lIns="0" tIns="11430" rIns="0" bIns="0" rtlCol="0">
            <a:spAutoFit/>
          </a:bodyPr>
          <a:lstStyle/>
          <a:p>
            <a:pPr algn="just" rtl="1"/>
            <a:r>
              <a:rPr lang="ar-SA" sz="1800" dirty="0" smtClean="0"/>
              <a:t>تمهيد:</a:t>
            </a:r>
            <a:r>
              <a:rPr lang="fr-FR" sz="1800" dirty="0" smtClean="0"/>
              <a:t/>
            </a:r>
            <a:br>
              <a:rPr lang="fr-FR" sz="1800" dirty="0" smtClean="0"/>
            </a:br>
            <a:r>
              <a:rPr lang="ar-SA" sz="4000" dirty="0" smtClean="0">
                <a:solidFill>
                  <a:schemeClr val="bg1"/>
                </a:solidFill>
              </a:rPr>
              <a:t>تهدف هذه الدراسة إلى تقديم مفهوم التكنولوجيا المالية  </a:t>
            </a:r>
            <a:r>
              <a:rPr lang="ar-SA" sz="4000" dirty="0" err="1" smtClean="0">
                <a:solidFill>
                  <a:schemeClr val="bg1"/>
                </a:solidFill>
              </a:rPr>
              <a:t>والحوكمة</a:t>
            </a:r>
            <a:r>
              <a:rPr lang="ar-SA" sz="4000" dirty="0" smtClean="0">
                <a:solidFill>
                  <a:schemeClr val="bg1"/>
                </a:solidFill>
              </a:rPr>
              <a:t> المالية في المؤسسات المالية ، والتي أصبحت تلعب دورا هما في الرفع من أداء المؤسسات المالية ودفع الاقتصاد لنمو سريع وأكبر لذلك تسعى الجزائر إلى تطوير </a:t>
            </a:r>
            <a:r>
              <a:rPr lang="ar-SA" sz="4000" dirty="0" err="1" smtClean="0">
                <a:solidFill>
                  <a:schemeClr val="bg1"/>
                </a:solidFill>
              </a:rPr>
              <a:t>منظ</a:t>
            </a:r>
            <a:r>
              <a:rPr lang="ar-DZ" sz="4000" dirty="0" smtClean="0">
                <a:solidFill>
                  <a:schemeClr val="bg1"/>
                </a:solidFill>
              </a:rPr>
              <a:t>و</a:t>
            </a:r>
            <a:r>
              <a:rPr lang="ar-SA" sz="4000" dirty="0" smtClean="0">
                <a:solidFill>
                  <a:schemeClr val="bg1"/>
                </a:solidFill>
              </a:rPr>
              <a:t>م</a:t>
            </a:r>
            <a:r>
              <a:rPr lang="ar-DZ" sz="4000" dirty="0" smtClean="0">
                <a:solidFill>
                  <a:schemeClr val="bg1"/>
                </a:solidFill>
              </a:rPr>
              <a:t>ا</a:t>
            </a:r>
            <a:r>
              <a:rPr lang="ar-SA" sz="4000" dirty="0" err="1" smtClean="0">
                <a:solidFill>
                  <a:schemeClr val="bg1"/>
                </a:solidFill>
              </a:rPr>
              <a:t>تها</a:t>
            </a:r>
            <a:r>
              <a:rPr lang="ar-SA" sz="4000" dirty="0" smtClean="0">
                <a:solidFill>
                  <a:schemeClr val="bg1"/>
                </a:solidFill>
              </a:rPr>
              <a:t> </a:t>
            </a:r>
            <a:r>
              <a:rPr lang="ar-SA" sz="4000" dirty="0" smtClean="0">
                <a:solidFill>
                  <a:schemeClr val="bg1"/>
                </a:solidFill>
              </a:rPr>
              <a:t>المالية لتتماشى مع المستوى الكبير للمؤسسات المالية العالمية وذلك لتقديم خدمات مالية ومصرفية عالية الجودة باستعمال أحدث ابتكارات التكنولوجيا الحديثة كالعملات الرقمية، والذكاء الاصطناعي ،والتطبيقات، وقد خلصت الدراسة إلى ضرورة سعي البنوك والمؤسسات المالية إلى إدخال تغييرات في نماذج أعمالها من خلال التوسع في اعتماد التكنولوجيا والاستثمار في تطوير المنتجات المالية  ، والدخول في شراكة مع الشركات التكنولوجيا الحديثة لتحسين قدراتها التنافسية، دون التغاضي عن التزام بمبادئ </a:t>
            </a:r>
            <a:r>
              <a:rPr lang="ar-SA" sz="4000" dirty="0" smtClean="0">
                <a:solidFill>
                  <a:schemeClr val="bg1"/>
                </a:solidFill>
              </a:rPr>
              <a:t>الحوكمه</a:t>
            </a:r>
            <a:r>
              <a:rPr lang="ar-DZ" sz="1800" dirty="0" smtClean="0">
                <a:solidFill>
                  <a:schemeClr val="bg1"/>
                </a:solidFill>
              </a:rPr>
              <a:t> </a:t>
            </a:r>
            <a:r>
              <a:rPr lang="ar-SA" sz="4000" dirty="0" smtClean="0">
                <a:solidFill>
                  <a:schemeClr val="bg1"/>
                </a:solidFill>
              </a:rPr>
              <a:t>وخاصة الحوكمه المالية لتغيير </a:t>
            </a:r>
            <a:r>
              <a:rPr lang="ar-DZ" sz="4000" dirty="0" smtClean="0">
                <a:solidFill>
                  <a:schemeClr val="bg1"/>
                </a:solidFill>
              </a:rPr>
              <a:t>ا</a:t>
            </a:r>
            <a:r>
              <a:rPr lang="ar-SA" sz="4000" dirty="0" smtClean="0">
                <a:solidFill>
                  <a:schemeClr val="bg1"/>
                </a:solidFill>
              </a:rPr>
              <a:t>لذي </a:t>
            </a:r>
            <a:r>
              <a:rPr lang="ar-SA" sz="4000" dirty="0" smtClean="0">
                <a:solidFill>
                  <a:schemeClr val="bg1"/>
                </a:solidFill>
              </a:rPr>
              <a:t>يمكن </a:t>
            </a:r>
            <a:r>
              <a:rPr lang="ar-SA" sz="4000" dirty="0" err="1" smtClean="0">
                <a:solidFill>
                  <a:schemeClr val="bg1"/>
                </a:solidFill>
              </a:rPr>
              <a:t>ان</a:t>
            </a:r>
            <a:r>
              <a:rPr lang="ar-SA" sz="4000" dirty="0" smtClean="0">
                <a:solidFill>
                  <a:schemeClr val="bg1"/>
                </a:solidFill>
              </a:rPr>
              <a:t> تقوم </a:t>
            </a:r>
            <a:r>
              <a:rPr lang="ar-SA" sz="4000" dirty="0" err="1" smtClean="0">
                <a:solidFill>
                  <a:schemeClr val="bg1"/>
                </a:solidFill>
              </a:rPr>
              <a:t>به</a:t>
            </a:r>
            <a:r>
              <a:rPr lang="ar-SA" sz="4000" dirty="0" smtClean="0">
                <a:solidFill>
                  <a:schemeClr val="bg1"/>
                </a:solidFill>
              </a:rPr>
              <a:t> هذه الأخيرة في حالة التزام المؤسسات المالية بجوهر الحوكمه </a:t>
            </a:r>
            <a:r>
              <a:rPr lang="ar-SA" sz="4000" dirty="0" smtClean="0">
                <a:solidFill>
                  <a:schemeClr val="bg1"/>
                </a:solidFill>
              </a:rPr>
              <a:t>المالية</a:t>
            </a:r>
            <a:r>
              <a:rPr lang="ar-DZ" sz="4000" dirty="0" smtClean="0">
                <a:solidFill>
                  <a:schemeClr val="bg1"/>
                </a:solidFill>
              </a:rPr>
              <a:t>.</a:t>
            </a:r>
            <a:endParaRPr sz="1800">
              <a:solidFill>
                <a:schemeClr val="bg1"/>
              </a:solidFill>
            </a:endParaRPr>
          </a:p>
        </p:txBody>
      </p:sp>
      <p:sp>
        <p:nvSpPr>
          <p:cNvPr id="24" name="object 24"/>
          <p:cNvSpPr txBox="1"/>
          <p:nvPr/>
        </p:nvSpPr>
        <p:spPr>
          <a:xfrm>
            <a:off x="8534400" y="571500"/>
            <a:ext cx="4825365" cy="1030410"/>
          </a:xfrm>
          <a:prstGeom prst="rect">
            <a:avLst/>
          </a:prstGeom>
        </p:spPr>
        <p:txBody>
          <a:bodyPr vert="horz" wrap="square" lIns="0" tIns="14605" rIns="0" bIns="0" rtlCol="0">
            <a:spAutoFit/>
          </a:bodyPr>
          <a:lstStyle/>
          <a:p>
            <a:pPr marL="12700" rtl="1">
              <a:lnSpc>
                <a:spcPct val="100000"/>
              </a:lnSpc>
              <a:spcBef>
                <a:spcPts val="115"/>
              </a:spcBef>
            </a:pPr>
            <a:r>
              <a:rPr lang="ar-DZ" sz="6600" dirty="0" smtClean="0">
                <a:solidFill>
                  <a:schemeClr val="bg1"/>
                </a:solidFill>
                <a:latin typeface="Trebuchet MS"/>
                <a:cs typeface="Trebuchet MS"/>
              </a:rPr>
              <a:t>تمهيد</a:t>
            </a:r>
            <a:endParaRPr sz="6600">
              <a:solidFill>
                <a:schemeClr val="bg1"/>
              </a:solidFill>
              <a:latin typeface="Trebuchet MS"/>
              <a:cs typeface="Trebuchet MS"/>
            </a:endParaRPr>
          </a:p>
        </p:txBody>
      </p:sp>
      <p:pic>
        <p:nvPicPr>
          <p:cNvPr id="25" name="object 25"/>
          <p:cNvPicPr/>
          <p:nvPr/>
        </p:nvPicPr>
        <p:blipFill>
          <a:blip r:embed="rId9" cstate="print"/>
          <a:stretch>
            <a:fillRect/>
          </a:stretch>
        </p:blipFill>
        <p:spPr>
          <a:xfrm>
            <a:off x="13563600" y="495300"/>
            <a:ext cx="1224823" cy="1224823"/>
          </a:xfrm>
          <a:prstGeom prst="rect">
            <a:avLst/>
          </a:prstGeom>
        </p:spPr>
      </p:pic>
      <p:sp>
        <p:nvSpPr>
          <p:cNvPr id="26" name="object 26"/>
          <p:cNvSpPr txBox="1"/>
          <p:nvPr/>
        </p:nvSpPr>
        <p:spPr>
          <a:xfrm>
            <a:off x="13716000" y="723900"/>
            <a:ext cx="621665" cy="778510"/>
          </a:xfrm>
          <a:prstGeom prst="rect">
            <a:avLst/>
          </a:prstGeom>
        </p:spPr>
        <p:txBody>
          <a:bodyPr vert="horz" wrap="square" lIns="0" tIns="17780" rIns="0" bIns="0" rtlCol="0">
            <a:spAutoFit/>
          </a:bodyPr>
          <a:lstStyle/>
          <a:p>
            <a:pPr marL="12700">
              <a:lnSpc>
                <a:spcPct val="100000"/>
              </a:lnSpc>
              <a:spcBef>
                <a:spcPts val="140"/>
              </a:spcBef>
            </a:pPr>
            <a:r>
              <a:rPr sz="4900" b="1" spc="-425" dirty="0">
                <a:solidFill>
                  <a:srgbClr val="FFFFFF"/>
                </a:solidFill>
                <a:latin typeface="Arial"/>
                <a:cs typeface="Arial"/>
              </a:rPr>
              <a:t>01</a:t>
            </a:r>
            <a:endParaRPr sz="490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linds(horizontal)">
                                      <p:cBhvr>
                                        <p:cTn id="1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ject 6"/>
          <p:cNvPicPr/>
          <p:nvPr/>
        </p:nvPicPr>
        <p:blipFill>
          <a:blip r:embed="rId2" cstate="print"/>
          <a:stretch>
            <a:fillRect/>
          </a:stretch>
        </p:blipFill>
        <p:spPr>
          <a:xfrm>
            <a:off x="10016574" y="0"/>
            <a:ext cx="4202211" cy="4513587"/>
          </a:xfrm>
          <a:prstGeom prst="rect">
            <a:avLst/>
          </a:prstGeom>
        </p:spPr>
      </p:pic>
      <p:pic>
        <p:nvPicPr>
          <p:cNvPr id="7" name="object 7"/>
          <p:cNvPicPr/>
          <p:nvPr/>
        </p:nvPicPr>
        <p:blipFill>
          <a:blip r:embed="rId3" cstate="print"/>
          <a:stretch>
            <a:fillRect/>
          </a:stretch>
        </p:blipFill>
        <p:spPr>
          <a:xfrm>
            <a:off x="16605877" y="8402070"/>
            <a:ext cx="841990" cy="841991"/>
          </a:xfrm>
          <a:prstGeom prst="rect">
            <a:avLst/>
          </a:prstGeom>
        </p:spPr>
      </p:pic>
      <p:pic>
        <p:nvPicPr>
          <p:cNvPr id="8" name="object 8"/>
          <p:cNvPicPr/>
          <p:nvPr/>
        </p:nvPicPr>
        <p:blipFill>
          <a:blip r:embed="rId4" cstate="print"/>
          <a:stretch>
            <a:fillRect/>
          </a:stretch>
        </p:blipFill>
        <p:spPr>
          <a:xfrm>
            <a:off x="0" y="0"/>
            <a:ext cx="581024" cy="5039685"/>
          </a:xfrm>
          <a:prstGeom prst="rect">
            <a:avLst/>
          </a:prstGeom>
        </p:spPr>
      </p:pic>
      <p:sp>
        <p:nvSpPr>
          <p:cNvPr id="9" name="object 9"/>
          <p:cNvSpPr txBox="1">
            <a:spLocks noGrp="1"/>
          </p:cNvSpPr>
          <p:nvPr>
            <p:ph type="title"/>
          </p:nvPr>
        </p:nvSpPr>
        <p:spPr>
          <a:xfrm>
            <a:off x="838200" y="419100"/>
            <a:ext cx="14478000" cy="1985800"/>
          </a:xfrm>
          <a:prstGeom prst="rect">
            <a:avLst/>
          </a:prstGeom>
        </p:spPr>
        <p:txBody>
          <a:bodyPr vert="horz" wrap="square" lIns="0" tIns="15875" rIns="0" bIns="0" rtlCol="0">
            <a:spAutoFit/>
          </a:bodyPr>
          <a:lstStyle/>
          <a:p>
            <a:pPr marL="12700" rtl="1">
              <a:spcBef>
                <a:spcPts val="125"/>
              </a:spcBef>
            </a:pPr>
            <a:r>
              <a:rPr lang="ar-LB" sz="6600" dirty="0" smtClean="0">
                <a:solidFill>
                  <a:schemeClr val="bg1"/>
                </a:solidFill>
              </a:rPr>
              <a:t>ومن خلال ما سبق ارتأينا البحث في الإشكالية التالية:</a:t>
            </a:r>
            <a:r>
              <a:rPr lang="fr-FR" sz="6600" dirty="0" smtClean="0">
                <a:solidFill>
                  <a:schemeClr val="bg1"/>
                </a:solidFill>
              </a:rPr>
              <a:t/>
            </a:r>
            <a:br>
              <a:rPr lang="fr-FR" sz="6600" dirty="0" smtClean="0">
                <a:solidFill>
                  <a:schemeClr val="bg1"/>
                </a:solidFill>
              </a:rPr>
            </a:br>
            <a:endParaRPr sz="6200">
              <a:solidFill>
                <a:schemeClr val="bg1"/>
              </a:solidFill>
            </a:endParaRPr>
          </a:p>
        </p:txBody>
      </p:sp>
      <p:pic>
        <p:nvPicPr>
          <p:cNvPr id="19" name="object 19"/>
          <p:cNvPicPr/>
          <p:nvPr/>
        </p:nvPicPr>
        <p:blipFill>
          <a:blip r:embed="rId5"/>
          <a:stretch>
            <a:fillRect/>
          </a:stretch>
        </p:blipFill>
        <p:spPr>
          <a:xfrm>
            <a:off x="12496800" y="2171700"/>
            <a:ext cx="5181600" cy="7162799"/>
          </a:xfrm>
          <a:prstGeom prst="snip2SameRect">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1" name="object 21"/>
          <p:cNvPicPr/>
          <p:nvPr/>
        </p:nvPicPr>
        <p:blipFill>
          <a:blip r:embed="rId6" cstate="print"/>
          <a:stretch>
            <a:fillRect/>
          </a:stretch>
        </p:blipFill>
        <p:spPr>
          <a:xfrm>
            <a:off x="15621000" y="342900"/>
            <a:ext cx="1224823" cy="1224823"/>
          </a:xfrm>
          <a:prstGeom prst="rect">
            <a:avLst/>
          </a:prstGeom>
        </p:spPr>
      </p:pic>
      <p:sp>
        <p:nvSpPr>
          <p:cNvPr id="22" name="object 22"/>
          <p:cNvSpPr txBox="1"/>
          <p:nvPr/>
        </p:nvSpPr>
        <p:spPr>
          <a:xfrm>
            <a:off x="15849600" y="571500"/>
            <a:ext cx="681990" cy="778510"/>
          </a:xfrm>
          <a:prstGeom prst="rect">
            <a:avLst/>
          </a:prstGeom>
        </p:spPr>
        <p:txBody>
          <a:bodyPr vert="horz" wrap="square" lIns="0" tIns="17780" rIns="0" bIns="0" rtlCol="0">
            <a:spAutoFit/>
          </a:bodyPr>
          <a:lstStyle/>
          <a:p>
            <a:pPr marL="12700">
              <a:lnSpc>
                <a:spcPct val="100000"/>
              </a:lnSpc>
              <a:spcBef>
                <a:spcPts val="140"/>
              </a:spcBef>
            </a:pPr>
            <a:r>
              <a:rPr sz="4900" b="1" spc="-114" dirty="0">
                <a:solidFill>
                  <a:srgbClr val="FFFFFF"/>
                </a:solidFill>
                <a:latin typeface="Arial"/>
                <a:cs typeface="Arial"/>
              </a:rPr>
              <a:t>02</a:t>
            </a:r>
            <a:endParaRPr sz="4900">
              <a:latin typeface="Arial"/>
              <a:cs typeface="Arial"/>
            </a:endParaRPr>
          </a:p>
        </p:txBody>
      </p:sp>
      <p:sp>
        <p:nvSpPr>
          <p:cNvPr id="25" name="Titre 24"/>
          <p:cNvSpPr txBox="1">
            <a:spLocks/>
          </p:cNvSpPr>
          <p:nvPr/>
        </p:nvSpPr>
        <p:spPr>
          <a:xfrm>
            <a:off x="990600" y="2247900"/>
            <a:ext cx="11887200" cy="1231106"/>
          </a:xfrm>
          <a:prstGeom prst="rect">
            <a:avLst/>
          </a:prstGeom>
        </p:spPr>
        <p:txBody>
          <a:bodyPr wrap="square" lIns="0" tIns="0" rIns="0" bIns="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fr-FR" sz="8000" b="1" i="0" u="none" strike="noStrike" kern="0" cap="none" spc="0" normalizeH="0" baseline="0" noProof="0" dirty="0">
              <a:ln>
                <a:noFill/>
              </a:ln>
              <a:solidFill>
                <a:schemeClr val="bg1"/>
              </a:solidFill>
              <a:effectLst/>
              <a:uLnTx/>
              <a:uFillTx/>
              <a:latin typeface="Arial"/>
              <a:ea typeface="+mj-ea"/>
              <a:cs typeface="Arial"/>
            </a:endParaRPr>
          </a:p>
        </p:txBody>
      </p:sp>
      <p:sp>
        <p:nvSpPr>
          <p:cNvPr id="26" name="Titre 24"/>
          <p:cNvSpPr txBox="1">
            <a:spLocks/>
          </p:cNvSpPr>
          <p:nvPr/>
        </p:nvSpPr>
        <p:spPr>
          <a:xfrm>
            <a:off x="1295400" y="1866900"/>
            <a:ext cx="10896600" cy="7879080"/>
          </a:xfrm>
          <a:prstGeom prst="rect">
            <a:avLst/>
          </a:prstGeom>
        </p:spPr>
        <p:txBody>
          <a:bodyPr wrap="square" lIns="0" tIns="0" rIns="0" bIns="0">
            <a:spAutoFit/>
          </a:bodyPr>
          <a:lstStyle/>
          <a:p>
            <a:pPr rtl="1"/>
            <a:r>
              <a:rPr lang="ar-LB" sz="5400" b="1" dirty="0">
                <a:solidFill>
                  <a:schemeClr val="bg1"/>
                </a:solidFill>
              </a:rPr>
              <a:t>ما مدى مساهمة التكنولوجيا المالية في تفعيل الحكومة المالية في المؤسسة المالية</a:t>
            </a:r>
            <a:endParaRPr lang="fr-FR" sz="5400" dirty="0">
              <a:solidFill>
                <a:schemeClr val="bg1"/>
              </a:solidFill>
            </a:endParaRPr>
          </a:p>
          <a:p>
            <a:pPr rtl="1"/>
            <a:r>
              <a:rPr lang="ar-LB" sz="5400" dirty="0">
                <a:solidFill>
                  <a:schemeClr val="bg1"/>
                </a:solidFill>
              </a:rPr>
              <a:t>ومن أجل الإجابة على هذه الإشكالية ارتأينا تقسيمها إلى الأسئلة الفرعية التالية:</a:t>
            </a:r>
            <a:endParaRPr lang="fr-FR" sz="5400" dirty="0">
              <a:solidFill>
                <a:schemeClr val="bg1"/>
              </a:solidFill>
            </a:endParaRPr>
          </a:p>
          <a:p>
            <a:pPr lvl="0" rtl="1">
              <a:buFont typeface="Arial" pitchFamily="34" charset="0"/>
              <a:buChar char="•"/>
            </a:pPr>
            <a:r>
              <a:rPr lang="ar-LB" sz="5400" dirty="0">
                <a:solidFill>
                  <a:schemeClr val="bg1"/>
                </a:solidFill>
              </a:rPr>
              <a:t>ما المقصود بالتكنولوجيا المالية</a:t>
            </a:r>
            <a:endParaRPr lang="fr-FR" sz="5400" dirty="0">
              <a:solidFill>
                <a:schemeClr val="bg1"/>
              </a:solidFill>
            </a:endParaRPr>
          </a:p>
          <a:p>
            <a:pPr lvl="0" rtl="1">
              <a:buFont typeface="Arial" pitchFamily="34" charset="0"/>
              <a:buChar char="•"/>
            </a:pPr>
            <a:r>
              <a:rPr lang="ar-LB" sz="5400" dirty="0">
                <a:solidFill>
                  <a:schemeClr val="bg1"/>
                </a:solidFill>
              </a:rPr>
              <a:t>مستوى الحكومة المالية في المؤسسة المالية</a:t>
            </a:r>
            <a:endParaRPr lang="fr-FR" sz="5400" dirty="0">
              <a:solidFill>
                <a:schemeClr val="bg1"/>
              </a:solidFill>
            </a:endParaRPr>
          </a:p>
          <a:p>
            <a:pPr lvl="0" rtl="1">
              <a:buFont typeface="Arial" pitchFamily="34" charset="0"/>
              <a:buChar char="•"/>
            </a:pPr>
            <a:r>
              <a:rPr lang="ar-LB" sz="5400" dirty="0">
                <a:solidFill>
                  <a:schemeClr val="bg1"/>
                </a:solidFill>
              </a:rPr>
              <a:t>ما هو حال المؤسسة المالية في الاقتصاد الجزائري </a:t>
            </a:r>
            <a:r>
              <a:rPr lang="ar-DZ" sz="5400" dirty="0" smtClean="0">
                <a:solidFill>
                  <a:schemeClr val="bg1"/>
                </a:solidFill>
              </a:rPr>
              <a:t>.</a:t>
            </a:r>
            <a:endParaRPr lang="fr-FR" sz="5400" dirty="0">
              <a:solidFill>
                <a:schemeClr val="bg1"/>
              </a:solidFill>
            </a:endParaRPr>
          </a:p>
          <a:p>
            <a:pPr rtl="1"/>
            <a:r>
              <a:rPr lang="fr-FR" sz="80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6">
                                            <p:txEl>
                                              <p:pRg st="0" end="0"/>
                                            </p:txEl>
                                          </p:spTgt>
                                        </p:tgtEl>
                                        <p:attrNameLst>
                                          <p:attrName>style.visibility</p:attrName>
                                        </p:attrNameLst>
                                      </p:cBhvr>
                                      <p:to>
                                        <p:strVal val="visible"/>
                                      </p:to>
                                    </p:set>
                                    <p:animEffect transition="in" filter="diamond(in)">
                                      <p:cBhvr>
                                        <p:cTn id="12" dur="2000"/>
                                        <p:tgtEl>
                                          <p:spTgt spid="26">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6">
                                            <p:txEl>
                                              <p:pRg st="1" end="1"/>
                                            </p:txEl>
                                          </p:spTgt>
                                        </p:tgtEl>
                                        <p:attrNameLst>
                                          <p:attrName>style.visibility</p:attrName>
                                        </p:attrNameLst>
                                      </p:cBhvr>
                                      <p:to>
                                        <p:strVal val="visible"/>
                                      </p:to>
                                    </p:set>
                                    <p:animEffect transition="in" filter="diamond(in)">
                                      <p:cBhvr>
                                        <p:cTn id="15" dur="2000"/>
                                        <p:tgtEl>
                                          <p:spTgt spid="26">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6">
                                            <p:txEl>
                                              <p:pRg st="2" end="2"/>
                                            </p:txEl>
                                          </p:spTgt>
                                        </p:tgtEl>
                                        <p:attrNameLst>
                                          <p:attrName>style.visibility</p:attrName>
                                        </p:attrNameLst>
                                      </p:cBhvr>
                                      <p:to>
                                        <p:strVal val="visible"/>
                                      </p:to>
                                    </p:set>
                                    <p:animEffect transition="in" filter="diamond(in)">
                                      <p:cBhvr>
                                        <p:cTn id="18" dur="2000"/>
                                        <p:tgtEl>
                                          <p:spTgt spid="26">
                                            <p:txEl>
                                              <p:pRg st="2" end="2"/>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6">
                                            <p:txEl>
                                              <p:pRg st="3" end="3"/>
                                            </p:txEl>
                                          </p:spTgt>
                                        </p:tgtEl>
                                        <p:attrNameLst>
                                          <p:attrName>style.visibility</p:attrName>
                                        </p:attrNameLst>
                                      </p:cBhvr>
                                      <p:to>
                                        <p:strVal val="visible"/>
                                      </p:to>
                                    </p:set>
                                    <p:animEffect transition="in" filter="diamond(in)">
                                      <p:cBhvr>
                                        <p:cTn id="21" dur="2000"/>
                                        <p:tgtEl>
                                          <p:spTgt spid="26">
                                            <p:txEl>
                                              <p:pRg st="3" end="3"/>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6">
                                            <p:txEl>
                                              <p:pRg st="4" end="4"/>
                                            </p:txEl>
                                          </p:spTgt>
                                        </p:tgtEl>
                                        <p:attrNameLst>
                                          <p:attrName>style.visibility</p:attrName>
                                        </p:attrNameLst>
                                      </p:cBhvr>
                                      <p:to>
                                        <p:strVal val="visible"/>
                                      </p:to>
                                    </p:set>
                                    <p:animEffect transition="in" filter="diamond(in)">
                                      <p:cBhvr>
                                        <p:cTn id="24" dur="2000"/>
                                        <p:tgtEl>
                                          <p:spTgt spid="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7259300" y="2746250"/>
            <a:ext cx="1028699" cy="6869848"/>
          </a:xfrm>
          <a:prstGeom prst="rect">
            <a:avLst/>
          </a:prstGeom>
        </p:spPr>
      </p:pic>
      <p:pic>
        <p:nvPicPr>
          <p:cNvPr id="3" name="object 3"/>
          <p:cNvPicPr/>
          <p:nvPr/>
        </p:nvPicPr>
        <p:blipFill>
          <a:blip r:embed="rId3" cstate="print"/>
          <a:stretch>
            <a:fillRect/>
          </a:stretch>
        </p:blipFill>
        <p:spPr>
          <a:xfrm>
            <a:off x="0" y="0"/>
            <a:ext cx="581024" cy="5039685"/>
          </a:xfrm>
          <a:prstGeom prst="rect">
            <a:avLst/>
          </a:prstGeom>
        </p:spPr>
      </p:pic>
      <p:pic>
        <p:nvPicPr>
          <p:cNvPr id="6" name="object 6"/>
          <p:cNvPicPr/>
          <p:nvPr/>
        </p:nvPicPr>
        <p:blipFill>
          <a:blip r:embed="rId4"/>
          <a:stretch>
            <a:fillRect/>
          </a:stretch>
        </p:blipFill>
        <p:spPr>
          <a:xfrm>
            <a:off x="12153723" y="1409700"/>
            <a:ext cx="6134277" cy="6096000"/>
          </a:xfrm>
          <a:prstGeom prst="ellipse">
            <a:avLst/>
          </a:prstGeom>
        </p:spPr>
      </p:pic>
      <p:sp>
        <p:nvSpPr>
          <p:cNvPr id="7" name="object 7"/>
          <p:cNvSpPr txBox="1">
            <a:spLocks noGrp="1"/>
          </p:cNvSpPr>
          <p:nvPr>
            <p:ph type="body" idx="1"/>
          </p:nvPr>
        </p:nvSpPr>
        <p:spPr>
          <a:xfrm>
            <a:off x="1676400" y="952500"/>
            <a:ext cx="9982200" cy="9239196"/>
          </a:xfrm>
          <a:prstGeom prst="rect">
            <a:avLst/>
          </a:prstGeom>
        </p:spPr>
        <p:txBody>
          <a:bodyPr vert="horz" wrap="square" lIns="0" tIns="13335" rIns="0" bIns="0" rtlCol="0">
            <a:spAutoFit/>
          </a:bodyPr>
          <a:lstStyle/>
          <a:p>
            <a:pPr rtl="1"/>
            <a:r>
              <a:rPr lang="ar-LB" sz="6000" dirty="0" smtClean="0"/>
              <a:t>الهدف من البحث: </a:t>
            </a:r>
            <a:endParaRPr lang="fr-FR" sz="6000" dirty="0" smtClean="0"/>
          </a:p>
          <a:p>
            <a:pPr marL="12700" marR="5080" rtl="1">
              <a:lnSpc>
                <a:spcPct val="113500"/>
              </a:lnSpc>
              <a:spcBef>
                <a:spcPts val="2455"/>
              </a:spcBef>
            </a:pPr>
            <a:r>
              <a:rPr lang="ar-LB" sz="4000" dirty="0" smtClean="0">
                <a:solidFill>
                  <a:schemeClr val="bg1"/>
                </a:solidFill>
              </a:rPr>
              <a:t>نسعى من خلال هذا البحث إلى الاطلاع على واقع الحكومة المالية ومدى ممارستها كأداة لزيادة والرفع من أداء المؤسسة المالية باستعمال التكنولوجيا </a:t>
            </a:r>
            <a:r>
              <a:rPr lang="ar-LB" sz="4000" dirty="0" smtClean="0">
                <a:solidFill>
                  <a:schemeClr val="bg1"/>
                </a:solidFill>
              </a:rPr>
              <a:t>المالية</a:t>
            </a:r>
            <a:r>
              <a:rPr lang="ar-DZ" sz="4000" dirty="0" smtClean="0">
                <a:solidFill>
                  <a:schemeClr val="bg1"/>
                </a:solidFill>
              </a:rPr>
              <a:t>.</a:t>
            </a:r>
          </a:p>
          <a:p>
            <a:pPr marL="12700" marR="5080" rtl="1">
              <a:lnSpc>
                <a:spcPct val="113500"/>
              </a:lnSpc>
              <a:spcBef>
                <a:spcPts val="2455"/>
              </a:spcBef>
            </a:pPr>
            <a:endParaRPr sz="3600">
              <a:solidFill>
                <a:schemeClr val="bg1"/>
              </a:solidFill>
              <a:latin typeface="Trebuchet MS"/>
              <a:cs typeface="Trebuchet MS"/>
            </a:endParaRPr>
          </a:p>
          <a:p>
            <a:pPr rtl="1"/>
            <a:r>
              <a:rPr lang="ar-DZ" sz="6000" dirty="0" smtClean="0"/>
              <a:t>      </a:t>
            </a:r>
            <a:r>
              <a:rPr lang="ar-LB" sz="6000" dirty="0" smtClean="0"/>
              <a:t>أهمية </a:t>
            </a:r>
            <a:r>
              <a:rPr lang="ar-LB" sz="6000" dirty="0" smtClean="0"/>
              <a:t>البحث</a:t>
            </a:r>
            <a:r>
              <a:rPr lang="ar-LB" sz="6000" dirty="0" smtClean="0"/>
              <a:t>:</a:t>
            </a:r>
            <a:endParaRPr lang="ar-DZ" sz="6000" dirty="0" smtClean="0"/>
          </a:p>
          <a:p>
            <a:pPr rtl="1"/>
            <a:endParaRPr lang="fr-FR" sz="6000" dirty="0" smtClean="0"/>
          </a:p>
          <a:p>
            <a:pPr rtl="1"/>
            <a:r>
              <a:rPr lang="ar-LB" sz="4000" dirty="0" smtClean="0">
                <a:solidFill>
                  <a:schemeClr val="bg1"/>
                </a:solidFill>
              </a:rPr>
              <a:t>يساعد البحث في هذا الموضوع إلى إمكانية الوقوف واستنتاج النتائج الموضوعية والمعرفة الجيدة للحكومة المالية في البيئة الاقتصادية الجزائرية  خاصة داخل المؤسسة المالية والتجارب الناجحة بفضل التكنولوجيا المالية.</a:t>
            </a:r>
            <a:endParaRPr lang="fr-FR" sz="4000" dirty="0" smtClean="0">
              <a:solidFill>
                <a:schemeClr val="bg1"/>
              </a:solidFill>
            </a:endParaRPr>
          </a:p>
          <a:p>
            <a:pPr rtl="1"/>
            <a:r>
              <a:rPr lang="ar-SA" sz="4000" dirty="0" smtClean="0"/>
              <a:t> </a:t>
            </a:r>
            <a:endParaRPr lang="fr-FR" sz="4000" dirty="0"/>
          </a:p>
        </p:txBody>
      </p:sp>
      <p:pic>
        <p:nvPicPr>
          <p:cNvPr id="8" name="object 8"/>
          <p:cNvPicPr/>
          <p:nvPr/>
        </p:nvPicPr>
        <p:blipFill>
          <a:blip r:embed="rId5" cstate="print"/>
          <a:stretch>
            <a:fillRect/>
          </a:stretch>
        </p:blipFill>
        <p:spPr>
          <a:xfrm>
            <a:off x="11887200" y="876300"/>
            <a:ext cx="1224823" cy="1224823"/>
          </a:xfrm>
          <a:prstGeom prst="rect">
            <a:avLst/>
          </a:prstGeom>
        </p:spPr>
      </p:pic>
      <p:sp>
        <p:nvSpPr>
          <p:cNvPr id="9" name="object 9"/>
          <p:cNvSpPr txBox="1">
            <a:spLocks noGrp="1"/>
          </p:cNvSpPr>
          <p:nvPr>
            <p:ph type="title"/>
          </p:nvPr>
        </p:nvSpPr>
        <p:spPr>
          <a:xfrm>
            <a:off x="12039600" y="1028700"/>
            <a:ext cx="685800" cy="772006"/>
          </a:xfrm>
          <a:prstGeom prst="rect">
            <a:avLst/>
          </a:prstGeom>
        </p:spPr>
        <p:txBody>
          <a:bodyPr vert="horz" wrap="square" lIns="0" tIns="17780" rIns="0" bIns="0" rtlCol="0">
            <a:spAutoFit/>
          </a:bodyPr>
          <a:lstStyle/>
          <a:p>
            <a:pPr marL="12700">
              <a:lnSpc>
                <a:spcPct val="100000"/>
              </a:lnSpc>
              <a:spcBef>
                <a:spcPts val="140"/>
              </a:spcBef>
            </a:pPr>
            <a:r>
              <a:rPr sz="4900" spc="-100" dirty="0">
                <a:solidFill>
                  <a:srgbClr val="FFFFFF"/>
                </a:solidFill>
              </a:rPr>
              <a:t>03</a:t>
            </a:r>
            <a:endParaRPr sz="4900"/>
          </a:p>
        </p:txBody>
      </p:sp>
      <p:pic>
        <p:nvPicPr>
          <p:cNvPr id="10" name="object 8"/>
          <p:cNvPicPr/>
          <p:nvPr/>
        </p:nvPicPr>
        <p:blipFill>
          <a:blip r:embed="rId5" cstate="print"/>
          <a:stretch>
            <a:fillRect/>
          </a:stretch>
        </p:blipFill>
        <p:spPr>
          <a:xfrm>
            <a:off x="10591800" y="5067300"/>
            <a:ext cx="1224823" cy="1224823"/>
          </a:xfrm>
          <a:prstGeom prst="rect">
            <a:avLst/>
          </a:prstGeom>
        </p:spPr>
      </p:pic>
      <p:sp>
        <p:nvSpPr>
          <p:cNvPr id="9217" name="Rectangle 1"/>
          <p:cNvSpPr>
            <a:spLocks noChangeArrowheads="1"/>
          </p:cNvSpPr>
          <p:nvPr/>
        </p:nvSpPr>
        <p:spPr bwMode="auto">
          <a:xfrm>
            <a:off x="0" y="0"/>
            <a:ext cx="1828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LB" sz="1400" b="1" i="0" u="none" strike="noStrike" cap="none" normalizeH="0" baseline="0" smtClean="0">
                <a:ln>
                  <a:noFill/>
                </a:ln>
                <a:solidFill>
                  <a:schemeClr val="tx1"/>
                </a:solidFill>
                <a:effectLst/>
                <a:latin typeface="Calibri" pitchFamily="34" charset="0"/>
                <a:ea typeface="Calibri" pitchFamily="34" charset="0"/>
                <a:cs typeface="Arial" pitchFamily="34" charset="0"/>
              </a:rPr>
              <a:t>أهمية البحث:</a:t>
            </a:r>
            <a:endParaRPr kumimoji="0" lang="ar-LB"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object 9"/>
          <p:cNvSpPr txBox="1">
            <a:spLocks/>
          </p:cNvSpPr>
          <p:nvPr/>
        </p:nvSpPr>
        <p:spPr>
          <a:xfrm>
            <a:off x="10820400" y="5219700"/>
            <a:ext cx="685800" cy="772006"/>
          </a:xfrm>
          <a:prstGeom prst="rect">
            <a:avLst/>
          </a:prstGeom>
        </p:spPr>
        <p:txBody>
          <a:bodyPr vert="horz" wrap="square" lIns="0" tIns="17780" rIns="0" bIns="0" rtlCol="0">
            <a:spAutoFit/>
          </a:bodyPr>
          <a:lstStyle/>
          <a:p>
            <a:pPr marL="12700" marR="0" lvl="0" indent="0" defTabSz="914400" eaLnBrk="1" fontAlgn="auto" latinLnBrk="0" hangingPunct="1">
              <a:lnSpc>
                <a:spcPct val="100000"/>
              </a:lnSpc>
              <a:spcBef>
                <a:spcPts val="140"/>
              </a:spcBef>
              <a:spcAft>
                <a:spcPts val="0"/>
              </a:spcAft>
              <a:buClrTx/>
              <a:buSzTx/>
              <a:buFontTx/>
              <a:buNone/>
              <a:tabLst/>
              <a:defRPr/>
            </a:pPr>
            <a:r>
              <a:rPr kumimoji="0" lang="ar-DZ" sz="4900" b="1" i="0" u="none" strike="noStrike" kern="0" cap="none" spc="-100" normalizeH="0" baseline="0" noProof="0" dirty="0" smtClean="0">
                <a:ln>
                  <a:noFill/>
                </a:ln>
                <a:solidFill>
                  <a:srgbClr val="FFFFFF"/>
                </a:solidFill>
                <a:effectLst/>
                <a:uLnTx/>
                <a:uFillTx/>
                <a:latin typeface="Arial"/>
                <a:ea typeface="+mj-ea"/>
                <a:cs typeface="Arial"/>
              </a:rPr>
              <a:t>04</a:t>
            </a:r>
            <a:endParaRPr kumimoji="0" lang="fr-FR" sz="4900" b="1" i="0" u="none" strike="noStrike" kern="0" cap="none" spc="0" normalizeH="0" baseline="0" noProof="0" dirty="0">
              <a:ln>
                <a:noFill/>
              </a:ln>
              <a:solidFill>
                <a:srgbClr val="041C4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ox(in)">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diamond(in)">
                                      <p:cBhvr>
                                        <p:cTn id="17" dur="2000"/>
                                        <p:tgtEl>
                                          <p:spTgt spid="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Effect transition="in" filter="box(in)">
                                      <p:cBhvr>
                                        <p:cTn id="22" dur="500"/>
                                        <p:tgtEl>
                                          <p:spTgt spid="1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blinds(horizontal)">
                                      <p:cBhvr>
                                        <p:cTn id="27" dur="500"/>
                                        <p:tgtEl>
                                          <p:spTgt spid="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 calcmode="lin" valueType="num">
                                      <p:cBhvr additive="base">
                                        <p:cTn id="32"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0010775" y="1207770"/>
            <a:ext cx="8277076" cy="9079043"/>
            <a:chOff x="0" y="1207955"/>
            <a:chExt cx="8277076" cy="9079043"/>
          </a:xfrm>
        </p:grpSpPr>
        <p:pic>
          <p:nvPicPr>
            <p:cNvPr id="3" name="object 3"/>
            <p:cNvPicPr/>
            <p:nvPr/>
          </p:nvPicPr>
          <p:blipFill>
            <a:blip r:embed="rId2" cstate="print"/>
            <a:stretch>
              <a:fillRect/>
            </a:stretch>
          </p:blipFill>
          <p:spPr>
            <a:xfrm>
              <a:off x="1291591" y="1718782"/>
              <a:ext cx="6376661" cy="6375399"/>
            </a:xfrm>
            <a:prstGeom prst="rect">
              <a:avLst/>
            </a:prstGeom>
          </p:spPr>
        </p:pic>
        <p:pic>
          <p:nvPicPr>
            <p:cNvPr id="4" name="object 4"/>
            <p:cNvPicPr/>
            <p:nvPr/>
          </p:nvPicPr>
          <p:blipFill>
            <a:blip r:embed="rId3" cstate="print"/>
            <a:stretch>
              <a:fillRect/>
            </a:stretch>
          </p:blipFill>
          <p:spPr>
            <a:xfrm>
              <a:off x="682766" y="1207955"/>
              <a:ext cx="7594310" cy="7581900"/>
            </a:xfrm>
            <a:prstGeom prst="rect">
              <a:avLst/>
            </a:prstGeom>
          </p:spPr>
        </p:pic>
        <p:pic>
          <p:nvPicPr>
            <p:cNvPr id="6" name="object 6"/>
            <p:cNvPicPr/>
            <p:nvPr/>
          </p:nvPicPr>
          <p:blipFill>
            <a:blip r:embed="rId4" cstate="print"/>
            <a:stretch>
              <a:fillRect/>
            </a:stretch>
          </p:blipFill>
          <p:spPr>
            <a:xfrm>
              <a:off x="0" y="6148128"/>
              <a:ext cx="1028612" cy="4138870"/>
            </a:xfrm>
            <a:prstGeom prst="rect">
              <a:avLst/>
            </a:prstGeom>
          </p:spPr>
        </p:pic>
        <p:pic>
          <p:nvPicPr>
            <p:cNvPr id="7" name="object 7"/>
            <p:cNvPicPr/>
            <p:nvPr/>
          </p:nvPicPr>
          <p:blipFill>
            <a:blip r:embed="rId5" cstate="print"/>
            <a:stretch>
              <a:fillRect/>
            </a:stretch>
          </p:blipFill>
          <p:spPr>
            <a:xfrm>
              <a:off x="3867393" y="3014989"/>
              <a:ext cx="1224823" cy="1224823"/>
            </a:xfrm>
            <a:prstGeom prst="rect">
              <a:avLst/>
            </a:prstGeom>
          </p:spPr>
        </p:pic>
      </p:grpSp>
      <p:sp>
        <p:nvSpPr>
          <p:cNvPr id="8" name="object 8"/>
          <p:cNvSpPr txBox="1">
            <a:spLocks noGrp="1"/>
          </p:cNvSpPr>
          <p:nvPr>
            <p:ph type="title"/>
          </p:nvPr>
        </p:nvSpPr>
        <p:spPr>
          <a:xfrm>
            <a:off x="2667000" y="647700"/>
            <a:ext cx="10820400" cy="1384353"/>
          </a:xfrm>
          <a:prstGeom prst="rect">
            <a:avLst/>
          </a:prstGeom>
        </p:spPr>
        <p:txBody>
          <a:bodyPr vert="horz" wrap="square" lIns="0" tIns="258445" rIns="0" bIns="0" rtlCol="0">
            <a:spAutoFit/>
          </a:bodyPr>
          <a:lstStyle/>
          <a:p>
            <a:pPr marL="12700" rtl="1">
              <a:spcBef>
                <a:spcPts val="2035"/>
              </a:spcBef>
            </a:pPr>
            <a:r>
              <a:rPr lang="ar-SA" sz="5400" dirty="0" smtClean="0">
                <a:solidFill>
                  <a:schemeClr val="bg1"/>
                </a:solidFill>
              </a:rPr>
              <a:t>تعريف الحوكمه المالية (في المؤسسة المالية)</a:t>
            </a:r>
            <a:r>
              <a:rPr lang="fr-FR" sz="2000" dirty="0" smtClean="0"/>
              <a:t/>
            </a:r>
            <a:br>
              <a:rPr lang="fr-FR" sz="2000" dirty="0" smtClean="0"/>
            </a:br>
            <a:endParaRPr sz="1900">
              <a:latin typeface="Trebuchet MS"/>
              <a:cs typeface="Trebuchet MS"/>
            </a:endParaRPr>
          </a:p>
        </p:txBody>
      </p:sp>
      <p:sp>
        <p:nvSpPr>
          <p:cNvPr id="26" name="object 26"/>
          <p:cNvSpPr txBox="1"/>
          <p:nvPr/>
        </p:nvSpPr>
        <p:spPr>
          <a:xfrm>
            <a:off x="2362200" y="2019300"/>
            <a:ext cx="13792200" cy="7927811"/>
          </a:xfrm>
          <a:prstGeom prst="rect">
            <a:avLst/>
          </a:prstGeom>
        </p:spPr>
        <p:txBody>
          <a:bodyPr vert="horz" wrap="square" lIns="0" tIns="170180" rIns="0" bIns="0" rtlCol="0">
            <a:spAutoFit/>
          </a:bodyPr>
          <a:lstStyle/>
          <a:p>
            <a:pPr marL="12700" algn="ctr" rtl="1">
              <a:lnSpc>
                <a:spcPct val="100000"/>
              </a:lnSpc>
              <a:spcBef>
                <a:spcPts val="1340"/>
              </a:spcBef>
            </a:pPr>
            <a:r>
              <a:rPr lang="ar-SA" sz="7200" dirty="0">
                <a:solidFill>
                  <a:schemeClr val="bg1"/>
                </a:solidFill>
              </a:rPr>
              <a:t>هي مجموعة من المؤشرات المالية التي تستخدم كمؤشر مرجعي لقياس مدى سلامة الأداء المصرفي، </a:t>
            </a:r>
            <a:r>
              <a:rPr lang="ar-SA" sz="7200" dirty="0" err="1">
                <a:solidFill>
                  <a:schemeClr val="bg1"/>
                </a:solidFill>
              </a:rPr>
              <a:t>و</a:t>
            </a:r>
            <a:r>
              <a:rPr lang="ar-SA" sz="7200" dirty="0">
                <a:solidFill>
                  <a:schemeClr val="bg1"/>
                </a:solidFill>
              </a:rPr>
              <a:t> بالاستعانة بهذه المؤشرات يمكن تقييم الوضع المالي للبنوك وأدائها في وقت مبكر مما يسمح للأطراف ذات المصلحة والجهات الرقابية بالتدخل لاتخاذ الإجراءات التصحيحية المناسبة في حينها</a:t>
            </a:r>
            <a:r>
              <a:rPr sz="4400" spc="-20" smtClean="0">
                <a:solidFill>
                  <a:schemeClr val="bg1"/>
                </a:solidFill>
                <a:latin typeface="Trebuchet MS"/>
                <a:cs typeface="Trebuchet MS"/>
              </a:rPr>
              <a:t>.</a:t>
            </a:r>
            <a:endParaRPr sz="4400">
              <a:solidFill>
                <a:schemeClr val="bg1"/>
              </a:solidFill>
              <a:latin typeface="Trebuchet MS"/>
              <a:cs typeface="Trebuchet MS"/>
            </a:endParaRPr>
          </a:p>
        </p:txBody>
      </p:sp>
      <p:pic>
        <p:nvPicPr>
          <p:cNvPr id="27" name="object 27"/>
          <p:cNvPicPr/>
          <p:nvPr/>
        </p:nvPicPr>
        <p:blipFill>
          <a:blip r:embed="rId6" cstate="print"/>
          <a:stretch>
            <a:fillRect/>
          </a:stretch>
        </p:blipFill>
        <p:spPr>
          <a:xfrm>
            <a:off x="17259300" y="2746250"/>
            <a:ext cx="1028699" cy="6869848"/>
          </a:xfrm>
          <a:prstGeom prst="rect">
            <a:avLst/>
          </a:prstGeom>
        </p:spPr>
      </p:pic>
      <p:pic>
        <p:nvPicPr>
          <p:cNvPr id="28" name="object 28"/>
          <p:cNvPicPr/>
          <p:nvPr/>
        </p:nvPicPr>
        <p:blipFill>
          <a:blip r:embed="rId7" cstate="print"/>
          <a:stretch>
            <a:fillRect/>
          </a:stretch>
        </p:blipFill>
        <p:spPr>
          <a:xfrm>
            <a:off x="15763957" y="0"/>
            <a:ext cx="1683982" cy="1623773"/>
          </a:xfrm>
          <a:prstGeom prst="rect">
            <a:avLst/>
          </a:prstGeom>
        </p:spPr>
      </p:pic>
      <p:pic>
        <p:nvPicPr>
          <p:cNvPr id="29" name="object 29"/>
          <p:cNvPicPr/>
          <p:nvPr/>
        </p:nvPicPr>
        <p:blipFill>
          <a:blip r:embed="rId8" cstate="print"/>
          <a:stretch>
            <a:fillRect/>
          </a:stretch>
        </p:blipFill>
        <p:spPr>
          <a:xfrm>
            <a:off x="16002000" y="1714500"/>
            <a:ext cx="841990" cy="841991"/>
          </a:xfrm>
          <a:prstGeom prst="rect">
            <a:avLst/>
          </a:prstGeom>
        </p:spPr>
      </p:pic>
      <p:sp>
        <p:nvSpPr>
          <p:cNvPr id="30" name="object 30"/>
          <p:cNvSpPr txBox="1"/>
          <p:nvPr/>
        </p:nvSpPr>
        <p:spPr>
          <a:xfrm>
            <a:off x="13868400" y="952500"/>
            <a:ext cx="708660" cy="778510"/>
          </a:xfrm>
          <a:prstGeom prst="rect">
            <a:avLst/>
          </a:prstGeom>
        </p:spPr>
        <p:txBody>
          <a:bodyPr vert="horz" wrap="square" lIns="0" tIns="17780" rIns="0" bIns="0" rtlCol="0">
            <a:spAutoFit/>
          </a:bodyPr>
          <a:lstStyle/>
          <a:p>
            <a:pPr marL="12700">
              <a:lnSpc>
                <a:spcPct val="100000"/>
              </a:lnSpc>
              <a:spcBef>
                <a:spcPts val="140"/>
              </a:spcBef>
            </a:pPr>
            <a:r>
              <a:rPr lang="ar-DZ" sz="4900" b="1" spc="-25" dirty="0" smtClean="0">
                <a:solidFill>
                  <a:srgbClr val="FFFFFF"/>
                </a:solidFill>
                <a:latin typeface="Arial"/>
                <a:cs typeface="Arial"/>
              </a:rPr>
              <a:t>05</a:t>
            </a:r>
            <a:endParaRPr sz="4900">
              <a:latin typeface="Arial"/>
              <a:cs typeface="Arial"/>
            </a:endParaRPr>
          </a:p>
        </p:txBody>
      </p:sp>
      <p:pic>
        <p:nvPicPr>
          <p:cNvPr id="31" name="object 8"/>
          <p:cNvPicPr/>
          <p:nvPr/>
        </p:nvPicPr>
        <p:blipFill>
          <a:blip r:embed="rId5" cstate="print"/>
          <a:stretch>
            <a:fillRect/>
          </a:stretch>
        </p:blipFill>
        <p:spPr>
          <a:xfrm>
            <a:off x="13639800" y="800100"/>
            <a:ext cx="1224823" cy="12248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6">
                                            <p:txEl>
                                              <p:pRg st="0" end="0"/>
                                            </p:txEl>
                                          </p:spTgt>
                                        </p:tgtEl>
                                        <p:attrNameLst>
                                          <p:attrName>style.visibility</p:attrName>
                                        </p:attrNameLst>
                                      </p:cBhvr>
                                      <p:to>
                                        <p:strVal val="visible"/>
                                      </p:to>
                                    </p:set>
                                    <p:animEffect transition="in" filter="diamond(in)">
                                      <p:cBhvr>
                                        <p:cTn id="12" dur="20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705600" y="876300"/>
            <a:ext cx="8579485" cy="1020792"/>
          </a:xfrm>
          <a:prstGeom prst="rect">
            <a:avLst/>
          </a:prstGeom>
        </p:spPr>
        <p:txBody>
          <a:bodyPr vert="horz" wrap="square" lIns="0" tIns="33020" rIns="0" bIns="0" rtlCol="0">
            <a:spAutoFit/>
          </a:bodyPr>
          <a:lstStyle/>
          <a:p>
            <a:pPr marL="12700" marR="5080" rtl="1">
              <a:lnSpc>
                <a:spcPts val="7650"/>
              </a:lnSpc>
              <a:spcBef>
                <a:spcPts val="260"/>
              </a:spcBef>
            </a:pPr>
            <a:r>
              <a:rPr lang="ar-SA" sz="6600" dirty="0" smtClean="0">
                <a:solidFill>
                  <a:schemeClr val="bg1"/>
                </a:solidFill>
              </a:rPr>
              <a:t>مفهوم </a:t>
            </a:r>
            <a:r>
              <a:rPr lang="ar-SA" sz="6600" dirty="0" smtClean="0">
                <a:solidFill>
                  <a:schemeClr val="bg1"/>
                </a:solidFill>
              </a:rPr>
              <a:t>التكنولوجيا </a:t>
            </a:r>
            <a:r>
              <a:rPr lang="ar-SA" sz="6600" dirty="0" smtClean="0">
                <a:solidFill>
                  <a:schemeClr val="bg1"/>
                </a:solidFill>
              </a:rPr>
              <a:t>المالية</a:t>
            </a:r>
            <a:r>
              <a:rPr lang="ar-DZ" sz="6600" dirty="0" smtClean="0">
                <a:solidFill>
                  <a:schemeClr val="bg1"/>
                </a:solidFill>
              </a:rPr>
              <a:t>:</a:t>
            </a:r>
            <a:r>
              <a:rPr lang="ar-SA" sz="6600" dirty="0" smtClean="0"/>
              <a:t>:</a:t>
            </a:r>
            <a:endParaRPr sz="6400"/>
          </a:p>
        </p:txBody>
      </p:sp>
      <p:sp>
        <p:nvSpPr>
          <p:cNvPr id="26" name="object 26"/>
          <p:cNvSpPr txBox="1"/>
          <p:nvPr/>
        </p:nvSpPr>
        <p:spPr>
          <a:xfrm>
            <a:off x="0" y="2857500"/>
            <a:ext cx="17449800" cy="5829801"/>
          </a:xfrm>
          <a:prstGeom prst="rect">
            <a:avLst/>
          </a:prstGeom>
        </p:spPr>
        <p:txBody>
          <a:bodyPr vert="horz" wrap="square" lIns="0" tIns="12700" rIns="0" bIns="0" rtlCol="0">
            <a:spAutoFit/>
          </a:bodyPr>
          <a:lstStyle/>
          <a:p>
            <a:pPr algn="ctr" rtl="1"/>
            <a:r>
              <a:rPr lang="ar-SA" sz="5400" dirty="0">
                <a:solidFill>
                  <a:schemeClr val="bg1"/>
                </a:solidFill>
              </a:rPr>
              <a:t>عرف مصطلح التكنولوجيا المالية انتشارا واسعا في السنوات الأخيرة، فهو يهدف بشكل عام إلى جذب العملاء اعتمادا على منتجات وخدمات تتسم بسهولة الاستخدام وأكثر فعالية وشفافية وأتمتة مقارنة بتلك المتاحة حاليا.</a:t>
            </a:r>
            <a:endParaRPr lang="fr-FR" sz="5400" dirty="0">
              <a:solidFill>
                <a:schemeClr val="bg1"/>
              </a:solidFill>
            </a:endParaRPr>
          </a:p>
          <a:p>
            <a:pPr algn="ctr" rtl="1"/>
            <a:r>
              <a:rPr lang="ar-SA" sz="5400" dirty="0">
                <a:solidFill>
                  <a:schemeClr val="bg1"/>
                </a:solidFill>
              </a:rPr>
              <a:t>وحسب مجلس الاستقرار المالي يعرف التكنولوجيا المالية "</a:t>
            </a:r>
            <a:r>
              <a:rPr lang="fr-FR" sz="5400" dirty="0">
                <a:solidFill>
                  <a:schemeClr val="bg1"/>
                </a:solidFill>
              </a:rPr>
              <a:t>Fin-Tech</a:t>
            </a:r>
            <a:r>
              <a:rPr lang="ar-SA" sz="5400" dirty="0">
                <a:solidFill>
                  <a:schemeClr val="bg1"/>
                </a:solidFill>
              </a:rPr>
              <a:t>" على أنها ابتكارات مالية باستخدام التكنولوجيا يمكنها استحداث نماذج عمل أو تطبيقات أو عمليات أو منتجات جديدة لها أثر ملموس على الأسواق والمؤسسات </a:t>
            </a:r>
            <a:r>
              <a:rPr lang="ar-SA" sz="5400" dirty="0" smtClean="0">
                <a:solidFill>
                  <a:schemeClr val="bg1"/>
                </a:solidFill>
              </a:rPr>
              <a:t>المالية </a:t>
            </a:r>
            <a:r>
              <a:rPr lang="ar-SA" sz="5400" dirty="0">
                <a:solidFill>
                  <a:schemeClr val="bg1"/>
                </a:solidFill>
              </a:rPr>
              <a:t>وعلى تقديم الخدمات </a:t>
            </a:r>
            <a:r>
              <a:rPr lang="ar-SA" sz="5400" dirty="0" smtClean="0">
                <a:solidFill>
                  <a:schemeClr val="bg1"/>
                </a:solidFill>
              </a:rPr>
              <a:t>المالية</a:t>
            </a:r>
            <a:r>
              <a:rPr lang="ar-DZ" sz="5400" dirty="0" smtClean="0">
                <a:solidFill>
                  <a:schemeClr val="bg1"/>
                </a:solidFill>
              </a:rPr>
              <a:t>.</a:t>
            </a:r>
            <a:endParaRPr sz="4800">
              <a:solidFill>
                <a:schemeClr val="bg1"/>
              </a:solidFill>
              <a:latin typeface="Trebuchet MS"/>
              <a:cs typeface="Trebuchet MS"/>
            </a:endParaRPr>
          </a:p>
        </p:txBody>
      </p:sp>
      <p:pic>
        <p:nvPicPr>
          <p:cNvPr id="29" name="object 29"/>
          <p:cNvPicPr/>
          <p:nvPr/>
        </p:nvPicPr>
        <p:blipFill>
          <a:blip r:embed="rId2" cstate="print"/>
          <a:stretch>
            <a:fillRect/>
          </a:stretch>
        </p:blipFill>
        <p:spPr>
          <a:xfrm>
            <a:off x="17259300" y="2746250"/>
            <a:ext cx="1028699" cy="6869848"/>
          </a:xfrm>
          <a:prstGeom prst="rect">
            <a:avLst/>
          </a:prstGeom>
        </p:spPr>
      </p:pic>
      <p:pic>
        <p:nvPicPr>
          <p:cNvPr id="30" name="object 30"/>
          <p:cNvPicPr/>
          <p:nvPr/>
        </p:nvPicPr>
        <p:blipFill>
          <a:blip r:embed="rId3" cstate="print"/>
          <a:stretch>
            <a:fillRect/>
          </a:stretch>
        </p:blipFill>
        <p:spPr>
          <a:xfrm>
            <a:off x="0" y="7200900"/>
            <a:ext cx="1028612" cy="4138870"/>
          </a:xfrm>
          <a:prstGeom prst="rect">
            <a:avLst/>
          </a:prstGeom>
        </p:spPr>
      </p:pic>
      <p:sp>
        <p:nvSpPr>
          <p:cNvPr id="31" name="object 31"/>
          <p:cNvSpPr/>
          <p:nvPr/>
        </p:nvSpPr>
        <p:spPr>
          <a:xfrm>
            <a:off x="15697200" y="495300"/>
            <a:ext cx="161925" cy="1943100"/>
          </a:xfrm>
          <a:custGeom>
            <a:avLst/>
            <a:gdLst/>
            <a:ahLst/>
            <a:cxnLst/>
            <a:rect l="l" t="t" r="r" b="b"/>
            <a:pathLst>
              <a:path w="161925" h="1943100">
                <a:moveTo>
                  <a:pt x="0" y="1942983"/>
                </a:moveTo>
                <a:lnTo>
                  <a:pt x="0" y="0"/>
                </a:lnTo>
                <a:lnTo>
                  <a:pt x="161652" y="0"/>
                </a:lnTo>
                <a:lnTo>
                  <a:pt x="161652" y="1942983"/>
                </a:lnTo>
                <a:lnTo>
                  <a:pt x="0" y="1942983"/>
                </a:lnTo>
                <a:close/>
              </a:path>
            </a:pathLst>
          </a:custGeom>
          <a:solidFill>
            <a:srgbClr val="135CA0"/>
          </a:solidFill>
        </p:spPr>
        <p:txBody>
          <a:bodyPr wrap="square" lIns="0" tIns="0" rIns="0" bIns="0" rtlCol="0"/>
          <a:lstStyle/>
          <a:p>
            <a:endParaRPr/>
          </a:p>
        </p:txBody>
      </p:sp>
      <p:pic>
        <p:nvPicPr>
          <p:cNvPr id="32" name="object 32"/>
          <p:cNvPicPr/>
          <p:nvPr/>
        </p:nvPicPr>
        <p:blipFill>
          <a:blip r:embed="rId4" cstate="print"/>
          <a:stretch>
            <a:fillRect/>
          </a:stretch>
        </p:blipFill>
        <p:spPr>
          <a:xfrm>
            <a:off x="16306800" y="800100"/>
            <a:ext cx="1224823" cy="1224823"/>
          </a:xfrm>
          <a:prstGeom prst="rect">
            <a:avLst/>
          </a:prstGeom>
        </p:spPr>
      </p:pic>
      <p:sp>
        <p:nvSpPr>
          <p:cNvPr id="33" name="object 33"/>
          <p:cNvSpPr txBox="1"/>
          <p:nvPr/>
        </p:nvSpPr>
        <p:spPr>
          <a:xfrm>
            <a:off x="16535400" y="952500"/>
            <a:ext cx="654050" cy="772006"/>
          </a:xfrm>
          <a:prstGeom prst="rect">
            <a:avLst/>
          </a:prstGeom>
        </p:spPr>
        <p:txBody>
          <a:bodyPr vert="horz" wrap="square" lIns="0" tIns="17780" rIns="0" bIns="0" rtlCol="0">
            <a:spAutoFit/>
          </a:bodyPr>
          <a:lstStyle/>
          <a:p>
            <a:pPr marL="12700">
              <a:lnSpc>
                <a:spcPct val="100000"/>
              </a:lnSpc>
              <a:spcBef>
                <a:spcPts val="140"/>
              </a:spcBef>
            </a:pPr>
            <a:r>
              <a:rPr sz="4900" b="1" spc="-290" smtClean="0">
                <a:solidFill>
                  <a:srgbClr val="FFFFFF"/>
                </a:solidFill>
                <a:latin typeface="Arial"/>
                <a:cs typeface="Arial"/>
              </a:rPr>
              <a:t>0</a:t>
            </a:r>
            <a:r>
              <a:rPr lang="ar-DZ" sz="4900" b="1" spc="-290" dirty="0">
                <a:solidFill>
                  <a:srgbClr val="FFFFFF"/>
                </a:solidFill>
                <a:latin typeface="Arial"/>
                <a:cs typeface="Arial"/>
              </a:rPr>
              <a:t>6</a:t>
            </a:r>
            <a:endParaRPr sz="490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 calcmode="lin" valueType="num">
                                      <p:cBhvr additive="base">
                                        <p:cTn id="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animEffect transition="in" filter="diamond(in)">
                                      <p:cBhvr>
                                        <p:cTn id="19" dur="2000"/>
                                        <p:tgtEl>
                                          <p:spTgt spid="26">
                                            <p:txEl>
                                              <p:pRg st="0" end="0"/>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26">
                                            <p:txEl>
                                              <p:pRg st="1" end="1"/>
                                            </p:txEl>
                                          </p:spTgt>
                                        </p:tgtEl>
                                        <p:attrNameLst>
                                          <p:attrName>style.visibility</p:attrName>
                                        </p:attrNameLst>
                                      </p:cBhvr>
                                      <p:to>
                                        <p:strVal val="visible"/>
                                      </p:to>
                                    </p:set>
                                    <p:animEffect transition="in" filter="diamond(in)">
                                      <p:cBhvr>
                                        <p:cTn id="22" dur="2000"/>
                                        <p:tgtEl>
                                          <p:spTgt spid="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rot="10800000">
            <a:off x="11253470" y="266700"/>
            <a:ext cx="7034530" cy="9753600"/>
            <a:chOff x="0" y="0"/>
            <a:chExt cx="7034530" cy="10287000"/>
          </a:xfrm>
        </p:grpSpPr>
        <p:pic>
          <p:nvPicPr>
            <p:cNvPr id="3" name="object 3"/>
            <p:cNvPicPr/>
            <p:nvPr/>
          </p:nvPicPr>
          <p:blipFill>
            <a:blip r:embed="rId2" cstate="print"/>
            <a:stretch>
              <a:fillRect/>
            </a:stretch>
          </p:blipFill>
          <p:spPr>
            <a:xfrm>
              <a:off x="0" y="0"/>
              <a:ext cx="6005390" cy="10286999"/>
            </a:xfrm>
            <a:prstGeom prst="rect">
              <a:avLst/>
            </a:prstGeom>
          </p:spPr>
        </p:pic>
        <p:pic>
          <p:nvPicPr>
            <p:cNvPr id="4" name="object 4"/>
            <p:cNvPicPr/>
            <p:nvPr/>
          </p:nvPicPr>
          <p:blipFill>
            <a:blip r:embed="rId3" cstate="print"/>
            <a:stretch>
              <a:fillRect/>
            </a:stretch>
          </p:blipFill>
          <p:spPr>
            <a:xfrm>
              <a:off x="0" y="0"/>
              <a:ext cx="7034090" cy="10286999"/>
            </a:xfrm>
            <a:prstGeom prst="rect">
              <a:avLst/>
            </a:prstGeom>
          </p:spPr>
        </p:pic>
      </p:grpSp>
      <p:sp>
        <p:nvSpPr>
          <p:cNvPr id="18" name="object 18"/>
          <p:cNvSpPr txBox="1"/>
          <p:nvPr/>
        </p:nvSpPr>
        <p:spPr>
          <a:xfrm>
            <a:off x="838200" y="2171700"/>
            <a:ext cx="16992600" cy="6400598"/>
          </a:xfrm>
          <a:prstGeom prst="rect">
            <a:avLst/>
          </a:prstGeom>
        </p:spPr>
        <p:txBody>
          <a:bodyPr vert="horz" wrap="square" lIns="0" tIns="1905" rIns="0" bIns="0" rtlCol="0">
            <a:spAutoFit/>
          </a:bodyPr>
          <a:lstStyle/>
          <a:p>
            <a:pPr marL="12700" marR="5080" algn="r" rtl="1">
              <a:lnSpc>
                <a:spcPct val="104700"/>
              </a:lnSpc>
              <a:spcBef>
                <a:spcPts val="15"/>
              </a:spcBef>
            </a:pPr>
            <a:r>
              <a:rPr lang="ar-SA" sz="6600" dirty="0">
                <a:solidFill>
                  <a:schemeClr val="bg1"/>
                </a:solidFill>
              </a:rPr>
              <a:t>هي منشأة أعمال سواء كانت بنوكا أو شركات تأمين أو أسواق مالية مثل البورصة، وتعتبر المؤسسات المالية آليات للنمو الاقتصادي ككل، مما يجعل من الضروري معرفة أنواعها وفهم أنشطتها المتمثلة في إقراض العملاء وتسويق الأوراق المالية وتقديم الخدمات المصرفية الأخرى كالتأمين وخطط التقاعد وغيرها وكذلك تحديد عناصر أصولها </a:t>
            </a:r>
            <a:r>
              <a:rPr lang="ar-SA" sz="6600" dirty="0" smtClean="0">
                <a:solidFill>
                  <a:schemeClr val="bg1"/>
                </a:solidFill>
              </a:rPr>
              <a:t>وخصومها</a:t>
            </a:r>
            <a:r>
              <a:rPr lang="ar-DZ" sz="6600" dirty="0" smtClean="0">
                <a:solidFill>
                  <a:schemeClr val="bg1"/>
                </a:solidFill>
              </a:rPr>
              <a:t>.</a:t>
            </a:r>
            <a:endParaRPr sz="6000">
              <a:solidFill>
                <a:schemeClr val="bg1"/>
              </a:solidFill>
              <a:latin typeface="Trebuchet MS"/>
              <a:cs typeface="Trebuchet MS"/>
            </a:endParaRPr>
          </a:p>
        </p:txBody>
      </p:sp>
      <p:pic>
        <p:nvPicPr>
          <p:cNvPr id="24" name="object 24"/>
          <p:cNvPicPr/>
          <p:nvPr/>
        </p:nvPicPr>
        <p:blipFill>
          <a:blip r:embed="rId4" cstate="print"/>
          <a:stretch>
            <a:fillRect/>
          </a:stretch>
        </p:blipFill>
        <p:spPr>
          <a:xfrm rot="10800000">
            <a:off x="0" y="0"/>
            <a:ext cx="1028699" cy="6869848"/>
          </a:xfrm>
          <a:prstGeom prst="rect">
            <a:avLst/>
          </a:prstGeom>
        </p:spPr>
      </p:pic>
      <p:pic>
        <p:nvPicPr>
          <p:cNvPr id="26" name="object 26"/>
          <p:cNvPicPr/>
          <p:nvPr/>
        </p:nvPicPr>
        <p:blipFill>
          <a:blip r:embed="rId5" cstate="print"/>
          <a:stretch>
            <a:fillRect/>
          </a:stretch>
        </p:blipFill>
        <p:spPr>
          <a:xfrm>
            <a:off x="14801" y="5641007"/>
            <a:ext cx="1220296" cy="7172044"/>
          </a:xfrm>
          <a:prstGeom prst="rect">
            <a:avLst/>
          </a:prstGeom>
        </p:spPr>
      </p:pic>
      <p:sp>
        <p:nvSpPr>
          <p:cNvPr id="28" name="Titre 27"/>
          <p:cNvSpPr>
            <a:spLocks noGrp="1"/>
          </p:cNvSpPr>
          <p:nvPr>
            <p:ph type="title"/>
          </p:nvPr>
        </p:nvSpPr>
        <p:spPr>
          <a:xfrm>
            <a:off x="685800" y="495300"/>
            <a:ext cx="11201400" cy="1015663"/>
          </a:xfrm>
        </p:spPr>
        <p:txBody>
          <a:bodyPr/>
          <a:lstStyle/>
          <a:p>
            <a:pPr algn="r" rtl="1"/>
            <a:r>
              <a:rPr lang="ar-SA" sz="6600" dirty="0" smtClean="0">
                <a:solidFill>
                  <a:schemeClr val="bg1"/>
                </a:solidFill>
              </a:rPr>
              <a:t>تعريف المؤسسات </a:t>
            </a:r>
            <a:r>
              <a:rPr lang="ar-SA" sz="6600" dirty="0" smtClean="0">
                <a:solidFill>
                  <a:schemeClr val="bg1"/>
                </a:solidFill>
              </a:rPr>
              <a:t>المالي</a:t>
            </a:r>
            <a:r>
              <a:rPr lang="ar-DZ" sz="6600" dirty="0" smtClean="0">
                <a:solidFill>
                  <a:schemeClr val="bg1"/>
                </a:solidFill>
              </a:rPr>
              <a:t>ة:</a:t>
            </a:r>
            <a:endParaRPr lang="fr-FR" sz="6600" dirty="0">
              <a:solidFill>
                <a:schemeClr val="bg1"/>
              </a:solidFill>
            </a:endParaRPr>
          </a:p>
        </p:txBody>
      </p:sp>
      <p:pic>
        <p:nvPicPr>
          <p:cNvPr id="29" name="object 10"/>
          <p:cNvPicPr/>
          <p:nvPr/>
        </p:nvPicPr>
        <p:blipFill>
          <a:blip r:embed="rId6" cstate="print"/>
          <a:stretch>
            <a:fillRect/>
          </a:stretch>
        </p:blipFill>
        <p:spPr>
          <a:xfrm>
            <a:off x="12115800" y="495300"/>
            <a:ext cx="1224823" cy="1224823"/>
          </a:xfrm>
          <a:prstGeom prst="rect">
            <a:avLst/>
          </a:prstGeom>
        </p:spPr>
      </p:pic>
      <p:sp>
        <p:nvSpPr>
          <p:cNvPr id="30" name="object 17"/>
          <p:cNvSpPr txBox="1">
            <a:spLocks/>
          </p:cNvSpPr>
          <p:nvPr/>
        </p:nvSpPr>
        <p:spPr>
          <a:xfrm>
            <a:off x="12344400" y="647700"/>
            <a:ext cx="695325" cy="778510"/>
          </a:xfrm>
          <a:prstGeom prst="rect">
            <a:avLst/>
          </a:prstGeom>
        </p:spPr>
        <p:txBody>
          <a:bodyPr vert="horz" wrap="square" lIns="0" tIns="17780" rIns="0" bIns="0" rtlCol="0">
            <a:spAutoFit/>
          </a:bodyPr>
          <a:lstStyle/>
          <a:p>
            <a:pPr marL="12700" marR="0" lvl="0" indent="0" defTabSz="914400" eaLnBrk="1" fontAlgn="auto" latinLnBrk="0" hangingPunct="1">
              <a:lnSpc>
                <a:spcPct val="100000"/>
              </a:lnSpc>
              <a:spcBef>
                <a:spcPts val="140"/>
              </a:spcBef>
              <a:spcAft>
                <a:spcPts val="0"/>
              </a:spcAft>
              <a:buClrTx/>
              <a:buSzTx/>
              <a:buFontTx/>
              <a:buNone/>
              <a:tabLst/>
              <a:defRPr/>
            </a:pPr>
            <a:r>
              <a:rPr kumimoji="0" lang="fr-FR" sz="4900" b="1" i="0" u="none" strike="noStrike" kern="0" cap="none" spc="-70" normalizeH="0" baseline="0" noProof="0" dirty="0" smtClean="0">
                <a:ln>
                  <a:noFill/>
                </a:ln>
                <a:solidFill>
                  <a:srgbClr val="FFFFFF"/>
                </a:solidFill>
                <a:effectLst/>
                <a:uLnTx/>
                <a:uFillTx/>
                <a:latin typeface="Arial"/>
                <a:ea typeface="+mj-ea"/>
                <a:cs typeface="Arial"/>
              </a:rPr>
              <a:t>07</a:t>
            </a:r>
            <a:endParaRPr kumimoji="0" lang="fr-FR" sz="4900" b="1" i="0" u="none" strike="noStrike" kern="0" cap="none" spc="0" normalizeH="0" baseline="0" noProof="0" dirty="0">
              <a:ln>
                <a:noFill/>
              </a:ln>
              <a:solidFill>
                <a:srgbClr val="041C4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blinds(horizontal)">
                                      <p:cBhvr>
                                        <p:cTn id="7" dur="500"/>
                                        <p:tgtEl>
                                          <p:spTgt spid="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box(in)">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diamond(in)">
                                      <p:cBhvr>
                                        <p:cTn id="17" dur="20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bject 13"/>
          <p:cNvPicPr/>
          <p:nvPr/>
        </p:nvPicPr>
        <p:blipFill>
          <a:blip r:embed="rId2" cstate="print"/>
          <a:stretch>
            <a:fillRect/>
          </a:stretch>
        </p:blipFill>
        <p:spPr>
          <a:xfrm rot="10800000">
            <a:off x="0" y="6852076"/>
            <a:ext cx="1028699" cy="6869848"/>
          </a:xfrm>
          <a:prstGeom prst="rect">
            <a:avLst/>
          </a:prstGeom>
        </p:spPr>
      </p:pic>
      <p:pic>
        <p:nvPicPr>
          <p:cNvPr id="2" name="object 2"/>
          <p:cNvPicPr/>
          <p:nvPr/>
        </p:nvPicPr>
        <p:blipFill>
          <a:blip r:embed="rId3"/>
          <a:stretch>
            <a:fillRect/>
          </a:stretch>
        </p:blipFill>
        <p:spPr>
          <a:xfrm>
            <a:off x="0" y="0"/>
            <a:ext cx="4343400" cy="7543800"/>
          </a:xfrm>
          <a:prstGeom prst="ellipse">
            <a:avLst/>
          </a:prstGeom>
        </p:spPr>
      </p:pic>
      <p:pic>
        <p:nvPicPr>
          <p:cNvPr id="5" name="object 5"/>
          <p:cNvPicPr/>
          <p:nvPr/>
        </p:nvPicPr>
        <p:blipFill>
          <a:blip r:embed="rId4" cstate="print"/>
          <a:stretch>
            <a:fillRect/>
          </a:stretch>
        </p:blipFill>
        <p:spPr>
          <a:xfrm>
            <a:off x="0" y="0"/>
            <a:ext cx="4419600" cy="8534400"/>
          </a:xfrm>
          <a:prstGeom prst="snip2SameRect">
            <a:avLst/>
          </a:prstGeom>
        </p:spPr>
      </p:pic>
      <p:pic>
        <p:nvPicPr>
          <p:cNvPr id="10" name="object 10"/>
          <p:cNvPicPr/>
          <p:nvPr/>
        </p:nvPicPr>
        <p:blipFill>
          <a:blip r:embed="rId5" cstate="print"/>
          <a:stretch>
            <a:fillRect/>
          </a:stretch>
        </p:blipFill>
        <p:spPr>
          <a:xfrm>
            <a:off x="16306800" y="342900"/>
            <a:ext cx="1224823" cy="1224823"/>
          </a:xfrm>
          <a:prstGeom prst="rect">
            <a:avLst/>
          </a:prstGeom>
        </p:spPr>
      </p:pic>
      <p:sp>
        <p:nvSpPr>
          <p:cNvPr id="11" name="object 11"/>
          <p:cNvSpPr txBox="1"/>
          <p:nvPr/>
        </p:nvSpPr>
        <p:spPr>
          <a:xfrm>
            <a:off x="5105400" y="1638300"/>
            <a:ext cx="12496800" cy="8629927"/>
          </a:xfrm>
          <a:prstGeom prst="rect">
            <a:avLst/>
          </a:prstGeom>
        </p:spPr>
        <p:txBody>
          <a:bodyPr vert="horz" wrap="square" lIns="0" tIns="12065" rIns="0" bIns="0" rtlCol="0">
            <a:spAutoFit/>
          </a:bodyPr>
          <a:lstStyle/>
          <a:p>
            <a:pPr rtl="1"/>
            <a:r>
              <a:rPr lang="ar-SA" sz="4800" dirty="0">
                <a:solidFill>
                  <a:schemeClr val="bg1"/>
                </a:solidFill>
              </a:rPr>
              <a:t>يستند الإطار العام </a:t>
            </a:r>
            <a:r>
              <a:rPr lang="ar-SA" sz="4800" dirty="0" err="1">
                <a:solidFill>
                  <a:schemeClr val="bg1"/>
                </a:solidFill>
              </a:rPr>
              <a:t>للحوكمة</a:t>
            </a:r>
            <a:r>
              <a:rPr lang="ar-SA" sz="4800" dirty="0">
                <a:solidFill>
                  <a:schemeClr val="bg1"/>
                </a:solidFill>
              </a:rPr>
              <a:t> في المؤسسات المالية على مبادئ </a:t>
            </a:r>
            <a:r>
              <a:rPr lang="ar-SA" sz="4800" dirty="0" err="1" smtClean="0">
                <a:solidFill>
                  <a:schemeClr val="bg1"/>
                </a:solidFill>
              </a:rPr>
              <a:t>الحوكم</a:t>
            </a:r>
            <a:r>
              <a:rPr lang="ar-DZ" sz="4800" dirty="0" smtClean="0">
                <a:solidFill>
                  <a:schemeClr val="bg1"/>
                </a:solidFill>
              </a:rPr>
              <a:t>ة المالية التالية:</a:t>
            </a:r>
            <a:endParaRPr lang="fr-FR" sz="4800" dirty="0">
              <a:solidFill>
                <a:schemeClr val="bg1"/>
              </a:solidFill>
            </a:endParaRPr>
          </a:p>
          <a:p>
            <a:pPr rtl="1">
              <a:buFont typeface="Arial" pitchFamily="34" charset="0"/>
              <a:buChar char="•"/>
            </a:pPr>
            <a:r>
              <a:rPr lang="ar-SA" sz="4800" dirty="0">
                <a:solidFill>
                  <a:schemeClr val="bg1"/>
                </a:solidFill>
              </a:rPr>
              <a:t>المساءلة</a:t>
            </a:r>
            <a:endParaRPr lang="fr-FR" sz="4800" dirty="0">
              <a:solidFill>
                <a:schemeClr val="bg1"/>
              </a:solidFill>
            </a:endParaRPr>
          </a:p>
          <a:p>
            <a:pPr rtl="1">
              <a:buFont typeface="Arial" pitchFamily="34" charset="0"/>
              <a:buChar char="•"/>
            </a:pPr>
            <a:r>
              <a:rPr lang="ar-SA" sz="4800" dirty="0" smtClean="0">
                <a:solidFill>
                  <a:schemeClr val="bg1"/>
                </a:solidFill>
              </a:rPr>
              <a:t>الشفافية</a:t>
            </a:r>
            <a:endParaRPr lang="fr-FR" sz="4800" dirty="0">
              <a:solidFill>
                <a:schemeClr val="bg1"/>
              </a:solidFill>
            </a:endParaRPr>
          </a:p>
          <a:p>
            <a:pPr rtl="1">
              <a:buFont typeface="Arial" pitchFamily="34" charset="0"/>
              <a:buChar char="•"/>
            </a:pPr>
            <a:r>
              <a:rPr lang="ar-SA" sz="4800" dirty="0">
                <a:solidFill>
                  <a:schemeClr val="bg1"/>
                </a:solidFill>
              </a:rPr>
              <a:t> النزاهة</a:t>
            </a:r>
            <a:endParaRPr lang="fr-FR" sz="4800" dirty="0">
              <a:solidFill>
                <a:schemeClr val="bg1"/>
              </a:solidFill>
            </a:endParaRPr>
          </a:p>
          <a:p>
            <a:pPr rtl="1">
              <a:buFont typeface="Arial" pitchFamily="34" charset="0"/>
              <a:buChar char="•"/>
            </a:pPr>
            <a:r>
              <a:rPr lang="ar-SA" sz="4800" dirty="0">
                <a:solidFill>
                  <a:schemeClr val="bg1"/>
                </a:solidFill>
              </a:rPr>
              <a:t> الإشراف  </a:t>
            </a:r>
            <a:endParaRPr lang="fr-FR" sz="4800" dirty="0">
              <a:solidFill>
                <a:schemeClr val="bg1"/>
              </a:solidFill>
            </a:endParaRPr>
          </a:p>
          <a:p>
            <a:pPr rtl="1">
              <a:buFont typeface="Arial" pitchFamily="34" charset="0"/>
              <a:buChar char="•"/>
            </a:pPr>
            <a:r>
              <a:rPr lang="ar-SA" sz="4800" dirty="0">
                <a:solidFill>
                  <a:schemeClr val="bg1"/>
                </a:solidFill>
              </a:rPr>
              <a:t>الكفاءة</a:t>
            </a:r>
            <a:r>
              <a:rPr lang="ar-SA" sz="4800" b="1" dirty="0">
                <a:solidFill>
                  <a:schemeClr val="bg1"/>
                </a:solidFill>
              </a:rPr>
              <a:t> </a:t>
            </a:r>
            <a:endParaRPr lang="fr-FR" sz="4800" dirty="0">
              <a:solidFill>
                <a:schemeClr val="bg1"/>
              </a:solidFill>
            </a:endParaRPr>
          </a:p>
          <a:p>
            <a:pPr rtl="1">
              <a:buFont typeface="Arial" pitchFamily="34" charset="0"/>
              <a:buChar char="•"/>
            </a:pPr>
            <a:r>
              <a:rPr lang="ar-SA" sz="4800" dirty="0" err="1">
                <a:solidFill>
                  <a:schemeClr val="bg1"/>
                </a:solidFill>
              </a:rPr>
              <a:t>الريادة</a:t>
            </a:r>
            <a:r>
              <a:rPr lang="ar-SA" sz="4800" dirty="0">
                <a:solidFill>
                  <a:schemeClr val="bg1"/>
                </a:solidFill>
              </a:rPr>
              <a:t> </a:t>
            </a:r>
            <a:endParaRPr lang="fr-FR" sz="4800" dirty="0">
              <a:solidFill>
                <a:schemeClr val="bg1"/>
              </a:solidFill>
            </a:endParaRPr>
          </a:p>
          <a:p>
            <a:pPr rtl="1"/>
            <a:r>
              <a:rPr lang="ar-SA" sz="4800" dirty="0">
                <a:solidFill>
                  <a:schemeClr val="bg1"/>
                </a:solidFill>
              </a:rPr>
              <a:t>إذن فالمؤسسة المالية تحتاج إلى الحوكمه لتحقيق نتائج على نحو فعال مع تحقيق مستويات عالية من الأداء بما يتفق مع الالتزامات القانونية والسياسات المعمول </a:t>
            </a:r>
            <a:r>
              <a:rPr lang="ar-SA" sz="4800" dirty="0" err="1" smtClean="0">
                <a:solidFill>
                  <a:schemeClr val="bg1"/>
                </a:solidFill>
              </a:rPr>
              <a:t>ب</a:t>
            </a:r>
            <a:r>
              <a:rPr lang="ar-DZ" sz="4800" dirty="0" smtClean="0">
                <a:solidFill>
                  <a:schemeClr val="bg1"/>
                </a:solidFill>
              </a:rPr>
              <a:t>ه</a:t>
            </a:r>
            <a:r>
              <a:rPr lang="ar-SA" sz="4800" dirty="0" smtClean="0">
                <a:solidFill>
                  <a:schemeClr val="bg1"/>
                </a:solidFill>
              </a:rPr>
              <a:t>ا</a:t>
            </a:r>
            <a:r>
              <a:rPr lang="ar-DZ" sz="4800" dirty="0" smtClean="0">
                <a:solidFill>
                  <a:schemeClr val="bg1"/>
                </a:solidFill>
              </a:rPr>
              <a:t>.</a:t>
            </a:r>
            <a:r>
              <a:rPr lang="ar-SA" sz="3600" dirty="0" smtClean="0"/>
              <a:t>.</a:t>
            </a:r>
            <a:endParaRPr lang="fr-FR" sz="3600" dirty="0"/>
          </a:p>
          <a:p>
            <a:pPr rtl="1"/>
            <a:r>
              <a:rPr lang="ar-SA" sz="3600" b="1" dirty="0"/>
              <a:t> </a:t>
            </a:r>
            <a:endParaRPr lang="fr-FR" sz="3600" dirty="0"/>
          </a:p>
        </p:txBody>
      </p:sp>
      <p:sp>
        <p:nvSpPr>
          <p:cNvPr id="12" name="object 12"/>
          <p:cNvSpPr txBox="1"/>
          <p:nvPr/>
        </p:nvSpPr>
        <p:spPr>
          <a:xfrm>
            <a:off x="7696200" y="571500"/>
            <a:ext cx="8238490" cy="869020"/>
          </a:xfrm>
          <a:prstGeom prst="rect">
            <a:avLst/>
          </a:prstGeom>
        </p:spPr>
        <p:txBody>
          <a:bodyPr vert="horz" wrap="square" lIns="0" tIns="12065" rIns="0" bIns="0" rtlCol="0">
            <a:spAutoFit/>
          </a:bodyPr>
          <a:lstStyle/>
          <a:p>
            <a:pPr marL="12700" marR="5080" rtl="1">
              <a:lnSpc>
                <a:spcPct val="115900"/>
              </a:lnSpc>
              <a:spcBef>
                <a:spcPts val="95"/>
              </a:spcBef>
            </a:pPr>
            <a:r>
              <a:rPr lang="ar-SA" sz="4800" b="1" u="sng" dirty="0" err="1">
                <a:solidFill>
                  <a:schemeClr val="bg1"/>
                </a:solidFill>
              </a:rPr>
              <a:t>الحوكمة</a:t>
            </a:r>
            <a:r>
              <a:rPr lang="ar-SA" sz="4800" b="1" u="sng" dirty="0">
                <a:solidFill>
                  <a:schemeClr val="bg1"/>
                </a:solidFill>
              </a:rPr>
              <a:t> في المؤسسات المالية </a:t>
            </a:r>
            <a:r>
              <a:rPr lang="ar-SA" sz="2400" b="1" u="sng" dirty="0">
                <a:solidFill>
                  <a:schemeClr val="bg1"/>
                </a:solidFill>
              </a:rPr>
              <a:t>.</a:t>
            </a:r>
            <a:endParaRPr sz="2050">
              <a:solidFill>
                <a:schemeClr val="bg1"/>
              </a:solidFill>
              <a:latin typeface="Trebuchet MS"/>
              <a:cs typeface="Trebuchet MS"/>
            </a:endParaRPr>
          </a:p>
        </p:txBody>
      </p:sp>
      <p:sp>
        <p:nvSpPr>
          <p:cNvPr id="18" name="object 17"/>
          <p:cNvSpPr txBox="1">
            <a:spLocks/>
          </p:cNvSpPr>
          <p:nvPr/>
        </p:nvSpPr>
        <p:spPr>
          <a:xfrm flipH="1">
            <a:off x="16535400" y="495300"/>
            <a:ext cx="904875" cy="778510"/>
          </a:xfrm>
          <a:prstGeom prst="rect">
            <a:avLst/>
          </a:prstGeom>
        </p:spPr>
        <p:txBody>
          <a:bodyPr vert="horz" wrap="square" lIns="0" tIns="17780" rIns="0" bIns="0" rtlCol="0">
            <a:spAutoFit/>
          </a:bodyPr>
          <a:lstStyle/>
          <a:p>
            <a:pPr marL="12700" marR="0" lvl="0" indent="0" defTabSz="914400" eaLnBrk="1" fontAlgn="auto" latinLnBrk="0" hangingPunct="1">
              <a:lnSpc>
                <a:spcPct val="100000"/>
              </a:lnSpc>
              <a:spcBef>
                <a:spcPts val="140"/>
              </a:spcBef>
              <a:spcAft>
                <a:spcPts val="0"/>
              </a:spcAft>
              <a:buClrTx/>
              <a:buSzTx/>
              <a:buFontTx/>
              <a:buNone/>
              <a:tabLst/>
              <a:defRPr/>
            </a:pPr>
            <a:r>
              <a:rPr kumimoji="0" lang="ar-DZ" sz="4900" b="1" i="0" u="none" strike="noStrike" kern="0" cap="none" spc="-70" normalizeH="0" baseline="0" noProof="0" dirty="0" smtClean="0">
                <a:ln>
                  <a:noFill/>
                </a:ln>
                <a:solidFill>
                  <a:srgbClr val="FFFFFF"/>
                </a:solidFill>
                <a:effectLst/>
                <a:uLnTx/>
                <a:uFillTx/>
                <a:latin typeface="Arial"/>
                <a:ea typeface="+mj-ea"/>
                <a:cs typeface="Arial"/>
              </a:rPr>
              <a:t>08</a:t>
            </a:r>
            <a:endParaRPr kumimoji="0" lang="fr-FR" sz="4900" b="1" i="0" u="none" strike="noStrike" kern="0" cap="none" spc="0" normalizeH="0" baseline="0" noProof="0" dirty="0">
              <a:ln>
                <a:noFill/>
              </a:ln>
              <a:solidFill>
                <a:srgbClr val="041C40"/>
              </a:solidFill>
              <a:effectLst/>
              <a:uLnTx/>
              <a:uFillTx/>
              <a:latin typeface="Arial"/>
              <a:ea typeface="+mj-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diamond(in)">
                                      <p:cBhvr>
                                        <p:cTn id="13" dur="20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checkerboard(across)">
                                      <p:cBhvr>
                                        <p:cTn id="18" dur="500"/>
                                        <p:tgtEl>
                                          <p:spTgt spid="11">
                                            <p:txEl>
                                              <p:pRg st="0" end="0"/>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animEffect transition="in" filter="checkerboard(across)">
                                      <p:cBhvr>
                                        <p:cTn id="21" dur="500"/>
                                        <p:tgtEl>
                                          <p:spTgt spid="11">
                                            <p:txEl>
                                              <p:pRg st="1" end="1"/>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11">
                                            <p:txEl>
                                              <p:pRg st="2" end="2"/>
                                            </p:txEl>
                                          </p:spTgt>
                                        </p:tgtEl>
                                        <p:attrNameLst>
                                          <p:attrName>style.visibility</p:attrName>
                                        </p:attrNameLst>
                                      </p:cBhvr>
                                      <p:to>
                                        <p:strVal val="visible"/>
                                      </p:to>
                                    </p:set>
                                    <p:animEffect transition="in" filter="checkerboard(across)">
                                      <p:cBhvr>
                                        <p:cTn id="24" dur="500"/>
                                        <p:tgtEl>
                                          <p:spTgt spid="11">
                                            <p:txEl>
                                              <p:pRg st="2" end="2"/>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Effect transition="in" filter="checkerboard(across)">
                                      <p:cBhvr>
                                        <p:cTn id="27" dur="500"/>
                                        <p:tgtEl>
                                          <p:spTgt spid="11">
                                            <p:txEl>
                                              <p:pRg st="3" end="3"/>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11">
                                            <p:txEl>
                                              <p:pRg st="4" end="4"/>
                                            </p:txEl>
                                          </p:spTgt>
                                        </p:tgtEl>
                                        <p:attrNameLst>
                                          <p:attrName>style.visibility</p:attrName>
                                        </p:attrNameLst>
                                      </p:cBhvr>
                                      <p:to>
                                        <p:strVal val="visible"/>
                                      </p:to>
                                    </p:set>
                                    <p:animEffect transition="in" filter="checkerboard(across)">
                                      <p:cBhvr>
                                        <p:cTn id="30" dur="500"/>
                                        <p:tgtEl>
                                          <p:spTgt spid="11">
                                            <p:txEl>
                                              <p:pRg st="4" end="4"/>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11">
                                            <p:txEl>
                                              <p:pRg st="5" end="5"/>
                                            </p:txEl>
                                          </p:spTgt>
                                        </p:tgtEl>
                                        <p:attrNameLst>
                                          <p:attrName>style.visibility</p:attrName>
                                        </p:attrNameLst>
                                      </p:cBhvr>
                                      <p:to>
                                        <p:strVal val="visible"/>
                                      </p:to>
                                    </p:set>
                                    <p:animEffect transition="in" filter="checkerboard(across)">
                                      <p:cBhvr>
                                        <p:cTn id="33" dur="500"/>
                                        <p:tgtEl>
                                          <p:spTgt spid="11">
                                            <p:txEl>
                                              <p:pRg st="5" end="5"/>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11">
                                            <p:txEl>
                                              <p:pRg st="6" end="6"/>
                                            </p:txEl>
                                          </p:spTgt>
                                        </p:tgtEl>
                                        <p:attrNameLst>
                                          <p:attrName>style.visibility</p:attrName>
                                        </p:attrNameLst>
                                      </p:cBhvr>
                                      <p:to>
                                        <p:strVal val="visible"/>
                                      </p:to>
                                    </p:set>
                                    <p:animEffect transition="in" filter="checkerboard(across)">
                                      <p:cBhvr>
                                        <p:cTn id="36" dur="500"/>
                                        <p:tgtEl>
                                          <p:spTgt spid="11">
                                            <p:txEl>
                                              <p:pRg st="6" end="6"/>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11">
                                            <p:txEl>
                                              <p:pRg st="7" end="7"/>
                                            </p:txEl>
                                          </p:spTgt>
                                        </p:tgtEl>
                                        <p:attrNameLst>
                                          <p:attrName>style.visibility</p:attrName>
                                        </p:attrNameLst>
                                      </p:cBhvr>
                                      <p:to>
                                        <p:strVal val="visible"/>
                                      </p:to>
                                    </p:set>
                                    <p:animEffect transition="in" filter="checkerboard(across)">
                                      <p:cBhvr>
                                        <p:cTn id="39" dur="5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TotalTime>
  <Words>875</Words>
  <Application>Microsoft Office PowerPoint</Application>
  <PresentationFormat>Personnalisé</PresentationFormat>
  <Paragraphs>94</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Office Theme</vt:lpstr>
      <vt:lpstr>جامعة غرداية كلية العلوم الاقتصادية،التجارية والتسيير مخبر التطبيقات الكمية والنوعية الارتقاء الاقتصادي،الاجتماعي والبيئي بالمؤسسات الجزائرية مشروع البحث PRFU حوكمة النظام المصرفي والمالي في ظل الأزمات المالية وتحديات الرهانات الاقتصادية في الجزائر  ينظم: ملتقى وطني حضوري/عن بعد حول: إستراتيجية تطوير وتعزيز الحوكمة المالية في المؤسسات الاقتصادية   </vt:lpstr>
      <vt:lpstr>Diapositive 2</vt:lpstr>
      <vt:lpstr>تمهيد: تهدف هذه الدراسة إلى تقديم مفهوم التكنولوجيا المالية  والحوكمة المالية في المؤسسات المالية ، والتي أصبحت تلعب دورا هما في الرفع من أداء المؤسسات المالية ودفع الاقتصاد لنمو سريع وأكبر لذلك تسعى الجزائر إلى تطوير منظوماتها المالية لتتماشى مع المستوى الكبير للمؤسسات المالية العالمية وذلك لتقديم خدمات مالية ومصرفية عالية الجودة باستعمال أحدث ابتكارات التكنولوجيا الحديثة كالعملات الرقمية، والذكاء الاصطناعي ،والتطبيقات، وقد خلصت الدراسة إلى ضرورة سعي البنوك والمؤسسات المالية إلى إدخال تغييرات في نماذج أعمالها من خلال التوسع في اعتماد التكنولوجيا والاستثمار في تطوير المنتجات المالية  ، والدخول في شراكة مع الشركات التكنولوجيا الحديثة لتحسين قدراتها التنافسية، دون التغاضي عن التزام بمبادئ الحوكمه وخاصة الحوكمه المالية لتغيير الذي يمكن ان تقوم به هذه الأخيرة في حالة التزام المؤسسات المالية بجوهر الحوكمه المالية.</vt:lpstr>
      <vt:lpstr>ومن خلال ما سبق ارتأينا البحث في الإشكالية التالية: </vt:lpstr>
      <vt:lpstr>03</vt:lpstr>
      <vt:lpstr>تعريف الحوكمه المالية (في المؤسسة المالية) </vt:lpstr>
      <vt:lpstr>مفهوم التكنولوجيا المالية::</vt:lpstr>
      <vt:lpstr>تعريف المؤسسات المالية:</vt:lpstr>
      <vt:lpstr>Diapositive 9</vt:lpstr>
      <vt:lpstr>09</vt:lpstr>
      <vt:lpstr>10</vt:lpstr>
      <vt:lpstr>منافع تبني التكنولوجيا المالية في القطاع المصرفي الجزائري:</vt:lpstr>
      <vt:lpstr>وتجدر الإشارة هنا أن التكنولوجيا المالية تنطوي على مجموعة من المخاطر يمكن إيجازها فيما يلي:  </vt:lpstr>
      <vt:lpstr>Diapositive 14</vt:lpstr>
      <vt:lpstr>خاتمة: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Professional Business Project Presentation</dc:title>
  <dc:creator>hadjer hafed</dc:creator>
  <cp:keywords>DAGYKh18G1Y,BAGSxxKKhjQ</cp:keywords>
  <cp:lastModifiedBy>CLIC-ONE</cp:lastModifiedBy>
  <cp:revision>19</cp:revision>
  <dcterms:created xsi:type="dcterms:W3CDTF">2024-12-02T18:58:29Z</dcterms:created>
  <dcterms:modified xsi:type="dcterms:W3CDTF">2024-12-02T21:42:58Z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2024-12-02T00:00:00Z</vt:filetime>
  </property>
  <property fmtid="{D5CDD505-2E9C-101B-9397-08002B2CF9AE}" pid="3" name="Creator">
    <vt:lpwstr>Canva</vt:lpwstr>
  </property>
  <property fmtid="{D5CDD505-2E9C-101B-9397-08002B2CF9AE}" pid="4" name="LastSaved">
    <vt:filetime>2024-12-02T00:00:00Z</vt:filetime>
  </property>
  <property fmtid="{D5CDD505-2E9C-101B-9397-08002B2CF9AE}" pid="5" name="Producer">
    <vt:lpwstr>Canva</vt:lpwstr>
  </property>
</Properties>
</file>