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20"/>
  </p:notesMasterIdLst>
  <p:sldIdLst>
    <p:sldId id="256" r:id="rId2"/>
    <p:sldId id="258" r:id="rId3"/>
    <p:sldId id="260" r:id="rId4"/>
    <p:sldId id="265" r:id="rId5"/>
    <p:sldId id="261" r:id="rId6"/>
    <p:sldId id="262" r:id="rId7"/>
    <p:sldId id="259" r:id="rId8"/>
    <p:sldId id="257" r:id="rId9"/>
    <p:sldId id="266" r:id="rId10"/>
    <p:sldId id="303" r:id="rId11"/>
    <p:sldId id="263" r:id="rId12"/>
    <p:sldId id="264" r:id="rId13"/>
    <p:sldId id="267" r:id="rId14"/>
    <p:sldId id="268" r:id="rId15"/>
    <p:sldId id="304" r:id="rId16"/>
    <p:sldId id="271" r:id="rId17"/>
    <p:sldId id="270" r:id="rId18"/>
    <p:sldId id="269" r:id="rId19"/>
  </p:sldIdLst>
  <p:sldSz cx="9144000" cy="5143500" type="screen16x9"/>
  <p:notesSz cx="6858000" cy="9144000"/>
  <p:embeddedFontLst>
    <p:embeddedFont>
      <p:font typeface="Simplified Arabic" panose="02020603050405020304" pitchFamily="18" charset="-78"/>
      <p:regular r:id="rId21"/>
      <p:bold r:id="rId22"/>
    </p:embeddedFont>
    <p:embeddedFont>
      <p:font typeface="Urbanist" panose="020B0604020202020204" charset="0"/>
      <p:regular r:id="rId23"/>
      <p:bold r:id="rId24"/>
      <p:italic r:id="rId25"/>
      <p:boldItalic r:id="rId26"/>
    </p:embeddedFont>
    <p:embeddedFont>
      <p:font typeface="Malgun Gothic" panose="020B0503020000020004" pitchFamily="34" charset="-127"/>
      <p:regular r:id="rId27"/>
      <p:bold r:id="rId28"/>
    </p:embeddedFont>
    <p:embeddedFont>
      <p:font typeface="Inter" panose="020B0604020202020204" charset="0"/>
      <p:regular r:id="rId29"/>
      <p:bold r:id="rId30"/>
      <p:italic r:id="rId31"/>
      <p:boldItalic r:id="rId32"/>
    </p:embeddedFont>
    <p:embeddedFont>
      <p:font typeface="Open Sans" panose="020B0604020202020204" charset="0"/>
      <p:regular r:id="rId33"/>
      <p:bold r:id="rId34"/>
      <p:italic r:id="rId35"/>
      <p:boldItalic r:id="rId36"/>
    </p:embeddedFont>
    <p:embeddedFont>
      <p:font typeface="Urbanist ExtraBold" panose="020B0604020202020204" charset="0"/>
      <p:bold r:id="rId37"/>
      <p:boldItalic r:id="rId38"/>
    </p:embeddedFont>
    <p:embeddedFont>
      <p:font typeface="Vivaldi" panose="03020602050506090804" pitchFamily="66" charset="0"/>
      <p:italic r:id="rId39"/>
    </p:embeddedFont>
    <p:embeddedFont>
      <p:font typeface="Sakkal Majalla" panose="02000000000000000000" pitchFamily="2" charset="-78"/>
      <p:regular r:id="rId40"/>
      <p:bold r:id="rId41"/>
    </p:embeddedFont>
    <p:embeddedFont>
      <p:font typeface="Calibri" panose="020F0502020204030204" pitchFamily="34" charset="0"/>
      <p:regular r:id="rId42"/>
      <p:bold r:id="rId43"/>
      <p:italic r:id="rId44"/>
      <p:boldItalic r:id="rId45"/>
    </p:embeddedFont>
    <p:embeddedFont>
      <p:font typeface="Palatino Linotype" panose="02040502050505030304" pitchFamily="18" charset="0"/>
      <p:regular r:id="rId46"/>
      <p:bold r:id="rId47"/>
      <p:italic r:id="rId48"/>
      <p:boldItalic r:id="rId49"/>
    </p:embeddedFont>
    <p:embeddedFont>
      <p:font typeface="Traditional Arabic" panose="02020603050405020304" pitchFamily="18" charset="-78"/>
      <p:regular r:id="rId50"/>
      <p:bold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EA647F0-A21A-4870-9A4E-A1C2A8E48E9F}">
  <a:tblStyle styleId="{AEA647F0-A21A-4870-9A4E-A1C2A8E48E9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E8BEB0C-A0F7-4FF3-8600-5997D0F9366C}"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font" Target="fonts/font19.fntdata"/><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font" Target="fonts/font22.fntdata"/><Relationship Id="rId47" Type="http://schemas.openxmlformats.org/officeDocument/2006/relationships/font" Target="fonts/font27.fntdata"/><Relationship Id="rId50" Type="http://schemas.openxmlformats.org/officeDocument/2006/relationships/font" Target="fonts/font30.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openxmlformats.org/officeDocument/2006/relationships/font" Target="fonts/font2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font" Target="fonts/font21.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font" Target="fonts/font25.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49" Type="http://schemas.openxmlformats.org/officeDocument/2006/relationships/font" Target="fonts/font2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font" Target="fonts/font24.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font" Target="fonts/font23.fntdata"/><Relationship Id="rId48" Type="http://schemas.openxmlformats.org/officeDocument/2006/relationships/font" Target="fonts/font28.fntdata"/><Relationship Id="rId8" Type="http://schemas.openxmlformats.org/officeDocument/2006/relationships/slide" Target="slides/slide7.xml"/><Relationship Id="rId51" Type="http://schemas.openxmlformats.org/officeDocument/2006/relationships/font" Target="fonts/font31.fntdata"/><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88BAAE-3996-4BB4-A53F-CE594D9CE4F0}" type="doc">
      <dgm:prSet loTypeId="urn:microsoft.com/office/officeart/2005/8/layout/radial5" loCatId="cycle" qsTypeId="urn:microsoft.com/office/officeart/2005/8/quickstyle/simple1" qsCatId="simple" csTypeId="urn:microsoft.com/office/officeart/2005/8/colors/accent1_4" csCatId="accent1" phldr="1"/>
      <dgm:spPr/>
      <dgm:t>
        <a:bodyPr/>
        <a:lstStyle/>
        <a:p>
          <a:endParaRPr lang="fr-FR"/>
        </a:p>
      </dgm:t>
    </dgm:pt>
    <dgm:pt modelId="{25E14A90-EC3B-4844-A978-C37053F3E49E}">
      <dgm:prSet phldrT="[Texte]"/>
      <dgm:spPr/>
      <dgm:t>
        <a:bodyPr/>
        <a:lstStyle/>
        <a:p>
          <a:r>
            <a:rPr lang="ar-DZ" b="1" dirty="0" smtClean="0">
              <a:latin typeface="Traditional Arabic" panose="02020603050405020304" pitchFamily="18" charset="-78"/>
              <a:cs typeface="Traditional Arabic" panose="02020603050405020304" pitchFamily="18" charset="-78"/>
            </a:rPr>
            <a:t>مبادئ الحوكمة المالية</a:t>
          </a:r>
          <a:endParaRPr lang="fr-FR" b="1" dirty="0">
            <a:latin typeface="Traditional Arabic" panose="02020603050405020304" pitchFamily="18" charset="-78"/>
            <a:cs typeface="Traditional Arabic" panose="02020603050405020304" pitchFamily="18" charset="-78"/>
          </a:endParaRPr>
        </a:p>
      </dgm:t>
    </dgm:pt>
    <dgm:pt modelId="{6E204312-88B6-4FA5-B7B1-40497A8EDF39}" type="parTrans" cxnId="{CCD55BAF-90F1-431F-ABFB-CD5EF0A01CE3}">
      <dgm:prSet/>
      <dgm:spPr/>
      <dgm:t>
        <a:bodyPr/>
        <a:lstStyle/>
        <a:p>
          <a:endParaRPr lang="fr-FR"/>
        </a:p>
      </dgm:t>
    </dgm:pt>
    <dgm:pt modelId="{47FD1765-7944-4961-B19F-EC759912B781}" type="sibTrans" cxnId="{CCD55BAF-90F1-431F-ABFB-CD5EF0A01CE3}">
      <dgm:prSet/>
      <dgm:spPr/>
      <dgm:t>
        <a:bodyPr/>
        <a:lstStyle/>
        <a:p>
          <a:endParaRPr lang="fr-FR"/>
        </a:p>
      </dgm:t>
    </dgm:pt>
    <dgm:pt modelId="{17767154-3537-4544-B58C-D1FE023B572F}">
      <dgm:prSet phldrT="[Texte]"/>
      <dgm:spPr/>
      <dgm:t>
        <a:bodyPr/>
        <a:lstStyle/>
        <a:p>
          <a:r>
            <a:rPr lang="ar-DZ" dirty="0" smtClean="0">
              <a:latin typeface="Traditional Arabic" panose="02020603050405020304" pitchFamily="18" charset="-78"/>
              <a:cs typeface="Traditional Arabic" panose="02020603050405020304" pitchFamily="18" charset="-78"/>
            </a:rPr>
            <a:t>المساءلة</a:t>
          </a:r>
          <a:endParaRPr lang="fr-FR" dirty="0">
            <a:latin typeface="Traditional Arabic" panose="02020603050405020304" pitchFamily="18" charset="-78"/>
            <a:cs typeface="Traditional Arabic" panose="02020603050405020304" pitchFamily="18" charset="-78"/>
          </a:endParaRPr>
        </a:p>
      </dgm:t>
    </dgm:pt>
    <dgm:pt modelId="{7F769CAF-786A-41C9-B2A4-FB538ACEA4EA}" type="parTrans" cxnId="{1352F9AB-DB28-4114-87EC-EC85B9438408}">
      <dgm:prSet/>
      <dgm:spPr/>
      <dgm:t>
        <a:bodyPr/>
        <a:lstStyle/>
        <a:p>
          <a:endParaRPr lang="fr-FR"/>
        </a:p>
      </dgm:t>
    </dgm:pt>
    <dgm:pt modelId="{82C0E16B-A342-4E9C-BFC0-FBD72B0FCF8F}" type="sibTrans" cxnId="{1352F9AB-DB28-4114-87EC-EC85B9438408}">
      <dgm:prSet/>
      <dgm:spPr/>
      <dgm:t>
        <a:bodyPr/>
        <a:lstStyle/>
        <a:p>
          <a:endParaRPr lang="fr-FR"/>
        </a:p>
      </dgm:t>
    </dgm:pt>
    <dgm:pt modelId="{4BCDB688-4657-49AB-88A2-FD2E90923BE4}">
      <dgm:prSet phldrT="[Texte]"/>
      <dgm:spPr/>
      <dgm:t>
        <a:bodyPr/>
        <a:lstStyle/>
        <a:p>
          <a:r>
            <a:rPr lang="ar-DZ" dirty="0" smtClean="0">
              <a:latin typeface="Traditional Arabic" panose="02020603050405020304" pitchFamily="18" charset="-78"/>
              <a:cs typeface="Traditional Arabic" panose="02020603050405020304" pitchFamily="18" charset="-78"/>
            </a:rPr>
            <a:t>الشفافية</a:t>
          </a:r>
          <a:endParaRPr lang="fr-FR" dirty="0">
            <a:latin typeface="Traditional Arabic" panose="02020603050405020304" pitchFamily="18" charset="-78"/>
            <a:cs typeface="Traditional Arabic" panose="02020603050405020304" pitchFamily="18" charset="-78"/>
          </a:endParaRPr>
        </a:p>
      </dgm:t>
    </dgm:pt>
    <dgm:pt modelId="{1D5E1631-2CB8-4BC7-BD30-104EDABEDA0A}" type="parTrans" cxnId="{91DB3024-116D-4914-9968-0E2157B2FBA6}">
      <dgm:prSet/>
      <dgm:spPr/>
      <dgm:t>
        <a:bodyPr/>
        <a:lstStyle/>
        <a:p>
          <a:endParaRPr lang="fr-FR"/>
        </a:p>
      </dgm:t>
    </dgm:pt>
    <dgm:pt modelId="{5AFF6E4A-EC76-49D6-BCA0-98D7255F1B84}" type="sibTrans" cxnId="{91DB3024-116D-4914-9968-0E2157B2FBA6}">
      <dgm:prSet/>
      <dgm:spPr/>
      <dgm:t>
        <a:bodyPr/>
        <a:lstStyle/>
        <a:p>
          <a:endParaRPr lang="fr-FR"/>
        </a:p>
      </dgm:t>
    </dgm:pt>
    <dgm:pt modelId="{B2DC8C47-9414-4A53-A7E7-050098CF272B}">
      <dgm:prSet phldrT="[Texte]"/>
      <dgm:spPr/>
      <dgm:t>
        <a:bodyPr/>
        <a:lstStyle/>
        <a:p>
          <a:r>
            <a:rPr lang="ar-DZ" dirty="0" smtClean="0">
              <a:latin typeface="Traditional Arabic" panose="02020603050405020304" pitchFamily="18" charset="-78"/>
              <a:cs typeface="Traditional Arabic" panose="02020603050405020304" pitchFamily="18" charset="-78"/>
            </a:rPr>
            <a:t>النزاهة</a:t>
          </a:r>
          <a:endParaRPr lang="fr-FR" dirty="0">
            <a:latin typeface="Traditional Arabic" panose="02020603050405020304" pitchFamily="18" charset="-78"/>
            <a:cs typeface="Traditional Arabic" panose="02020603050405020304" pitchFamily="18" charset="-78"/>
          </a:endParaRPr>
        </a:p>
      </dgm:t>
    </dgm:pt>
    <dgm:pt modelId="{5B9711C1-C707-4927-8D23-DEBB32444221}" type="parTrans" cxnId="{B11D1B57-7D01-4446-BAB5-A40FAD1284C6}">
      <dgm:prSet/>
      <dgm:spPr/>
      <dgm:t>
        <a:bodyPr/>
        <a:lstStyle/>
        <a:p>
          <a:endParaRPr lang="fr-FR"/>
        </a:p>
      </dgm:t>
    </dgm:pt>
    <dgm:pt modelId="{49A5C6BB-5AD5-4B61-A3A3-7171D90639C6}" type="sibTrans" cxnId="{B11D1B57-7D01-4446-BAB5-A40FAD1284C6}">
      <dgm:prSet/>
      <dgm:spPr/>
      <dgm:t>
        <a:bodyPr/>
        <a:lstStyle/>
        <a:p>
          <a:endParaRPr lang="fr-FR"/>
        </a:p>
      </dgm:t>
    </dgm:pt>
    <dgm:pt modelId="{209CC285-44E1-4296-9CAF-14C39F9A7DB9}">
      <dgm:prSet phldrT="[Texte]"/>
      <dgm:spPr/>
      <dgm:t>
        <a:bodyPr/>
        <a:lstStyle/>
        <a:p>
          <a:r>
            <a:rPr lang="ar-DZ" dirty="0" smtClean="0">
              <a:latin typeface="Traditional Arabic" panose="02020603050405020304" pitchFamily="18" charset="-78"/>
              <a:cs typeface="Traditional Arabic" panose="02020603050405020304" pitchFamily="18" charset="-78"/>
            </a:rPr>
            <a:t>العدالة</a:t>
          </a:r>
          <a:endParaRPr lang="fr-FR" dirty="0">
            <a:latin typeface="Traditional Arabic" panose="02020603050405020304" pitchFamily="18" charset="-78"/>
            <a:cs typeface="Traditional Arabic" panose="02020603050405020304" pitchFamily="18" charset="-78"/>
          </a:endParaRPr>
        </a:p>
      </dgm:t>
    </dgm:pt>
    <dgm:pt modelId="{52F5F119-899E-457B-A640-5736B5C065E1}" type="parTrans" cxnId="{7F905977-2CF8-42F6-B681-3B6592E6CE7A}">
      <dgm:prSet/>
      <dgm:spPr/>
      <dgm:t>
        <a:bodyPr/>
        <a:lstStyle/>
        <a:p>
          <a:endParaRPr lang="fr-FR"/>
        </a:p>
      </dgm:t>
    </dgm:pt>
    <dgm:pt modelId="{A8DB9F3F-449A-47C1-AAAE-7FEE8E17EAE5}" type="sibTrans" cxnId="{7F905977-2CF8-42F6-B681-3B6592E6CE7A}">
      <dgm:prSet/>
      <dgm:spPr/>
      <dgm:t>
        <a:bodyPr/>
        <a:lstStyle/>
        <a:p>
          <a:endParaRPr lang="fr-FR"/>
        </a:p>
      </dgm:t>
    </dgm:pt>
    <dgm:pt modelId="{CBC25E44-E22E-419B-B500-D871C4028995}">
      <dgm:prSet phldrT="[Texte]"/>
      <dgm:spPr/>
      <dgm:t>
        <a:bodyPr/>
        <a:lstStyle/>
        <a:p>
          <a:r>
            <a:rPr lang="ar-DZ" dirty="0" smtClean="0">
              <a:latin typeface="Traditional Arabic" panose="02020603050405020304" pitchFamily="18" charset="-78"/>
              <a:cs typeface="Traditional Arabic" panose="02020603050405020304" pitchFamily="18" charset="-78"/>
            </a:rPr>
            <a:t>الإستدامة</a:t>
          </a:r>
          <a:endParaRPr lang="fr-FR" dirty="0">
            <a:latin typeface="Traditional Arabic" panose="02020603050405020304" pitchFamily="18" charset="-78"/>
            <a:cs typeface="Traditional Arabic" panose="02020603050405020304" pitchFamily="18" charset="-78"/>
          </a:endParaRPr>
        </a:p>
      </dgm:t>
    </dgm:pt>
    <dgm:pt modelId="{E0CA3769-62EA-4C73-A654-64CEE1093C99}" type="parTrans" cxnId="{598E2EB4-0FF4-480F-BC7C-F903BF7F7F74}">
      <dgm:prSet/>
      <dgm:spPr/>
      <dgm:t>
        <a:bodyPr/>
        <a:lstStyle/>
        <a:p>
          <a:endParaRPr lang="fr-FR"/>
        </a:p>
      </dgm:t>
    </dgm:pt>
    <dgm:pt modelId="{EFA5844A-E759-4040-9A8B-86F36EBB3646}" type="sibTrans" cxnId="{598E2EB4-0FF4-480F-BC7C-F903BF7F7F74}">
      <dgm:prSet/>
      <dgm:spPr/>
      <dgm:t>
        <a:bodyPr/>
        <a:lstStyle/>
        <a:p>
          <a:endParaRPr lang="fr-FR"/>
        </a:p>
      </dgm:t>
    </dgm:pt>
    <dgm:pt modelId="{EB010F4B-461F-4969-A360-55E80EBA3888}" type="pres">
      <dgm:prSet presAssocID="{4988BAAE-3996-4BB4-A53F-CE594D9CE4F0}" presName="Name0" presStyleCnt="0">
        <dgm:presLayoutVars>
          <dgm:chMax val="1"/>
          <dgm:dir/>
          <dgm:animLvl val="ctr"/>
          <dgm:resizeHandles val="exact"/>
        </dgm:presLayoutVars>
      </dgm:prSet>
      <dgm:spPr/>
    </dgm:pt>
    <dgm:pt modelId="{8F34B956-028A-453D-B8FF-92A089D81195}" type="pres">
      <dgm:prSet presAssocID="{25E14A90-EC3B-4844-A978-C37053F3E49E}" presName="centerShape" presStyleLbl="node0" presStyleIdx="0" presStyleCnt="1"/>
      <dgm:spPr/>
      <dgm:t>
        <a:bodyPr/>
        <a:lstStyle/>
        <a:p>
          <a:endParaRPr lang="fr-FR"/>
        </a:p>
      </dgm:t>
    </dgm:pt>
    <dgm:pt modelId="{6FAA0114-BF31-43F7-9CD9-8B7739D601E8}" type="pres">
      <dgm:prSet presAssocID="{7F769CAF-786A-41C9-B2A4-FB538ACEA4EA}" presName="parTrans" presStyleLbl="sibTrans2D1" presStyleIdx="0" presStyleCnt="5"/>
      <dgm:spPr/>
    </dgm:pt>
    <dgm:pt modelId="{B163A840-7CA4-4002-9E23-83240920AED8}" type="pres">
      <dgm:prSet presAssocID="{7F769CAF-786A-41C9-B2A4-FB538ACEA4EA}" presName="connectorText" presStyleLbl="sibTrans2D1" presStyleIdx="0" presStyleCnt="5"/>
      <dgm:spPr/>
    </dgm:pt>
    <dgm:pt modelId="{D7E81D8A-7F0B-4DEB-B917-7C7157DA3E3F}" type="pres">
      <dgm:prSet presAssocID="{17767154-3537-4544-B58C-D1FE023B572F}" presName="node" presStyleLbl="node1" presStyleIdx="0" presStyleCnt="5">
        <dgm:presLayoutVars>
          <dgm:bulletEnabled val="1"/>
        </dgm:presLayoutVars>
      </dgm:prSet>
      <dgm:spPr/>
    </dgm:pt>
    <dgm:pt modelId="{923232AE-6FB2-43FF-9375-E5216725756A}" type="pres">
      <dgm:prSet presAssocID="{1D5E1631-2CB8-4BC7-BD30-104EDABEDA0A}" presName="parTrans" presStyleLbl="sibTrans2D1" presStyleIdx="1" presStyleCnt="5"/>
      <dgm:spPr/>
    </dgm:pt>
    <dgm:pt modelId="{32CBA08C-1546-414F-91BA-84AE88F57B77}" type="pres">
      <dgm:prSet presAssocID="{1D5E1631-2CB8-4BC7-BD30-104EDABEDA0A}" presName="connectorText" presStyleLbl="sibTrans2D1" presStyleIdx="1" presStyleCnt="5"/>
      <dgm:spPr/>
    </dgm:pt>
    <dgm:pt modelId="{FA21B05D-A29C-4651-B648-170DDFE63A01}" type="pres">
      <dgm:prSet presAssocID="{4BCDB688-4657-49AB-88A2-FD2E90923BE4}" presName="node" presStyleLbl="node1" presStyleIdx="1" presStyleCnt="5">
        <dgm:presLayoutVars>
          <dgm:bulletEnabled val="1"/>
        </dgm:presLayoutVars>
      </dgm:prSet>
      <dgm:spPr/>
    </dgm:pt>
    <dgm:pt modelId="{13D1ADB8-C2E7-4E68-B64B-6A14147C1DF4}" type="pres">
      <dgm:prSet presAssocID="{5B9711C1-C707-4927-8D23-DEBB32444221}" presName="parTrans" presStyleLbl="sibTrans2D1" presStyleIdx="2" presStyleCnt="5"/>
      <dgm:spPr/>
    </dgm:pt>
    <dgm:pt modelId="{46BAA2F9-E524-417D-8BAE-3990DCADC239}" type="pres">
      <dgm:prSet presAssocID="{5B9711C1-C707-4927-8D23-DEBB32444221}" presName="connectorText" presStyleLbl="sibTrans2D1" presStyleIdx="2" presStyleCnt="5"/>
      <dgm:spPr/>
    </dgm:pt>
    <dgm:pt modelId="{A94A4B35-4B04-4269-BD24-5F98BAF8CB2C}" type="pres">
      <dgm:prSet presAssocID="{B2DC8C47-9414-4A53-A7E7-050098CF272B}" presName="node" presStyleLbl="node1" presStyleIdx="2" presStyleCnt="5">
        <dgm:presLayoutVars>
          <dgm:bulletEnabled val="1"/>
        </dgm:presLayoutVars>
      </dgm:prSet>
      <dgm:spPr/>
    </dgm:pt>
    <dgm:pt modelId="{8929A06B-2DCE-428E-8A21-B9E733562A78}" type="pres">
      <dgm:prSet presAssocID="{52F5F119-899E-457B-A640-5736B5C065E1}" presName="parTrans" presStyleLbl="sibTrans2D1" presStyleIdx="3" presStyleCnt="5"/>
      <dgm:spPr/>
    </dgm:pt>
    <dgm:pt modelId="{111DE002-5D33-410F-B1AC-2C0B6B5E535F}" type="pres">
      <dgm:prSet presAssocID="{52F5F119-899E-457B-A640-5736B5C065E1}" presName="connectorText" presStyleLbl="sibTrans2D1" presStyleIdx="3" presStyleCnt="5"/>
      <dgm:spPr/>
    </dgm:pt>
    <dgm:pt modelId="{84E6C5CD-7002-471B-8598-BDDDEA3E29EE}" type="pres">
      <dgm:prSet presAssocID="{209CC285-44E1-4296-9CAF-14C39F9A7DB9}" presName="node" presStyleLbl="node1" presStyleIdx="3" presStyleCnt="5">
        <dgm:presLayoutVars>
          <dgm:bulletEnabled val="1"/>
        </dgm:presLayoutVars>
      </dgm:prSet>
      <dgm:spPr/>
    </dgm:pt>
    <dgm:pt modelId="{35FC0744-9C72-43CB-A77E-95499B43B203}" type="pres">
      <dgm:prSet presAssocID="{E0CA3769-62EA-4C73-A654-64CEE1093C99}" presName="parTrans" presStyleLbl="sibTrans2D1" presStyleIdx="4" presStyleCnt="5"/>
      <dgm:spPr/>
    </dgm:pt>
    <dgm:pt modelId="{2F0F861A-8D2F-438D-96E4-9540644352BA}" type="pres">
      <dgm:prSet presAssocID="{E0CA3769-62EA-4C73-A654-64CEE1093C99}" presName="connectorText" presStyleLbl="sibTrans2D1" presStyleIdx="4" presStyleCnt="5"/>
      <dgm:spPr/>
    </dgm:pt>
    <dgm:pt modelId="{CBACC1A9-98E0-4576-9281-98F01F85934B}" type="pres">
      <dgm:prSet presAssocID="{CBC25E44-E22E-419B-B500-D871C4028995}" presName="node" presStyleLbl="node1" presStyleIdx="4" presStyleCnt="5">
        <dgm:presLayoutVars>
          <dgm:bulletEnabled val="1"/>
        </dgm:presLayoutVars>
      </dgm:prSet>
      <dgm:spPr/>
    </dgm:pt>
  </dgm:ptLst>
  <dgm:cxnLst>
    <dgm:cxn modelId="{C31B85FF-F754-4F5C-B3D5-E99374BA105D}" type="presOf" srcId="{17767154-3537-4544-B58C-D1FE023B572F}" destId="{D7E81D8A-7F0B-4DEB-B917-7C7157DA3E3F}" srcOrd="0" destOrd="0" presId="urn:microsoft.com/office/officeart/2005/8/layout/radial5"/>
    <dgm:cxn modelId="{91DB3024-116D-4914-9968-0E2157B2FBA6}" srcId="{25E14A90-EC3B-4844-A978-C37053F3E49E}" destId="{4BCDB688-4657-49AB-88A2-FD2E90923BE4}" srcOrd="1" destOrd="0" parTransId="{1D5E1631-2CB8-4BC7-BD30-104EDABEDA0A}" sibTransId="{5AFF6E4A-EC76-49D6-BCA0-98D7255F1B84}"/>
    <dgm:cxn modelId="{DA4B2A44-3A9B-4A12-8A2C-4CCA35E2E706}" type="presOf" srcId="{E0CA3769-62EA-4C73-A654-64CEE1093C99}" destId="{2F0F861A-8D2F-438D-96E4-9540644352BA}" srcOrd="1" destOrd="0" presId="urn:microsoft.com/office/officeart/2005/8/layout/radial5"/>
    <dgm:cxn modelId="{3A80B770-4B5D-4B7A-807E-9F2170C4F36D}" type="presOf" srcId="{5B9711C1-C707-4927-8D23-DEBB32444221}" destId="{13D1ADB8-C2E7-4E68-B64B-6A14147C1DF4}" srcOrd="0" destOrd="0" presId="urn:microsoft.com/office/officeart/2005/8/layout/radial5"/>
    <dgm:cxn modelId="{D88704C5-1A89-4A6E-8BFB-2270AD2E2B30}" type="presOf" srcId="{52F5F119-899E-457B-A640-5736B5C065E1}" destId="{8929A06B-2DCE-428E-8A21-B9E733562A78}" srcOrd="0" destOrd="0" presId="urn:microsoft.com/office/officeart/2005/8/layout/radial5"/>
    <dgm:cxn modelId="{F69AED54-98D6-4BEC-857A-605225E30067}" type="presOf" srcId="{1D5E1631-2CB8-4BC7-BD30-104EDABEDA0A}" destId="{923232AE-6FB2-43FF-9375-E5216725756A}" srcOrd="0" destOrd="0" presId="urn:microsoft.com/office/officeart/2005/8/layout/radial5"/>
    <dgm:cxn modelId="{B754A9F7-547D-4885-84C7-EA0E4600053A}" type="presOf" srcId="{209CC285-44E1-4296-9CAF-14C39F9A7DB9}" destId="{84E6C5CD-7002-471B-8598-BDDDEA3E29EE}" srcOrd="0" destOrd="0" presId="urn:microsoft.com/office/officeart/2005/8/layout/radial5"/>
    <dgm:cxn modelId="{FFD85FC6-7202-45BA-95EB-F952F65B234A}" type="presOf" srcId="{B2DC8C47-9414-4A53-A7E7-050098CF272B}" destId="{A94A4B35-4B04-4269-BD24-5F98BAF8CB2C}" srcOrd="0" destOrd="0" presId="urn:microsoft.com/office/officeart/2005/8/layout/radial5"/>
    <dgm:cxn modelId="{BCF8D4B6-86F4-441A-B266-3907F4C04393}" type="presOf" srcId="{52F5F119-899E-457B-A640-5736B5C065E1}" destId="{111DE002-5D33-410F-B1AC-2C0B6B5E535F}" srcOrd="1" destOrd="0" presId="urn:microsoft.com/office/officeart/2005/8/layout/radial5"/>
    <dgm:cxn modelId="{CCD55BAF-90F1-431F-ABFB-CD5EF0A01CE3}" srcId="{4988BAAE-3996-4BB4-A53F-CE594D9CE4F0}" destId="{25E14A90-EC3B-4844-A978-C37053F3E49E}" srcOrd="0" destOrd="0" parTransId="{6E204312-88B6-4FA5-B7B1-40497A8EDF39}" sibTransId="{47FD1765-7944-4961-B19F-EC759912B781}"/>
    <dgm:cxn modelId="{474BA892-F9E3-4D0F-8B85-CDAC8A48ABFB}" type="presOf" srcId="{4BCDB688-4657-49AB-88A2-FD2E90923BE4}" destId="{FA21B05D-A29C-4651-B648-170DDFE63A01}" srcOrd="0" destOrd="0" presId="urn:microsoft.com/office/officeart/2005/8/layout/radial5"/>
    <dgm:cxn modelId="{1352F9AB-DB28-4114-87EC-EC85B9438408}" srcId="{25E14A90-EC3B-4844-A978-C37053F3E49E}" destId="{17767154-3537-4544-B58C-D1FE023B572F}" srcOrd="0" destOrd="0" parTransId="{7F769CAF-786A-41C9-B2A4-FB538ACEA4EA}" sibTransId="{82C0E16B-A342-4E9C-BFC0-FBD72B0FCF8F}"/>
    <dgm:cxn modelId="{7F905977-2CF8-42F6-B681-3B6592E6CE7A}" srcId="{25E14A90-EC3B-4844-A978-C37053F3E49E}" destId="{209CC285-44E1-4296-9CAF-14C39F9A7DB9}" srcOrd="3" destOrd="0" parTransId="{52F5F119-899E-457B-A640-5736B5C065E1}" sibTransId="{A8DB9F3F-449A-47C1-AAAE-7FEE8E17EAE5}"/>
    <dgm:cxn modelId="{598E2EB4-0FF4-480F-BC7C-F903BF7F7F74}" srcId="{25E14A90-EC3B-4844-A978-C37053F3E49E}" destId="{CBC25E44-E22E-419B-B500-D871C4028995}" srcOrd="4" destOrd="0" parTransId="{E0CA3769-62EA-4C73-A654-64CEE1093C99}" sibTransId="{EFA5844A-E759-4040-9A8B-86F36EBB3646}"/>
    <dgm:cxn modelId="{B643F133-CCAE-4EFE-AD04-32276E71A9E6}" type="presOf" srcId="{7F769CAF-786A-41C9-B2A4-FB538ACEA4EA}" destId="{B163A840-7CA4-4002-9E23-83240920AED8}" srcOrd="1" destOrd="0" presId="urn:microsoft.com/office/officeart/2005/8/layout/radial5"/>
    <dgm:cxn modelId="{B3C15A34-C076-48C7-A359-14761F013A54}" type="presOf" srcId="{7F769CAF-786A-41C9-B2A4-FB538ACEA4EA}" destId="{6FAA0114-BF31-43F7-9CD9-8B7739D601E8}" srcOrd="0" destOrd="0" presId="urn:microsoft.com/office/officeart/2005/8/layout/radial5"/>
    <dgm:cxn modelId="{BA498A41-15BA-412E-BBBD-455EE82513C2}" type="presOf" srcId="{25E14A90-EC3B-4844-A978-C37053F3E49E}" destId="{8F34B956-028A-453D-B8FF-92A089D81195}" srcOrd="0" destOrd="0" presId="urn:microsoft.com/office/officeart/2005/8/layout/radial5"/>
    <dgm:cxn modelId="{8193AC6F-12F4-409D-BA08-790E33604080}" type="presOf" srcId="{CBC25E44-E22E-419B-B500-D871C4028995}" destId="{CBACC1A9-98E0-4576-9281-98F01F85934B}" srcOrd="0" destOrd="0" presId="urn:microsoft.com/office/officeart/2005/8/layout/radial5"/>
    <dgm:cxn modelId="{517F7F0F-893A-498D-A107-367D2E18B14D}" type="presOf" srcId="{E0CA3769-62EA-4C73-A654-64CEE1093C99}" destId="{35FC0744-9C72-43CB-A77E-95499B43B203}" srcOrd="0" destOrd="0" presId="urn:microsoft.com/office/officeart/2005/8/layout/radial5"/>
    <dgm:cxn modelId="{B11D1B57-7D01-4446-BAB5-A40FAD1284C6}" srcId="{25E14A90-EC3B-4844-A978-C37053F3E49E}" destId="{B2DC8C47-9414-4A53-A7E7-050098CF272B}" srcOrd="2" destOrd="0" parTransId="{5B9711C1-C707-4927-8D23-DEBB32444221}" sibTransId="{49A5C6BB-5AD5-4B61-A3A3-7171D90639C6}"/>
    <dgm:cxn modelId="{E38FFF11-FE48-4602-B2F0-8DE369A25E1E}" type="presOf" srcId="{1D5E1631-2CB8-4BC7-BD30-104EDABEDA0A}" destId="{32CBA08C-1546-414F-91BA-84AE88F57B77}" srcOrd="1" destOrd="0" presId="urn:microsoft.com/office/officeart/2005/8/layout/radial5"/>
    <dgm:cxn modelId="{85F00C41-EAE7-41C1-8F0C-CCA478FAC71F}" type="presOf" srcId="{4988BAAE-3996-4BB4-A53F-CE594D9CE4F0}" destId="{EB010F4B-461F-4969-A360-55E80EBA3888}" srcOrd="0" destOrd="0" presId="urn:microsoft.com/office/officeart/2005/8/layout/radial5"/>
    <dgm:cxn modelId="{E089CDB8-F542-49EB-81E3-85C12EB62C61}" type="presOf" srcId="{5B9711C1-C707-4927-8D23-DEBB32444221}" destId="{46BAA2F9-E524-417D-8BAE-3990DCADC239}" srcOrd="1" destOrd="0" presId="urn:microsoft.com/office/officeart/2005/8/layout/radial5"/>
    <dgm:cxn modelId="{7FF8C153-957F-485E-A279-C02EC7BC4A9A}" type="presParOf" srcId="{EB010F4B-461F-4969-A360-55E80EBA3888}" destId="{8F34B956-028A-453D-B8FF-92A089D81195}" srcOrd="0" destOrd="0" presId="urn:microsoft.com/office/officeart/2005/8/layout/radial5"/>
    <dgm:cxn modelId="{1C941F57-4D19-46E4-AE91-E3350D0087A3}" type="presParOf" srcId="{EB010F4B-461F-4969-A360-55E80EBA3888}" destId="{6FAA0114-BF31-43F7-9CD9-8B7739D601E8}" srcOrd="1" destOrd="0" presId="urn:microsoft.com/office/officeart/2005/8/layout/radial5"/>
    <dgm:cxn modelId="{D8CD36F1-1A55-40C3-89A2-B08862E75A84}" type="presParOf" srcId="{6FAA0114-BF31-43F7-9CD9-8B7739D601E8}" destId="{B163A840-7CA4-4002-9E23-83240920AED8}" srcOrd="0" destOrd="0" presId="urn:microsoft.com/office/officeart/2005/8/layout/radial5"/>
    <dgm:cxn modelId="{42762007-C47C-45D7-BEE4-65BF0548B640}" type="presParOf" srcId="{EB010F4B-461F-4969-A360-55E80EBA3888}" destId="{D7E81D8A-7F0B-4DEB-B917-7C7157DA3E3F}" srcOrd="2" destOrd="0" presId="urn:microsoft.com/office/officeart/2005/8/layout/radial5"/>
    <dgm:cxn modelId="{317EF1A5-DAD0-4721-B554-3923FA18D2E2}" type="presParOf" srcId="{EB010F4B-461F-4969-A360-55E80EBA3888}" destId="{923232AE-6FB2-43FF-9375-E5216725756A}" srcOrd="3" destOrd="0" presId="urn:microsoft.com/office/officeart/2005/8/layout/radial5"/>
    <dgm:cxn modelId="{8E84BC20-8CF2-4C95-9C2B-98F484804DFC}" type="presParOf" srcId="{923232AE-6FB2-43FF-9375-E5216725756A}" destId="{32CBA08C-1546-414F-91BA-84AE88F57B77}" srcOrd="0" destOrd="0" presId="urn:microsoft.com/office/officeart/2005/8/layout/radial5"/>
    <dgm:cxn modelId="{6A4450D2-C4DB-4721-A848-20E3D497627B}" type="presParOf" srcId="{EB010F4B-461F-4969-A360-55E80EBA3888}" destId="{FA21B05D-A29C-4651-B648-170DDFE63A01}" srcOrd="4" destOrd="0" presId="urn:microsoft.com/office/officeart/2005/8/layout/radial5"/>
    <dgm:cxn modelId="{882E4EE9-2876-404F-8F47-8CDC9274784D}" type="presParOf" srcId="{EB010F4B-461F-4969-A360-55E80EBA3888}" destId="{13D1ADB8-C2E7-4E68-B64B-6A14147C1DF4}" srcOrd="5" destOrd="0" presId="urn:microsoft.com/office/officeart/2005/8/layout/radial5"/>
    <dgm:cxn modelId="{DF630A43-E1D6-46D1-BB86-423D951F10CE}" type="presParOf" srcId="{13D1ADB8-C2E7-4E68-B64B-6A14147C1DF4}" destId="{46BAA2F9-E524-417D-8BAE-3990DCADC239}" srcOrd="0" destOrd="0" presId="urn:microsoft.com/office/officeart/2005/8/layout/radial5"/>
    <dgm:cxn modelId="{4FF14209-3DE4-4BF8-A29E-75C4A1CDF50C}" type="presParOf" srcId="{EB010F4B-461F-4969-A360-55E80EBA3888}" destId="{A94A4B35-4B04-4269-BD24-5F98BAF8CB2C}" srcOrd="6" destOrd="0" presId="urn:microsoft.com/office/officeart/2005/8/layout/radial5"/>
    <dgm:cxn modelId="{2EA0AC2D-0DA0-4B39-ACA6-1A5A0343A4B0}" type="presParOf" srcId="{EB010F4B-461F-4969-A360-55E80EBA3888}" destId="{8929A06B-2DCE-428E-8A21-B9E733562A78}" srcOrd="7" destOrd="0" presId="urn:microsoft.com/office/officeart/2005/8/layout/radial5"/>
    <dgm:cxn modelId="{28FB1812-860C-43F1-9006-94FB2DF34973}" type="presParOf" srcId="{8929A06B-2DCE-428E-8A21-B9E733562A78}" destId="{111DE002-5D33-410F-B1AC-2C0B6B5E535F}" srcOrd="0" destOrd="0" presId="urn:microsoft.com/office/officeart/2005/8/layout/radial5"/>
    <dgm:cxn modelId="{BEBD6734-735F-4E57-8516-04EC8BBA39BD}" type="presParOf" srcId="{EB010F4B-461F-4969-A360-55E80EBA3888}" destId="{84E6C5CD-7002-471B-8598-BDDDEA3E29EE}" srcOrd="8" destOrd="0" presId="urn:microsoft.com/office/officeart/2005/8/layout/radial5"/>
    <dgm:cxn modelId="{B1A1C226-D3B9-492D-8856-88BA2B374661}" type="presParOf" srcId="{EB010F4B-461F-4969-A360-55E80EBA3888}" destId="{35FC0744-9C72-43CB-A77E-95499B43B203}" srcOrd="9" destOrd="0" presId="urn:microsoft.com/office/officeart/2005/8/layout/radial5"/>
    <dgm:cxn modelId="{C0C31261-34B4-402C-8B46-5407464F4B10}" type="presParOf" srcId="{35FC0744-9C72-43CB-A77E-95499B43B203}" destId="{2F0F861A-8D2F-438D-96E4-9540644352BA}" srcOrd="0" destOrd="0" presId="urn:microsoft.com/office/officeart/2005/8/layout/radial5"/>
    <dgm:cxn modelId="{E3DD9EA7-D9B0-46F7-8868-63A43C18EFE7}" type="presParOf" srcId="{EB010F4B-461F-4969-A360-55E80EBA3888}" destId="{CBACC1A9-98E0-4576-9281-98F01F85934B}"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34B956-028A-453D-B8FF-92A089D81195}">
      <dsp:nvSpPr>
        <dsp:cNvPr id="0" name=""/>
        <dsp:cNvSpPr/>
      </dsp:nvSpPr>
      <dsp:spPr>
        <a:xfrm>
          <a:off x="2054162" y="1346270"/>
          <a:ext cx="960259" cy="960259"/>
        </a:xfrm>
        <a:prstGeom prst="ellipse">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b="1" kern="1200" dirty="0" smtClean="0">
              <a:latin typeface="Traditional Arabic" panose="02020603050405020304" pitchFamily="18" charset="-78"/>
              <a:cs typeface="Traditional Arabic" panose="02020603050405020304" pitchFamily="18" charset="-78"/>
            </a:rPr>
            <a:t>مبادئ الحوكمة المالية</a:t>
          </a:r>
          <a:endParaRPr lang="fr-FR" sz="1200" b="1" kern="1200" dirty="0">
            <a:latin typeface="Traditional Arabic" panose="02020603050405020304" pitchFamily="18" charset="-78"/>
            <a:cs typeface="Traditional Arabic" panose="02020603050405020304" pitchFamily="18" charset="-78"/>
          </a:endParaRPr>
        </a:p>
      </dsp:txBody>
      <dsp:txXfrm>
        <a:off x="2194789" y="1486897"/>
        <a:ext cx="679005" cy="679005"/>
      </dsp:txXfrm>
    </dsp:sp>
    <dsp:sp modelId="{6FAA0114-BF31-43F7-9CD9-8B7739D601E8}">
      <dsp:nvSpPr>
        <dsp:cNvPr id="0" name=""/>
        <dsp:cNvSpPr/>
      </dsp:nvSpPr>
      <dsp:spPr>
        <a:xfrm rot="16200000">
          <a:off x="2432429" y="996598"/>
          <a:ext cx="203725" cy="326488"/>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2462988" y="1092455"/>
        <a:ext cx="142608" cy="195892"/>
      </dsp:txXfrm>
    </dsp:sp>
    <dsp:sp modelId="{D7E81D8A-7F0B-4DEB-B917-7C7157DA3E3F}">
      <dsp:nvSpPr>
        <dsp:cNvPr id="0" name=""/>
        <dsp:cNvSpPr/>
      </dsp:nvSpPr>
      <dsp:spPr>
        <a:xfrm>
          <a:off x="2054162" y="1623"/>
          <a:ext cx="960259" cy="960259"/>
        </a:xfrm>
        <a:prstGeom prst="ellipse">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kern="1200" dirty="0" smtClean="0">
              <a:latin typeface="Traditional Arabic" panose="02020603050405020304" pitchFamily="18" charset="-78"/>
              <a:cs typeface="Traditional Arabic" panose="02020603050405020304" pitchFamily="18" charset="-78"/>
            </a:rPr>
            <a:t>المساءلة</a:t>
          </a:r>
          <a:endParaRPr lang="fr-FR" sz="1200" kern="1200" dirty="0">
            <a:latin typeface="Traditional Arabic" panose="02020603050405020304" pitchFamily="18" charset="-78"/>
            <a:cs typeface="Traditional Arabic" panose="02020603050405020304" pitchFamily="18" charset="-78"/>
          </a:endParaRPr>
        </a:p>
      </dsp:txBody>
      <dsp:txXfrm>
        <a:off x="2194789" y="142250"/>
        <a:ext cx="679005" cy="679005"/>
      </dsp:txXfrm>
    </dsp:sp>
    <dsp:sp modelId="{923232AE-6FB2-43FF-9375-E5216725756A}">
      <dsp:nvSpPr>
        <dsp:cNvPr id="0" name=""/>
        <dsp:cNvSpPr/>
      </dsp:nvSpPr>
      <dsp:spPr>
        <a:xfrm rot="20520000">
          <a:off x="3066363" y="1457178"/>
          <a:ext cx="203725" cy="326488"/>
        </a:xfrm>
        <a:prstGeom prst="rightArrow">
          <a:avLst>
            <a:gd name="adj1" fmla="val 60000"/>
            <a:gd name="adj2" fmla="val 50000"/>
          </a:avLst>
        </a:prstGeom>
        <a:solidFill>
          <a:schemeClr val="accent1">
            <a:shade val="90000"/>
            <a:hueOff val="144753"/>
            <a:satOff val="-26229"/>
            <a:lumOff val="243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3067859" y="1531919"/>
        <a:ext cx="142608" cy="195892"/>
      </dsp:txXfrm>
    </dsp:sp>
    <dsp:sp modelId="{FA21B05D-A29C-4651-B648-170DDFE63A01}">
      <dsp:nvSpPr>
        <dsp:cNvPr id="0" name=""/>
        <dsp:cNvSpPr/>
      </dsp:nvSpPr>
      <dsp:spPr>
        <a:xfrm>
          <a:off x="3332997" y="930752"/>
          <a:ext cx="960259" cy="960259"/>
        </a:xfrm>
        <a:prstGeom prst="ellipse">
          <a:avLst/>
        </a:prstGeom>
        <a:solidFill>
          <a:schemeClr val="accent1">
            <a:shade val="50000"/>
            <a:hueOff val="139412"/>
            <a:satOff val="-28823"/>
            <a:lumOff val="246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kern="1200" dirty="0" smtClean="0">
              <a:latin typeface="Traditional Arabic" panose="02020603050405020304" pitchFamily="18" charset="-78"/>
              <a:cs typeface="Traditional Arabic" panose="02020603050405020304" pitchFamily="18" charset="-78"/>
            </a:rPr>
            <a:t>الشفافية</a:t>
          </a:r>
          <a:endParaRPr lang="fr-FR" sz="1200" kern="1200" dirty="0">
            <a:latin typeface="Traditional Arabic" panose="02020603050405020304" pitchFamily="18" charset="-78"/>
            <a:cs typeface="Traditional Arabic" panose="02020603050405020304" pitchFamily="18" charset="-78"/>
          </a:endParaRPr>
        </a:p>
      </dsp:txBody>
      <dsp:txXfrm>
        <a:off x="3473624" y="1071379"/>
        <a:ext cx="679005" cy="679005"/>
      </dsp:txXfrm>
    </dsp:sp>
    <dsp:sp modelId="{13D1ADB8-C2E7-4E68-B64B-6A14147C1DF4}">
      <dsp:nvSpPr>
        <dsp:cNvPr id="0" name=""/>
        <dsp:cNvSpPr/>
      </dsp:nvSpPr>
      <dsp:spPr>
        <a:xfrm rot="3240000">
          <a:off x="2824221" y="2202412"/>
          <a:ext cx="203725" cy="326488"/>
        </a:xfrm>
        <a:prstGeom prst="rightArrow">
          <a:avLst>
            <a:gd name="adj1" fmla="val 60000"/>
            <a:gd name="adj2" fmla="val 50000"/>
          </a:avLst>
        </a:prstGeom>
        <a:solidFill>
          <a:schemeClr val="accent1">
            <a:shade val="90000"/>
            <a:hueOff val="289507"/>
            <a:satOff val="-52458"/>
            <a:lumOff val="4871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2836818" y="2242988"/>
        <a:ext cx="142608" cy="195892"/>
      </dsp:txXfrm>
    </dsp:sp>
    <dsp:sp modelId="{A94A4B35-4B04-4269-BD24-5F98BAF8CB2C}">
      <dsp:nvSpPr>
        <dsp:cNvPr id="0" name=""/>
        <dsp:cNvSpPr/>
      </dsp:nvSpPr>
      <dsp:spPr>
        <a:xfrm>
          <a:off x="2844526" y="2434113"/>
          <a:ext cx="960259" cy="960259"/>
        </a:xfrm>
        <a:prstGeom prst="ellipse">
          <a:avLst/>
        </a:prstGeom>
        <a:solidFill>
          <a:schemeClr val="accent1">
            <a:shade val="50000"/>
            <a:hueOff val="278825"/>
            <a:satOff val="-57646"/>
            <a:lumOff val="49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kern="1200" dirty="0" smtClean="0">
              <a:latin typeface="Traditional Arabic" panose="02020603050405020304" pitchFamily="18" charset="-78"/>
              <a:cs typeface="Traditional Arabic" panose="02020603050405020304" pitchFamily="18" charset="-78"/>
            </a:rPr>
            <a:t>النزاهة</a:t>
          </a:r>
          <a:endParaRPr lang="fr-FR" sz="1200" kern="1200" dirty="0">
            <a:latin typeface="Traditional Arabic" panose="02020603050405020304" pitchFamily="18" charset="-78"/>
            <a:cs typeface="Traditional Arabic" panose="02020603050405020304" pitchFamily="18" charset="-78"/>
          </a:endParaRPr>
        </a:p>
      </dsp:txBody>
      <dsp:txXfrm>
        <a:off x="2985153" y="2574740"/>
        <a:ext cx="679005" cy="679005"/>
      </dsp:txXfrm>
    </dsp:sp>
    <dsp:sp modelId="{8929A06B-2DCE-428E-8A21-B9E733562A78}">
      <dsp:nvSpPr>
        <dsp:cNvPr id="0" name=""/>
        <dsp:cNvSpPr/>
      </dsp:nvSpPr>
      <dsp:spPr>
        <a:xfrm rot="7560000">
          <a:off x="2040636" y="2202412"/>
          <a:ext cx="203725" cy="326488"/>
        </a:xfrm>
        <a:prstGeom prst="rightArrow">
          <a:avLst>
            <a:gd name="adj1" fmla="val 60000"/>
            <a:gd name="adj2" fmla="val 50000"/>
          </a:avLst>
        </a:prstGeom>
        <a:solidFill>
          <a:schemeClr val="accent1">
            <a:shade val="90000"/>
            <a:hueOff val="289507"/>
            <a:satOff val="-52458"/>
            <a:lumOff val="4871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2089156" y="2242988"/>
        <a:ext cx="142608" cy="195892"/>
      </dsp:txXfrm>
    </dsp:sp>
    <dsp:sp modelId="{84E6C5CD-7002-471B-8598-BDDDEA3E29EE}">
      <dsp:nvSpPr>
        <dsp:cNvPr id="0" name=""/>
        <dsp:cNvSpPr/>
      </dsp:nvSpPr>
      <dsp:spPr>
        <a:xfrm>
          <a:off x="1263798" y="2434113"/>
          <a:ext cx="960259" cy="960259"/>
        </a:xfrm>
        <a:prstGeom prst="ellipse">
          <a:avLst/>
        </a:prstGeom>
        <a:solidFill>
          <a:schemeClr val="accent1">
            <a:shade val="50000"/>
            <a:hueOff val="278825"/>
            <a:satOff val="-57646"/>
            <a:lumOff val="49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kern="1200" dirty="0" smtClean="0">
              <a:latin typeface="Traditional Arabic" panose="02020603050405020304" pitchFamily="18" charset="-78"/>
              <a:cs typeface="Traditional Arabic" panose="02020603050405020304" pitchFamily="18" charset="-78"/>
            </a:rPr>
            <a:t>العدالة</a:t>
          </a:r>
          <a:endParaRPr lang="fr-FR" sz="1200" kern="1200" dirty="0">
            <a:latin typeface="Traditional Arabic" panose="02020603050405020304" pitchFamily="18" charset="-78"/>
            <a:cs typeface="Traditional Arabic" panose="02020603050405020304" pitchFamily="18" charset="-78"/>
          </a:endParaRPr>
        </a:p>
      </dsp:txBody>
      <dsp:txXfrm>
        <a:off x="1404425" y="2574740"/>
        <a:ext cx="679005" cy="679005"/>
      </dsp:txXfrm>
    </dsp:sp>
    <dsp:sp modelId="{35FC0744-9C72-43CB-A77E-95499B43B203}">
      <dsp:nvSpPr>
        <dsp:cNvPr id="0" name=""/>
        <dsp:cNvSpPr/>
      </dsp:nvSpPr>
      <dsp:spPr>
        <a:xfrm rot="11880000">
          <a:off x="1798495" y="1457178"/>
          <a:ext cx="203725" cy="326488"/>
        </a:xfrm>
        <a:prstGeom prst="rightArrow">
          <a:avLst>
            <a:gd name="adj1" fmla="val 60000"/>
            <a:gd name="adj2" fmla="val 50000"/>
          </a:avLst>
        </a:prstGeom>
        <a:solidFill>
          <a:schemeClr val="accent1">
            <a:shade val="90000"/>
            <a:hueOff val="144753"/>
            <a:satOff val="-26229"/>
            <a:lumOff val="243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1858116" y="1531919"/>
        <a:ext cx="142608" cy="195892"/>
      </dsp:txXfrm>
    </dsp:sp>
    <dsp:sp modelId="{CBACC1A9-98E0-4576-9281-98F01F85934B}">
      <dsp:nvSpPr>
        <dsp:cNvPr id="0" name=""/>
        <dsp:cNvSpPr/>
      </dsp:nvSpPr>
      <dsp:spPr>
        <a:xfrm>
          <a:off x="775327" y="930752"/>
          <a:ext cx="960259" cy="960259"/>
        </a:xfrm>
        <a:prstGeom prst="ellipse">
          <a:avLst/>
        </a:prstGeom>
        <a:solidFill>
          <a:schemeClr val="accent1">
            <a:shade val="50000"/>
            <a:hueOff val="139412"/>
            <a:satOff val="-28823"/>
            <a:lumOff val="246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DZ" sz="1200" kern="1200" dirty="0" smtClean="0">
              <a:latin typeface="Traditional Arabic" panose="02020603050405020304" pitchFamily="18" charset="-78"/>
              <a:cs typeface="Traditional Arabic" panose="02020603050405020304" pitchFamily="18" charset="-78"/>
            </a:rPr>
            <a:t>الإستدامة</a:t>
          </a:r>
          <a:endParaRPr lang="fr-FR" sz="1200" kern="1200" dirty="0">
            <a:latin typeface="Traditional Arabic" panose="02020603050405020304" pitchFamily="18" charset="-78"/>
            <a:cs typeface="Traditional Arabic" panose="02020603050405020304" pitchFamily="18" charset="-78"/>
          </a:endParaRPr>
        </a:p>
      </dsp:txBody>
      <dsp:txXfrm>
        <a:off x="915954" y="1071379"/>
        <a:ext cx="679005" cy="67900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1622380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3722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9950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184d99d1a72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184d99d1a72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99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184d99d1a7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184d99d1a7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5319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216241d4a3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216241d4a3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1530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54dda1946d_4_27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54dda1946d_4_27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4827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8540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172b1845856_1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0" name="Google Shape;580;g172b1845856_1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9218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54dda1946d_4_27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54dda1946d_4_2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5709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190cccfa9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190cccfa9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9992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4504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5517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54dda1946d_4_27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54dda1946d_4_2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9693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54dda1946d_6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325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84d99d1a7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84d99d1a7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8516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31258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d431007ba2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9419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2984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96950" y="1458276"/>
            <a:ext cx="6350100" cy="17205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Clr>
                <a:srgbClr val="191919"/>
              </a:buClr>
              <a:buSzPts val="5200"/>
              <a:buNone/>
              <a:defRPr sz="36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1396950" y="3143100"/>
            <a:ext cx="63501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200"/>
              <a:buNone/>
              <a:defRPr sz="16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713225" y="4700297"/>
            <a:ext cx="1343027" cy="202952"/>
            <a:chOff x="342900" y="4648200"/>
            <a:chExt cx="1729145" cy="261300"/>
          </a:xfrm>
        </p:grpSpPr>
        <p:sp>
          <p:nvSpPr>
            <p:cNvPr id="12" name="Google Shape;12;p2"/>
            <p:cNvSpPr/>
            <p:nvPr/>
          </p:nvSpPr>
          <p:spPr>
            <a:xfrm>
              <a:off x="342900"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2182"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321463" y="4648200"/>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810745"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04"/>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05"/>
        <p:cNvGrpSpPr/>
        <p:nvPr/>
      </p:nvGrpSpPr>
      <p:grpSpPr>
        <a:xfrm>
          <a:off x="0" y="0"/>
          <a:ext cx="0" cy="0"/>
          <a:chOff x="0" y="0"/>
          <a:chExt cx="0" cy="0"/>
        </a:xfrm>
      </p:grpSpPr>
      <p:sp>
        <p:nvSpPr>
          <p:cNvPr id="106" name="Google Shape;106;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7" name="Google Shape;107;p13"/>
          <p:cNvSpPr txBox="1">
            <a:spLocks noGrp="1"/>
          </p:cNvSpPr>
          <p:nvPr>
            <p:ph type="title" idx="2" hasCustomPrompt="1"/>
          </p:nvPr>
        </p:nvSpPr>
        <p:spPr>
          <a:xfrm>
            <a:off x="1670850" y="1347525"/>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8" name="Google Shape;108;p13"/>
          <p:cNvSpPr txBox="1">
            <a:spLocks noGrp="1"/>
          </p:cNvSpPr>
          <p:nvPr>
            <p:ph type="title" idx="3" hasCustomPrompt="1"/>
          </p:nvPr>
        </p:nvSpPr>
        <p:spPr>
          <a:xfrm>
            <a:off x="1670850" y="3085746"/>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9" name="Google Shape;109;p13"/>
          <p:cNvSpPr txBox="1">
            <a:spLocks noGrp="1"/>
          </p:cNvSpPr>
          <p:nvPr>
            <p:ph type="title" idx="4" hasCustomPrompt="1"/>
          </p:nvPr>
        </p:nvSpPr>
        <p:spPr>
          <a:xfrm>
            <a:off x="4179450" y="1347525"/>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0" name="Google Shape;110;p13"/>
          <p:cNvSpPr txBox="1">
            <a:spLocks noGrp="1"/>
          </p:cNvSpPr>
          <p:nvPr>
            <p:ph type="title" idx="5" hasCustomPrompt="1"/>
          </p:nvPr>
        </p:nvSpPr>
        <p:spPr>
          <a:xfrm>
            <a:off x="4179450" y="3085746"/>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1" name="Google Shape;111;p13"/>
          <p:cNvSpPr txBox="1">
            <a:spLocks noGrp="1"/>
          </p:cNvSpPr>
          <p:nvPr>
            <p:ph type="title" idx="6" hasCustomPrompt="1"/>
          </p:nvPr>
        </p:nvSpPr>
        <p:spPr>
          <a:xfrm>
            <a:off x="6688050" y="1347525"/>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2" name="Google Shape;112;p13"/>
          <p:cNvSpPr txBox="1">
            <a:spLocks noGrp="1"/>
          </p:cNvSpPr>
          <p:nvPr>
            <p:ph type="title" idx="7" hasCustomPrompt="1"/>
          </p:nvPr>
        </p:nvSpPr>
        <p:spPr>
          <a:xfrm>
            <a:off x="6688050" y="3085746"/>
            <a:ext cx="7851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300" b="1">
                <a:solidFill>
                  <a:schemeClr val="lt1"/>
                </a:solidFill>
                <a:latin typeface="Urbanist"/>
                <a:ea typeface="Urbanist"/>
                <a:cs typeface="Urbanist"/>
                <a:sym typeface="Urbanis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3" name="Google Shape;113;p13"/>
          <p:cNvSpPr txBox="1">
            <a:spLocks noGrp="1"/>
          </p:cNvSpPr>
          <p:nvPr>
            <p:ph type="subTitle" idx="1"/>
          </p:nvPr>
        </p:nvSpPr>
        <p:spPr>
          <a:xfrm>
            <a:off x="1075800" y="1976100"/>
            <a:ext cx="1975200" cy="75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14" name="Google Shape;114;p13"/>
          <p:cNvSpPr txBox="1">
            <a:spLocks noGrp="1"/>
          </p:cNvSpPr>
          <p:nvPr>
            <p:ph type="subTitle" idx="8"/>
          </p:nvPr>
        </p:nvSpPr>
        <p:spPr>
          <a:xfrm>
            <a:off x="3584400" y="1976100"/>
            <a:ext cx="1975200" cy="75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15" name="Google Shape;115;p13"/>
          <p:cNvSpPr txBox="1">
            <a:spLocks noGrp="1"/>
          </p:cNvSpPr>
          <p:nvPr>
            <p:ph type="subTitle" idx="9"/>
          </p:nvPr>
        </p:nvSpPr>
        <p:spPr>
          <a:xfrm>
            <a:off x="6093000" y="1976100"/>
            <a:ext cx="1975200" cy="75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16" name="Google Shape;116;p13"/>
          <p:cNvSpPr txBox="1">
            <a:spLocks noGrp="1"/>
          </p:cNvSpPr>
          <p:nvPr>
            <p:ph type="subTitle" idx="13"/>
          </p:nvPr>
        </p:nvSpPr>
        <p:spPr>
          <a:xfrm>
            <a:off x="1075800" y="3714325"/>
            <a:ext cx="1975200" cy="750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17" name="Google Shape;117;p13"/>
          <p:cNvSpPr txBox="1">
            <a:spLocks noGrp="1"/>
          </p:cNvSpPr>
          <p:nvPr>
            <p:ph type="subTitle" idx="14"/>
          </p:nvPr>
        </p:nvSpPr>
        <p:spPr>
          <a:xfrm>
            <a:off x="3584400" y="3714325"/>
            <a:ext cx="1975200" cy="750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18" name="Google Shape;118;p13"/>
          <p:cNvSpPr txBox="1">
            <a:spLocks noGrp="1"/>
          </p:cNvSpPr>
          <p:nvPr>
            <p:ph type="subTitle" idx="15"/>
          </p:nvPr>
        </p:nvSpPr>
        <p:spPr>
          <a:xfrm>
            <a:off x="6093000" y="3714325"/>
            <a:ext cx="1975200" cy="750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grpSp>
        <p:nvGrpSpPr>
          <p:cNvPr id="119" name="Google Shape;119;p13"/>
          <p:cNvGrpSpPr/>
          <p:nvPr/>
        </p:nvGrpSpPr>
        <p:grpSpPr>
          <a:xfrm>
            <a:off x="-2493200" y="-1552275"/>
            <a:ext cx="14653900" cy="6455524"/>
            <a:chOff x="-2493200" y="-1552275"/>
            <a:chExt cx="14653900" cy="6455524"/>
          </a:xfrm>
        </p:grpSpPr>
        <p:sp>
          <p:nvSpPr>
            <p:cNvPr id="120" name="Google Shape;120;p13"/>
            <p:cNvSpPr/>
            <p:nvPr/>
          </p:nvSpPr>
          <p:spPr>
            <a:xfrm>
              <a:off x="8513000" y="-1552275"/>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2493200" y="141420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 name="Google Shape;122;p13"/>
            <p:cNvGrpSpPr/>
            <p:nvPr/>
          </p:nvGrpSpPr>
          <p:grpSpPr>
            <a:xfrm>
              <a:off x="7087750" y="4700297"/>
              <a:ext cx="1343027" cy="202952"/>
              <a:chOff x="342900" y="4772176"/>
              <a:chExt cx="1729145" cy="261300"/>
            </a:xfrm>
          </p:grpSpPr>
          <p:sp>
            <p:nvSpPr>
              <p:cNvPr id="123" name="Google Shape;123;p13"/>
              <p:cNvSpPr/>
              <p:nvPr/>
            </p:nvSpPr>
            <p:spPr>
              <a:xfrm>
                <a:off x="342900"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832182"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1321463" y="4772176"/>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1810745"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27"/>
        <p:cNvGrpSpPr/>
        <p:nvPr/>
      </p:nvGrpSpPr>
      <p:grpSpPr>
        <a:xfrm>
          <a:off x="0" y="0"/>
          <a:ext cx="0" cy="0"/>
          <a:chOff x="0" y="0"/>
          <a:chExt cx="0" cy="0"/>
        </a:xfrm>
      </p:grpSpPr>
      <p:sp>
        <p:nvSpPr>
          <p:cNvPr id="128" name="Google Shape;128;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9" name="Google Shape;129;p14"/>
          <p:cNvSpPr txBox="1">
            <a:spLocks noGrp="1"/>
          </p:cNvSpPr>
          <p:nvPr>
            <p:ph type="subTitle" idx="1"/>
          </p:nvPr>
        </p:nvSpPr>
        <p:spPr>
          <a:xfrm>
            <a:off x="2391754" y="1482412"/>
            <a:ext cx="5298000" cy="701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30" name="Google Shape;130;p14"/>
          <p:cNvSpPr txBox="1">
            <a:spLocks noGrp="1"/>
          </p:cNvSpPr>
          <p:nvPr>
            <p:ph type="subTitle" idx="2"/>
          </p:nvPr>
        </p:nvSpPr>
        <p:spPr>
          <a:xfrm>
            <a:off x="2391750" y="2692662"/>
            <a:ext cx="5298000" cy="701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31" name="Google Shape;131;p14"/>
          <p:cNvSpPr txBox="1">
            <a:spLocks noGrp="1"/>
          </p:cNvSpPr>
          <p:nvPr>
            <p:ph type="subTitle" idx="3"/>
          </p:nvPr>
        </p:nvSpPr>
        <p:spPr>
          <a:xfrm>
            <a:off x="2391762" y="3902900"/>
            <a:ext cx="5298000" cy="701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32" name="Google Shape;132;p14"/>
          <p:cNvSpPr txBox="1">
            <a:spLocks noGrp="1"/>
          </p:cNvSpPr>
          <p:nvPr>
            <p:ph type="subTitle" idx="4"/>
          </p:nvPr>
        </p:nvSpPr>
        <p:spPr>
          <a:xfrm>
            <a:off x="2391753" y="1201863"/>
            <a:ext cx="5298000" cy="388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33" name="Google Shape;133;p14"/>
          <p:cNvSpPr txBox="1">
            <a:spLocks noGrp="1"/>
          </p:cNvSpPr>
          <p:nvPr>
            <p:ph type="subTitle" idx="5"/>
          </p:nvPr>
        </p:nvSpPr>
        <p:spPr>
          <a:xfrm>
            <a:off x="2391757" y="2412113"/>
            <a:ext cx="5298000" cy="388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34" name="Google Shape;134;p14"/>
          <p:cNvSpPr txBox="1">
            <a:spLocks noGrp="1"/>
          </p:cNvSpPr>
          <p:nvPr>
            <p:ph type="subTitle" idx="6"/>
          </p:nvPr>
        </p:nvSpPr>
        <p:spPr>
          <a:xfrm>
            <a:off x="2391760" y="3622350"/>
            <a:ext cx="5298000" cy="388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grpSp>
        <p:nvGrpSpPr>
          <p:cNvPr id="135" name="Google Shape;135;p14"/>
          <p:cNvGrpSpPr/>
          <p:nvPr/>
        </p:nvGrpSpPr>
        <p:grpSpPr>
          <a:xfrm>
            <a:off x="-2536675" y="-660725"/>
            <a:ext cx="14783100" cy="6301175"/>
            <a:chOff x="-2536675" y="-660725"/>
            <a:chExt cx="14783100" cy="6301175"/>
          </a:xfrm>
        </p:grpSpPr>
        <p:grpSp>
          <p:nvGrpSpPr>
            <p:cNvPr id="136" name="Google Shape;136;p14"/>
            <p:cNvGrpSpPr/>
            <p:nvPr/>
          </p:nvGrpSpPr>
          <p:grpSpPr>
            <a:xfrm>
              <a:off x="713225" y="4700297"/>
              <a:ext cx="1343027" cy="202952"/>
              <a:chOff x="342900" y="4772176"/>
              <a:chExt cx="1729145" cy="261300"/>
            </a:xfrm>
          </p:grpSpPr>
          <p:sp>
            <p:nvSpPr>
              <p:cNvPr id="137" name="Google Shape;137;p14"/>
              <p:cNvSpPr/>
              <p:nvPr/>
            </p:nvSpPr>
            <p:spPr>
              <a:xfrm>
                <a:off x="342900"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4"/>
              <p:cNvSpPr/>
              <p:nvPr/>
            </p:nvSpPr>
            <p:spPr>
              <a:xfrm>
                <a:off x="832182"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4"/>
              <p:cNvSpPr/>
              <p:nvPr/>
            </p:nvSpPr>
            <p:spPr>
              <a:xfrm>
                <a:off x="1321463" y="4772176"/>
                <a:ext cx="261300" cy="2613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4"/>
              <p:cNvSpPr/>
              <p:nvPr/>
            </p:nvSpPr>
            <p:spPr>
              <a:xfrm>
                <a:off x="1810745"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4"/>
            <p:cNvSpPr/>
            <p:nvPr/>
          </p:nvSpPr>
          <p:spPr>
            <a:xfrm>
              <a:off x="-2536675" y="-660725"/>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4"/>
            <p:cNvSpPr/>
            <p:nvPr/>
          </p:nvSpPr>
          <p:spPr>
            <a:xfrm>
              <a:off x="8598725" y="1992750"/>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43"/>
        <p:cNvGrpSpPr/>
        <p:nvPr/>
      </p:nvGrpSpPr>
      <p:grpSpPr>
        <a:xfrm>
          <a:off x="0" y="0"/>
          <a:ext cx="0" cy="0"/>
          <a:chOff x="0" y="0"/>
          <a:chExt cx="0" cy="0"/>
        </a:xfrm>
      </p:grpSpPr>
      <p:sp>
        <p:nvSpPr>
          <p:cNvPr id="144" name="Google Shape;144;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5" name="Google Shape;145;p15"/>
          <p:cNvSpPr txBox="1">
            <a:spLocks noGrp="1"/>
          </p:cNvSpPr>
          <p:nvPr>
            <p:ph type="subTitle" idx="1"/>
          </p:nvPr>
        </p:nvSpPr>
        <p:spPr>
          <a:xfrm>
            <a:off x="1604060" y="1737011"/>
            <a:ext cx="2835000" cy="103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6" name="Google Shape;146;p15"/>
          <p:cNvSpPr txBox="1">
            <a:spLocks noGrp="1"/>
          </p:cNvSpPr>
          <p:nvPr>
            <p:ph type="subTitle" idx="2"/>
          </p:nvPr>
        </p:nvSpPr>
        <p:spPr>
          <a:xfrm>
            <a:off x="5539808" y="1737011"/>
            <a:ext cx="2835000" cy="103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7" name="Google Shape;147;p15"/>
          <p:cNvSpPr txBox="1">
            <a:spLocks noGrp="1"/>
          </p:cNvSpPr>
          <p:nvPr>
            <p:ph type="subTitle" idx="3"/>
          </p:nvPr>
        </p:nvSpPr>
        <p:spPr>
          <a:xfrm>
            <a:off x="1604060" y="3401005"/>
            <a:ext cx="2835000" cy="103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8" name="Google Shape;148;p15"/>
          <p:cNvSpPr txBox="1">
            <a:spLocks noGrp="1"/>
          </p:cNvSpPr>
          <p:nvPr>
            <p:ph type="subTitle" idx="4"/>
          </p:nvPr>
        </p:nvSpPr>
        <p:spPr>
          <a:xfrm>
            <a:off x="5539808" y="3401005"/>
            <a:ext cx="2835000" cy="103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9" name="Google Shape;149;p15"/>
          <p:cNvSpPr txBox="1">
            <a:spLocks noGrp="1"/>
          </p:cNvSpPr>
          <p:nvPr>
            <p:ph type="subTitle" idx="5"/>
          </p:nvPr>
        </p:nvSpPr>
        <p:spPr>
          <a:xfrm>
            <a:off x="1604060" y="1221280"/>
            <a:ext cx="2835000" cy="655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50" name="Google Shape;150;p15"/>
          <p:cNvSpPr txBox="1">
            <a:spLocks noGrp="1"/>
          </p:cNvSpPr>
          <p:nvPr>
            <p:ph type="subTitle" idx="6"/>
          </p:nvPr>
        </p:nvSpPr>
        <p:spPr>
          <a:xfrm>
            <a:off x="1604060" y="2885404"/>
            <a:ext cx="2835000" cy="655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51" name="Google Shape;151;p15"/>
          <p:cNvSpPr txBox="1">
            <a:spLocks noGrp="1"/>
          </p:cNvSpPr>
          <p:nvPr>
            <p:ph type="subTitle" idx="7"/>
          </p:nvPr>
        </p:nvSpPr>
        <p:spPr>
          <a:xfrm>
            <a:off x="5539807" y="1221280"/>
            <a:ext cx="2835000" cy="655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52" name="Google Shape;152;p15"/>
          <p:cNvSpPr txBox="1">
            <a:spLocks noGrp="1"/>
          </p:cNvSpPr>
          <p:nvPr>
            <p:ph type="subTitle" idx="8"/>
          </p:nvPr>
        </p:nvSpPr>
        <p:spPr>
          <a:xfrm>
            <a:off x="5539807" y="2885404"/>
            <a:ext cx="2835000" cy="655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grpSp>
        <p:nvGrpSpPr>
          <p:cNvPr id="153" name="Google Shape;153;p15"/>
          <p:cNvGrpSpPr/>
          <p:nvPr/>
        </p:nvGrpSpPr>
        <p:grpSpPr>
          <a:xfrm>
            <a:off x="-3012250" y="-1134525"/>
            <a:ext cx="14687425" cy="6553000"/>
            <a:chOff x="-3012250" y="-1134525"/>
            <a:chExt cx="14687425" cy="6553000"/>
          </a:xfrm>
        </p:grpSpPr>
        <p:grpSp>
          <p:nvGrpSpPr>
            <p:cNvPr id="154" name="Google Shape;154;p15"/>
            <p:cNvGrpSpPr/>
            <p:nvPr/>
          </p:nvGrpSpPr>
          <p:grpSpPr>
            <a:xfrm>
              <a:off x="7087750" y="4700297"/>
              <a:ext cx="1343027" cy="202952"/>
              <a:chOff x="342900" y="4772176"/>
              <a:chExt cx="1729145" cy="261300"/>
            </a:xfrm>
          </p:grpSpPr>
          <p:sp>
            <p:nvSpPr>
              <p:cNvPr id="155" name="Google Shape;155;p15"/>
              <p:cNvSpPr/>
              <p:nvPr/>
            </p:nvSpPr>
            <p:spPr>
              <a:xfrm>
                <a:off x="342900"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5"/>
              <p:cNvSpPr/>
              <p:nvPr/>
            </p:nvSpPr>
            <p:spPr>
              <a:xfrm>
                <a:off x="832182"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5"/>
              <p:cNvSpPr/>
              <p:nvPr/>
            </p:nvSpPr>
            <p:spPr>
              <a:xfrm>
                <a:off x="1321463" y="4772176"/>
                <a:ext cx="261300" cy="2613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5"/>
              <p:cNvSpPr/>
              <p:nvPr/>
            </p:nvSpPr>
            <p:spPr>
              <a:xfrm>
                <a:off x="1810745"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 name="Google Shape;159;p15"/>
            <p:cNvSpPr/>
            <p:nvPr/>
          </p:nvSpPr>
          <p:spPr>
            <a:xfrm>
              <a:off x="8550975" y="-1134525"/>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5"/>
            <p:cNvSpPr/>
            <p:nvPr/>
          </p:nvSpPr>
          <p:spPr>
            <a:xfrm>
              <a:off x="-3012250" y="1770775"/>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61"/>
        <p:cNvGrpSpPr/>
        <p:nvPr/>
      </p:nvGrpSpPr>
      <p:grpSpPr>
        <a:xfrm>
          <a:off x="0" y="0"/>
          <a:ext cx="0" cy="0"/>
          <a:chOff x="0" y="0"/>
          <a:chExt cx="0" cy="0"/>
        </a:xfrm>
      </p:grpSpPr>
      <p:sp>
        <p:nvSpPr>
          <p:cNvPr id="162" name="Google Shape;162;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3" name="Google Shape;163;p16"/>
          <p:cNvSpPr txBox="1">
            <a:spLocks noGrp="1"/>
          </p:cNvSpPr>
          <p:nvPr>
            <p:ph type="subTitle" idx="1"/>
          </p:nvPr>
        </p:nvSpPr>
        <p:spPr>
          <a:xfrm>
            <a:off x="871899" y="1526341"/>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4" name="Google Shape;164;p16"/>
          <p:cNvSpPr txBox="1">
            <a:spLocks noGrp="1"/>
          </p:cNvSpPr>
          <p:nvPr>
            <p:ph type="subTitle" idx="2"/>
          </p:nvPr>
        </p:nvSpPr>
        <p:spPr>
          <a:xfrm>
            <a:off x="3440266" y="1526341"/>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5" name="Google Shape;165;p16"/>
          <p:cNvSpPr txBox="1">
            <a:spLocks noGrp="1"/>
          </p:cNvSpPr>
          <p:nvPr>
            <p:ph type="subTitle" idx="3"/>
          </p:nvPr>
        </p:nvSpPr>
        <p:spPr>
          <a:xfrm>
            <a:off x="871900" y="3314984"/>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6" name="Google Shape;166;p16"/>
          <p:cNvSpPr txBox="1">
            <a:spLocks noGrp="1"/>
          </p:cNvSpPr>
          <p:nvPr>
            <p:ph type="subTitle" idx="4"/>
          </p:nvPr>
        </p:nvSpPr>
        <p:spPr>
          <a:xfrm>
            <a:off x="3440266" y="3314982"/>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7" name="Google Shape;167;p16"/>
          <p:cNvSpPr txBox="1">
            <a:spLocks noGrp="1"/>
          </p:cNvSpPr>
          <p:nvPr>
            <p:ph type="subTitle" idx="5"/>
          </p:nvPr>
        </p:nvSpPr>
        <p:spPr>
          <a:xfrm>
            <a:off x="6008594" y="1526341"/>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8" name="Google Shape;168;p16"/>
          <p:cNvSpPr txBox="1">
            <a:spLocks noGrp="1"/>
          </p:cNvSpPr>
          <p:nvPr>
            <p:ph type="subTitle" idx="6"/>
          </p:nvPr>
        </p:nvSpPr>
        <p:spPr>
          <a:xfrm>
            <a:off x="6008594" y="3314982"/>
            <a:ext cx="2263500" cy="110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9" name="Google Shape;169;p16"/>
          <p:cNvSpPr txBox="1">
            <a:spLocks noGrp="1"/>
          </p:cNvSpPr>
          <p:nvPr>
            <p:ph type="subTitle" idx="7"/>
          </p:nvPr>
        </p:nvSpPr>
        <p:spPr>
          <a:xfrm>
            <a:off x="871899" y="1277237"/>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70" name="Google Shape;170;p16"/>
          <p:cNvSpPr txBox="1">
            <a:spLocks noGrp="1"/>
          </p:cNvSpPr>
          <p:nvPr>
            <p:ph type="subTitle" idx="8"/>
          </p:nvPr>
        </p:nvSpPr>
        <p:spPr>
          <a:xfrm>
            <a:off x="3440273" y="1277243"/>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71" name="Google Shape;171;p16"/>
          <p:cNvSpPr txBox="1">
            <a:spLocks noGrp="1"/>
          </p:cNvSpPr>
          <p:nvPr>
            <p:ph type="subTitle" idx="9"/>
          </p:nvPr>
        </p:nvSpPr>
        <p:spPr>
          <a:xfrm>
            <a:off x="6008601" y="1277243"/>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72" name="Google Shape;172;p16"/>
          <p:cNvSpPr txBox="1">
            <a:spLocks noGrp="1"/>
          </p:cNvSpPr>
          <p:nvPr>
            <p:ph type="subTitle" idx="13"/>
          </p:nvPr>
        </p:nvSpPr>
        <p:spPr>
          <a:xfrm>
            <a:off x="871899" y="3062632"/>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73" name="Google Shape;173;p16"/>
          <p:cNvSpPr txBox="1">
            <a:spLocks noGrp="1"/>
          </p:cNvSpPr>
          <p:nvPr>
            <p:ph type="subTitle" idx="14"/>
          </p:nvPr>
        </p:nvSpPr>
        <p:spPr>
          <a:xfrm>
            <a:off x="3440273" y="3062632"/>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174" name="Google Shape;174;p16"/>
          <p:cNvSpPr txBox="1">
            <a:spLocks noGrp="1"/>
          </p:cNvSpPr>
          <p:nvPr>
            <p:ph type="subTitle" idx="15"/>
          </p:nvPr>
        </p:nvSpPr>
        <p:spPr>
          <a:xfrm>
            <a:off x="6008601" y="3062632"/>
            <a:ext cx="2263500" cy="384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grpSp>
        <p:nvGrpSpPr>
          <p:cNvPr id="175" name="Google Shape;175;p16"/>
          <p:cNvGrpSpPr/>
          <p:nvPr/>
        </p:nvGrpSpPr>
        <p:grpSpPr>
          <a:xfrm>
            <a:off x="-2507550" y="-923925"/>
            <a:ext cx="14665500" cy="7134150"/>
            <a:chOff x="-2507550" y="-923925"/>
            <a:chExt cx="14665500" cy="7134150"/>
          </a:xfrm>
        </p:grpSpPr>
        <p:grpSp>
          <p:nvGrpSpPr>
            <p:cNvPr id="176" name="Google Shape;176;p16"/>
            <p:cNvGrpSpPr/>
            <p:nvPr/>
          </p:nvGrpSpPr>
          <p:grpSpPr>
            <a:xfrm>
              <a:off x="713225" y="4700297"/>
              <a:ext cx="1343027" cy="202952"/>
              <a:chOff x="342900" y="4772176"/>
              <a:chExt cx="1729145" cy="261300"/>
            </a:xfrm>
          </p:grpSpPr>
          <p:sp>
            <p:nvSpPr>
              <p:cNvPr id="177" name="Google Shape;177;p16"/>
              <p:cNvSpPr/>
              <p:nvPr/>
            </p:nvSpPr>
            <p:spPr>
              <a:xfrm>
                <a:off x="342900"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6"/>
              <p:cNvSpPr/>
              <p:nvPr/>
            </p:nvSpPr>
            <p:spPr>
              <a:xfrm>
                <a:off x="832182"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6"/>
              <p:cNvSpPr/>
              <p:nvPr/>
            </p:nvSpPr>
            <p:spPr>
              <a:xfrm>
                <a:off x="1321463" y="4772176"/>
                <a:ext cx="261300" cy="2613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6"/>
              <p:cNvSpPr/>
              <p:nvPr/>
            </p:nvSpPr>
            <p:spPr>
              <a:xfrm>
                <a:off x="1810745"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1" name="Google Shape;181;p16"/>
            <p:cNvSpPr/>
            <p:nvPr/>
          </p:nvSpPr>
          <p:spPr>
            <a:xfrm>
              <a:off x="-2507550" y="-923925"/>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6"/>
            <p:cNvSpPr/>
            <p:nvPr/>
          </p:nvSpPr>
          <p:spPr>
            <a:xfrm>
              <a:off x="8510250" y="2562525"/>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83"/>
        <p:cNvGrpSpPr/>
        <p:nvPr/>
      </p:nvGrpSpPr>
      <p:grpSpPr>
        <a:xfrm>
          <a:off x="0" y="0"/>
          <a:ext cx="0" cy="0"/>
          <a:chOff x="0" y="0"/>
          <a:chExt cx="0" cy="0"/>
        </a:xfrm>
      </p:grpSpPr>
      <p:sp>
        <p:nvSpPr>
          <p:cNvPr id="184" name="Google Shape;184;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85" name="Google Shape;185;p17"/>
          <p:cNvGrpSpPr/>
          <p:nvPr/>
        </p:nvGrpSpPr>
        <p:grpSpPr>
          <a:xfrm>
            <a:off x="708900" y="240264"/>
            <a:ext cx="1343027" cy="202952"/>
            <a:chOff x="342900" y="4648200"/>
            <a:chExt cx="1729145" cy="261300"/>
          </a:xfrm>
        </p:grpSpPr>
        <p:sp>
          <p:nvSpPr>
            <p:cNvPr id="186" name="Google Shape;186;p17"/>
            <p:cNvSpPr/>
            <p:nvPr/>
          </p:nvSpPr>
          <p:spPr>
            <a:xfrm>
              <a:off x="342900"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7"/>
            <p:cNvSpPr/>
            <p:nvPr/>
          </p:nvSpPr>
          <p:spPr>
            <a:xfrm>
              <a:off x="832182"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7"/>
            <p:cNvSpPr/>
            <p:nvPr/>
          </p:nvSpPr>
          <p:spPr>
            <a:xfrm>
              <a:off x="1321463" y="4648200"/>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7"/>
            <p:cNvSpPr/>
            <p:nvPr/>
          </p:nvSpPr>
          <p:spPr>
            <a:xfrm>
              <a:off x="1810745"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0" name="Google Shape;190;p17"/>
          <p:cNvSpPr/>
          <p:nvPr/>
        </p:nvSpPr>
        <p:spPr>
          <a:xfrm>
            <a:off x="-2404200" y="3599575"/>
            <a:ext cx="3124200" cy="3124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7"/>
          <p:cNvSpPr/>
          <p:nvPr/>
        </p:nvSpPr>
        <p:spPr>
          <a:xfrm>
            <a:off x="8541575" y="-1749550"/>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213"/>
        <p:cNvGrpSpPr/>
        <p:nvPr/>
      </p:nvGrpSpPr>
      <p:grpSpPr>
        <a:xfrm>
          <a:off x="0" y="0"/>
          <a:ext cx="0" cy="0"/>
          <a:chOff x="0" y="0"/>
          <a:chExt cx="0" cy="0"/>
        </a:xfrm>
      </p:grpSpPr>
      <p:sp>
        <p:nvSpPr>
          <p:cNvPr id="214" name="Google Shape;214;p20"/>
          <p:cNvSpPr txBox="1">
            <a:spLocks noGrp="1"/>
          </p:cNvSpPr>
          <p:nvPr>
            <p:ph type="title" hasCustomPrompt="1"/>
          </p:nvPr>
        </p:nvSpPr>
        <p:spPr>
          <a:xfrm>
            <a:off x="912688" y="1310188"/>
            <a:ext cx="3492600" cy="673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2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15" name="Google Shape;215;p20"/>
          <p:cNvSpPr txBox="1">
            <a:spLocks noGrp="1"/>
          </p:cNvSpPr>
          <p:nvPr>
            <p:ph type="subTitle" idx="1"/>
          </p:nvPr>
        </p:nvSpPr>
        <p:spPr>
          <a:xfrm>
            <a:off x="912688" y="1983408"/>
            <a:ext cx="3492600" cy="3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16" name="Google Shape;216;p20"/>
          <p:cNvSpPr txBox="1">
            <a:spLocks noGrp="1"/>
          </p:cNvSpPr>
          <p:nvPr>
            <p:ph type="title" idx="2" hasCustomPrompt="1"/>
          </p:nvPr>
        </p:nvSpPr>
        <p:spPr>
          <a:xfrm>
            <a:off x="2825700" y="2847515"/>
            <a:ext cx="3492600" cy="673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2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17" name="Google Shape;217;p20"/>
          <p:cNvSpPr txBox="1">
            <a:spLocks noGrp="1"/>
          </p:cNvSpPr>
          <p:nvPr>
            <p:ph type="subTitle" idx="3"/>
          </p:nvPr>
        </p:nvSpPr>
        <p:spPr>
          <a:xfrm>
            <a:off x="2825700" y="3520712"/>
            <a:ext cx="3492600" cy="3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18" name="Google Shape;218;p20"/>
          <p:cNvSpPr txBox="1">
            <a:spLocks noGrp="1"/>
          </p:cNvSpPr>
          <p:nvPr>
            <p:ph type="title" idx="4" hasCustomPrompt="1"/>
          </p:nvPr>
        </p:nvSpPr>
        <p:spPr>
          <a:xfrm>
            <a:off x="4738713" y="1310188"/>
            <a:ext cx="3492600" cy="673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2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19" name="Google Shape;219;p20"/>
          <p:cNvSpPr txBox="1">
            <a:spLocks noGrp="1"/>
          </p:cNvSpPr>
          <p:nvPr>
            <p:ph type="subTitle" idx="5"/>
          </p:nvPr>
        </p:nvSpPr>
        <p:spPr>
          <a:xfrm>
            <a:off x="4738713" y="1983408"/>
            <a:ext cx="3492600" cy="3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grpSp>
        <p:nvGrpSpPr>
          <p:cNvPr id="220" name="Google Shape;220;p20"/>
          <p:cNvGrpSpPr/>
          <p:nvPr/>
        </p:nvGrpSpPr>
        <p:grpSpPr>
          <a:xfrm>
            <a:off x="7087750" y="240264"/>
            <a:ext cx="1343027" cy="202952"/>
            <a:chOff x="342900" y="4648200"/>
            <a:chExt cx="1729145" cy="261300"/>
          </a:xfrm>
        </p:grpSpPr>
        <p:sp>
          <p:nvSpPr>
            <p:cNvPr id="221" name="Google Shape;221;p20"/>
            <p:cNvSpPr/>
            <p:nvPr/>
          </p:nvSpPr>
          <p:spPr>
            <a:xfrm>
              <a:off x="342900"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0"/>
            <p:cNvSpPr/>
            <p:nvPr/>
          </p:nvSpPr>
          <p:spPr>
            <a:xfrm>
              <a:off x="832182"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0"/>
            <p:cNvSpPr/>
            <p:nvPr/>
          </p:nvSpPr>
          <p:spPr>
            <a:xfrm>
              <a:off x="1321463" y="4648200"/>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0"/>
            <p:cNvSpPr/>
            <p:nvPr/>
          </p:nvSpPr>
          <p:spPr>
            <a:xfrm>
              <a:off x="1810745"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34"/>
        <p:cNvGrpSpPr/>
        <p:nvPr/>
      </p:nvGrpSpPr>
      <p:grpSpPr>
        <a:xfrm>
          <a:off x="0" y="0"/>
          <a:ext cx="0" cy="0"/>
          <a:chOff x="0" y="0"/>
          <a:chExt cx="0" cy="0"/>
        </a:xfrm>
      </p:grpSpPr>
      <p:grpSp>
        <p:nvGrpSpPr>
          <p:cNvPr id="235" name="Google Shape;235;p22"/>
          <p:cNvGrpSpPr/>
          <p:nvPr/>
        </p:nvGrpSpPr>
        <p:grpSpPr>
          <a:xfrm>
            <a:off x="7304525" y="3418198"/>
            <a:ext cx="3647700" cy="4131327"/>
            <a:chOff x="7304525" y="3418198"/>
            <a:chExt cx="3647700" cy="4131327"/>
          </a:xfrm>
        </p:grpSpPr>
        <p:sp>
          <p:nvSpPr>
            <p:cNvPr id="236" name="Google Shape;236;p22"/>
            <p:cNvSpPr/>
            <p:nvPr/>
          </p:nvSpPr>
          <p:spPr>
            <a:xfrm>
              <a:off x="7304525" y="3901825"/>
              <a:ext cx="3647700" cy="3647700"/>
            </a:xfrm>
            <a:prstGeom prst="donut">
              <a:avLst>
                <a:gd name="adj" fmla="val 1713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7" name="Google Shape;237;p22"/>
            <p:cNvGrpSpPr/>
            <p:nvPr/>
          </p:nvGrpSpPr>
          <p:grpSpPr>
            <a:xfrm>
              <a:off x="8072510" y="3418198"/>
              <a:ext cx="971227" cy="896620"/>
              <a:chOff x="3930600" y="3833000"/>
              <a:chExt cx="769350" cy="710250"/>
            </a:xfrm>
          </p:grpSpPr>
          <p:sp>
            <p:nvSpPr>
              <p:cNvPr id="238" name="Google Shape;238;p22"/>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2"/>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2"/>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2"/>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2"/>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43"/>
        <p:cNvGrpSpPr/>
        <p:nvPr/>
      </p:nvGrpSpPr>
      <p:grpSpPr>
        <a:xfrm>
          <a:off x="0" y="0"/>
          <a:ext cx="0" cy="0"/>
          <a:chOff x="0" y="0"/>
          <a:chExt cx="0" cy="0"/>
        </a:xfrm>
      </p:grpSpPr>
      <p:grpSp>
        <p:nvGrpSpPr>
          <p:cNvPr id="244" name="Google Shape;244;p23"/>
          <p:cNvGrpSpPr/>
          <p:nvPr/>
        </p:nvGrpSpPr>
        <p:grpSpPr>
          <a:xfrm>
            <a:off x="3900487" y="4700297"/>
            <a:ext cx="1343027" cy="202952"/>
            <a:chOff x="342900" y="4648200"/>
            <a:chExt cx="1729145" cy="261300"/>
          </a:xfrm>
        </p:grpSpPr>
        <p:sp>
          <p:nvSpPr>
            <p:cNvPr id="245" name="Google Shape;245;p23"/>
            <p:cNvSpPr/>
            <p:nvPr/>
          </p:nvSpPr>
          <p:spPr>
            <a:xfrm>
              <a:off x="342900"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3"/>
            <p:cNvSpPr/>
            <p:nvPr/>
          </p:nvSpPr>
          <p:spPr>
            <a:xfrm>
              <a:off x="832182"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3"/>
            <p:cNvSpPr/>
            <p:nvPr/>
          </p:nvSpPr>
          <p:spPr>
            <a:xfrm>
              <a:off x="1321463" y="4648200"/>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3"/>
            <p:cNvSpPr/>
            <p:nvPr/>
          </p:nvSpPr>
          <p:spPr>
            <a:xfrm>
              <a:off x="1810745" y="4648200"/>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2">
  <p:cSld name="CUSTOM_9_1_1">
    <p:spTree>
      <p:nvGrpSpPr>
        <p:cNvPr id="1" name="Shape 249"/>
        <p:cNvGrpSpPr/>
        <p:nvPr/>
      </p:nvGrpSpPr>
      <p:grpSpPr>
        <a:xfrm>
          <a:off x="0" y="0"/>
          <a:ext cx="0" cy="0"/>
          <a:chOff x="0" y="0"/>
          <a:chExt cx="0" cy="0"/>
        </a:xfrm>
      </p:grpSpPr>
      <p:grpSp>
        <p:nvGrpSpPr>
          <p:cNvPr id="250" name="Google Shape;250;p24"/>
          <p:cNvGrpSpPr/>
          <p:nvPr/>
        </p:nvGrpSpPr>
        <p:grpSpPr>
          <a:xfrm>
            <a:off x="713225" y="-3108200"/>
            <a:ext cx="11009575" cy="9451850"/>
            <a:chOff x="713225" y="-3108200"/>
            <a:chExt cx="11009575" cy="9451850"/>
          </a:xfrm>
        </p:grpSpPr>
        <p:grpSp>
          <p:nvGrpSpPr>
            <p:cNvPr id="251" name="Google Shape;251;p24"/>
            <p:cNvGrpSpPr/>
            <p:nvPr/>
          </p:nvGrpSpPr>
          <p:grpSpPr>
            <a:xfrm>
              <a:off x="713225" y="4700297"/>
              <a:ext cx="1343027" cy="202952"/>
              <a:chOff x="342900" y="4772176"/>
              <a:chExt cx="1729145" cy="261300"/>
            </a:xfrm>
          </p:grpSpPr>
          <p:sp>
            <p:nvSpPr>
              <p:cNvPr id="252" name="Google Shape;252;p24"/>
              <p:cNvSpPr/>
              <p:nvPr/>
            </p:nvSpPr>
            <p:spPr>
              <a:xfrm>
                <a:off x="342900"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4"/>
              <p:cNvSpPr/>
              <p:nvPr/>
            </p:nvSpPr>
            <p:spPr>
              <a:xfrm>
                <a:off x="832182"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4"/>
              <p:cNvSpPr/>
              <p:nvPr/>
            </p:nvSpPr>
            <p:spPr>
              <a:xfrm>
                <a:off x="1321463" y="4772176"/>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4"/>
              <p:cNvSpPr/>
              <p:nvPr/>
            </p:nvSpPr>
            <p:spPr>
              <a:xfrm>
                <a:off x="1810745"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 name="Google Shape;256;p24"/>
            <p:cNvSpPr/>
            <p:nvPr/>
          </p:nvSpPr>
          <p:spPr>
            <a:xfrm>
              <a:off x="8598600" y="321945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4"/>
            <p:cNvSpPr/>
            <p:nvPr/>
          </p:nvSpPr>
          <p:spPr>
            <a:xfrm>
              <a:off x="2748150" y="-3108200"/>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4047175" y="3044084"/>
            <a:ext cx="4383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1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title" idx="2" hasCustomPrompt="1"/>
          </p:nvPr>
        </p:nvSpPr>
        <p:spPr>
          <a:xfrm>
            <a:off x="5621125" y="1794084"/>
            <a:ext cx="12357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9" name="Google Shape;19;p3"/>
          <p:cNvSpPr>
            <a:spLocks noGrp="1"/>
          </p:cNvSpPr>
          <p:nvPr>
            <p:ph type="pic" idx="3"/>
          </p:nvPr>
        </p:nvSpPr>
        <p:spPr>
          <a:xfrm>
            <a:off x="-867175" y="210300"/>
            <a:ext cx="4722900" cy="4722900"/>
          </a:xfrm>
          <a:prstGeom prst="ellipse">
            <a:avLst/>
          </a:prstGeom>
          <a:noFill/>
          <a:ln>
            <a:noFill/>
          </a:ln>
        </p:spPr>
      </p:sp>
      <p:grpSp>
        <p:nvGrpSpPr>
          <p:cNvPr id="20" name="Google Shape;20;p3"/>
          <p:cNvGrpSpPr/>
          <p:nvPr/>
        </p:nvGrpSpPr>
        <p:grpSpPr>
          <a:xfrm>
            <a:off x="7087750" y="240264"/>
            <a:ext cx="3377750" cy="7055886"/>
            <a:chOff x="7087750" y="240264"/>
            <a:chExt cx="3377750" cy="7055886"/>
          </a:xfrm>
        </p:grpSpPr>
        <p:sp>
          <p:nvSpPr>
            <p:cNvPr id="21" name="Google Shape;21;p3"/>
            <p:cNvSpPr/>
            <p:nvPr/>
          </p:nvSpPr>
          <p:spPr>
            <a:xfrm>
              <a:off x="7341300" y="417195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22;p3"/>
            <p:cNvGrpSpPr/>
            <p:nvPr/>
          </p:nvGrpSpPr>
          <p:grpSpPr>
            <a:xfrm>
              <a:off x="7087750" y="240264"/>
              <a:ext cx="1343027" cy="202952"/>
              <a:chOff x="342900" y="4524224"/>
              <a:chExt cx="1729145" cy="261300"/>
            </a:xfrm>
          </p:grpSpPr>
          <p:sp>
            <p:nvSpPr>
              <p:cNvPr id="23" name="Google Shape;23;p3"/>
              <p:cNvSpPr/>
              <p:nvPr/>
            </p:nvSpPr>
            <p:spPr>
              <a:xfrm>
                <a:off x="342900" y="4524224"/>
                <a:ext cx="261300" cy="261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832182" y="4524224"/>
                <a:ext cx="261300" cy="261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1321463" y="4524224"/>
                <a:ext cx="261300" cy="2613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a:off x="1810745" y="4524224"/>
                <a:ext cx="261300" cy="261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slide">
  <p:cSld name="BLANK_1">
    <p:spTree>
      <p:nvGrpSpPr>
        <p:cNvPr id="1" name="Shape 258"/>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3">
  <p:cSld name="CUSTOM_2_1">
    <p:spTree>
      <p:nvGrpSpPr>
        <p:cNvPr id="1" name="Shape 259"/>
        <p:cNvGrpSpPr/>
        <p:nvPr/>
      </p:nvGrpSpPr>
      <p:grpSpPr>
        <a:xfrm>
          <a:off x="0" y="0"/>
          <a:ext cx="0" cy="0"/>
          <a:chOff x="0" y="0"/>
          <a:chExt cx="0" cy="0"/>
        </a:xfrm>
      </p:grpSpPr>
      <p:sp>
        <p:nvSpPr>
          <p:cNvPr id="260" name="Google Shape;260;p26"/>
          <p:cNvSpPr/>
          <p:nvPr/>
        </p:nvSpPr>
        <p:spPr>
          <a:xfrm>
            <a:off x="-75" y="-10275"/>
            <a:ext cx="9144000" cy="11808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sp>
        <p:nvSpPr>
          <p:cNvPr id="261" name="Google Shape;261;p26"/>
          <p:cNvSpPr txBox="1">
            <a:spLocks noGrp="1"/>
          </p:cNvSpPr>
          <p:nvPr>
            <p:ph type="title"/>
          </p:nvPr>
        </p:nvSpPr>
        <p:spPr>
          <a:xfrm>
            <a:off x="713225" y="539500"/>
            <a:ext cx="7717500" cy="482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Font typeface="Inter"/>
              <a:buNone/>
              <a:defRPr sz="2200" b="1"/>
            </a:lvl1pPr>
            <a:lvl2pPr lvl="1" algn="ctr" rtl="0">
              <a:spcBef>
                <a:spcPts val="0"/>
              </a:spcBef>
              <a:spcAft>
                <a:spcPts val="0"/>
              </a:spcAft>
              <a:buSzPts val="2400"/>
              <a:buFont typeface="Inter"/>
              <a:buNone/>
              <a:defRPr sz="2400" b="1">
                <a:latin typeface="Inter"/>
                <a:ea typeface="Inter"/>
                <a:cs typeface="Inter"/>
                <a:sym typeface="Inter"/>
              </a:defRPr>
            </a:lvl2pPr>
            <a:lvl3pPr lvl="2" algn="ctr" rtl="0">
              <a:spcBef>
                <a:spcPts val="0"/>
              </a:spcBef>
              <a:spcAft>
                <a:spcPts val="0"/>
              </a:spcAft>
              <a:buSzPts val="2400"/>
              <a:buFont typeface="Inter"/>
              <a:buNone/>
              <a:defRPr sz="2400" b="1">
                <a:latin typeface="Inter"/>
                <a:ea typeface="Inter"/>
                <a:cs typeface="Inter"/>
                <a:sym typeface="Inter"/>
              </a:defRPr>
            </a:lvl3pPr>
            <a:lvl4pPr lvl="3" algn="ctr" rtl="0">
              <a:spcBef>
                <a:spcPts val="0"/>
              </a:spcBef>
              <a:spcAft>
                <a:spcPts val="0"/>
              </a:spcAft>
              <a:buSzPts val="2400"/>
              <a:buFont typeface="Inter"/>
              <a:buNone/>
              <a:defRPr sz="2400" b="1">
                <a:latin typeface="Inter"/>
                <a:ea typeface="Inter"/>
                <a:cs typeface="Inter"/>
                <a:sym typeface="Inter"/>
              </a:defRPr>
            </a:lvl4pPr>
            <a:lvl5pPr lvl="4" algn="ctr" rtl="0">
              <a:spcBef>
                <a:spcPts val="0"/>
              </a:spcBef>
              <a:spcAft>
                <a:spcPts val="0"/>
              </a:spcAft>
              <a:buSzPts val="2400"/>
              <a:buFont typeface="Inter"/>
              <a:buNone/>
              <a:defRPr sz="2400" b="1">
                <a:latin typeface="Inter"/>
                <a:ea typeface="Inter"/>
                <a:cs typeface="Inter"/>
                <a:sym typeface="Inter"/>
              </a:defRPr>
            </a:lvl5pPr>
            <a:lvl6pPr lvl="5" algn="ctr" rtl="0">
              <a:spcBef>
                <a:spcPts val="0"/>
              </a:spcBef>
              <a:spcAft>
                <a:spcPts val="0"/>
              </a:spcAft>
              <a:buSzPts val="2400"/>
              <a:buFont typeface="Inter"/>
              <a:buNone/>
              <a:defRPr sz="2400" b="1">
                <a:latin typeface="Inter"/>
                <a:ea typeface="Inter"/>
                <a:cs typeface="Inter"/>
                <a:sym typeface="Inter"/>
              </a:defRPr>
            </a:lvl6pPr>
            <a:lvl7pPr lvl="6" algn="ctr" rtl="0">
              <a:spcBef>
                <a:spcPts val="0"/>
              </a:spcBef>
              <a:spcAft>
                <a:spcPts val="0"/>
              </a:spcAft>
              <a:buSzPts val="2400"/>
              <a:buFont typeface="Inter"/>
              <a:buNone/>
              <a:defRPr sz="2400" b="1">
                <a:latin typeface="Inter"/>
                <a:ea typeface="Inter"/>
                <a:cs typeface="Inter"/>
                <a:sym typeface="Inter"/>
              </a:defRPr>
            </a:lvl7pPr>
            <a:lvl8pPr lvl="7" algn="ctr" rtl="0">
              <a:spcBef>
                <a:spcPts val="0"/>
              </a:spcBef>
              <a:spcAft>
                <a:spcPts val="0"/>
              </a:spcAft>
              <a:buSzPts val="2400"/>
              <a:buFont typeface="Inter"/>
              <a:buNone/>
              <a:defRPr sz="2400" b="1">
                <a:latin typeface="Inter"/>
                <a:ea typeface="Inter"/>
                <a:cs typeface="Inter"/>
                <a:sym typeface="Inter"/>
              </a:defRPr>
            </a:lvl8pPr>
            <a:lvl9pPr lvl="8" algn="ctr" rtl="0">
              <a:spcBef>
                <a:spcPts val="0"/>
              </a:spcBef>
              <a:spcAft>
                <a:spcPts val="0"/>
              </a:spcAft>
              <a:buSzPts val="2400"/>
              <a:buFont typeface="Inter"/>
              <a:buNone/>
              <a:defRPr sz="2400" b="1">
                <a:latin typeface="Inter"/>
                <a:ea typeface="Inter"/>
                <a:cs typeface="Inter"/>
                <a:sym typeface="Inte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1">
  <p:cSld name="CUSTOM_2_1_1">
    <p:spTree>
      <p:nvGrpSpPr>
        <p:cNvPr id="1" name="Shape 262"/>
        <p:cNvGrpSpPr/>
        <p:nvPr/>
      </p:nvGrpSpPr>
      <p:grpSpPr>
        <a:xfrm>
          <a:off x="0" y="0"/>
          <a:ext cx="0" cy="0"/>
          <a:chOff x="0" y="0"/>
          <a:chExt cx="0" cy="0"/>
        </a:xfrm>
      </p:grpSpPr>
      <p:sp>
        <p:nvSpPr>
          <p:cNvPr id="263" name="Google Shape;263;p27"/>
          <p:cNvSpPr/>
          <p:nvPr/>
        </p:nvSpPr>
        <p:spPr>
          <a:xfrm>
            <a:off x="-75" y="-10275"/>
            <a:ext cx="9144000" cy="11808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sp>
        <p:nvSpPr>
          <p:cNvPr id="264" name="Google Shape;264;p27"/>
          <p:cNvSpPr txBox="1">
            <a:spLocks noGrp="1"/>
          </p:cNvSpPr>
          <p:nvPr>
            <p:ph type="title"/>
          </p:nvPr>
        </p:nvSpPr>
        <p:spPr>
          <a:xfrm>
            <a:off x="728527" y="539500"/>
            <a:ext cx="3347700" cy="482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Font typeface="Inter"/>
              <a:buNone/>
              <a:defRPr sz="2200" b="1">
                <a:latin typeface="Inter"/>
                <a:ea typeface="Inter"/>
                <a:cs typeface="Inter"/>
                <a:sym typeface="Inter"/>
              </a:defRPr>
            </a:lvl1pPr>
            <a:lvl2pPr lvl="1" algn="ctr" rtl="0">
              <a:spcBef>
                <a:spcPts val="0"/>
              </a:spcBef>
              <a:spcAft>
                <a:spcPts val="0"/>
              </a:spcAft>
              <a:buSzPts val="2400"/>
              <a:buFont typeface="Inter"/>
              <a:buNone/>
              <a:defRPr sz="2400" b="1">
                <a:latin typeface="Inter"/>
                <a:ea typeface="Inter"/>
                <a:cs typeface="Inter"/>
                <a:sym typeface="Inter"/>
              </a:defRPr>
            </a:lvl2pPr>
            <a:lvl3pPr lvl="2" algn="ctr" rtl="0">
              <a:spcBef>
                <a:spcPts val="0"/>
              </a:spcBef>
              <a:spcAft>
                <a:spcPts val="0"/>
              </a:spcAft>
              <a:buSzPts val="2400"/>
              <a:buFont typeface="Inter"/>
              <a:buNone/>
              <a:defRPr sz="2400" b="1">
                <a:latin typeface="Inter"/>
                <a:ea typeface="Inter"/>
                <a:cs typeface="Inter"/>
                <a:sym typeface="Inter"/>
              </a:defRPr>
            </a:lvl3pPr>
            <a:lvl4pPr lvl="3" algn="ctr" rtl="0">
              <a:spcBef>
                <a:spcPts val="0"/>
              </a:spcBef>
              <a:spcAft>
                <a:spcPts val="0"/>
              </a:spcAft>
              <a:buSzPts val="2400"/>
              <a:buFont typeface="Inter"/>
              <a:buNone/>
              <a:defRPr sz="2400" b="1">
                <a:latin typeface="Inter"/>
                <a:ea typeface="Inter"/>
                <a:cs typeface="Inter"/>
                <a:sym typeface="Inter"/>
              </a:defRPr>
            </a:lvl4pPr>
            <a:lvl5pPr lvl="4" algn="ctr" rtl="0">
              <a:spcBef>
                <a:spcPts val="0"/>
              </a:spcBef>
              <a:spcAft>
                <a:spcPts val="0"/>
              </a:spcAft>
              <a:buSzPts val="2400"/>
              <a:buFont typeface="Inter"/>
              <a:buNone/>
              <a:defRPr sz="2400" b="1">
                <a:latin typeface="Inter"/>
                <a:ea typeface="Inter"/>
                <a:cs typeface="Inter"/>
                <a:sym typeface="Inter"/>
              </a:defRPr>
            </a:lvl5pPr>
            <a:lvl6pPr lvl="5" algn="ctr" rtl="0">
              <a:spcBef>
                <a:spcPts val="0"/>
              </a:spcBef>
              <a:spcAft>
                <a:spcPts val="0"/>
              </a:spcAft>
              <a:buSzPts val="2400"/>
              <a:buFont typeface="Inter"/>
              <a:buNone/>
              <a:defRPr sz="2400" b="1">
                <a:latin typeface="Inter"/>
                <a:ea typeface="Inter"/>
                <a:cs typeface="Inter"/>
                <a:sym typeface="Inter"/>
              </a:defRPr>
            </a:lvl6pPr>
            <a:lvl7pPr lvl="6" algn="ctr" rtl="0">
              <a:spcBef>
                <a:spcPts val="0"/>
              </a:spcBef>
              <a:spcAft>
                <a:spcPts val="0"/>
              </a:spcAft>
              <a:buSzPts val="2400"/>
              <a:buFont typeface="Inter"/>
              <a:buNone/>
              <a:defRPr sz="2400" b="1">
                <a:latin typeface="Inter"/>
                <a:ea typeface="Inter"/>
                <a:cs typeface="Inter"/>
                <a:sym typeface="Inter"/>
              </a:defRPr>
            </a:lvl7pPr>
            <a:lvl8pPr lvl="7" algn="ctr" rtl="0">
              <a:spcBef>
                <a:spcPts val="0"/>
              </a:spcBef>
              <a:spcAft>
                <a:spcPts val="0"/>
              </a:spcAft>
              <a:buSzPts val="2400"/>
              <a:buFont typeface="Inter"/>
              <a:buNone/>
              <a:defRPr sz="2400" b="1">
                <a:latin typeface="Inter"/>
                <a:ea typeface="Inter"/>
                <a:cs typeface="Inter"/>
                <a:sym typeface="Inter"/>
              </a:defRPr>
            </a:lvl8pPr>
            <a:lvl9pPr lvl="8" algn="ctr" rtl="0">
              <a:spcBef>
                <a:spcPts val="0"/>
              </a:spcBef>
              <a:spcAft>
                <a:spcPts val="0"/>
              </a:spcAft>
              <a:buSzPts val="2400"/>
              <a:buFont typeface="Inter"/>
              <a:buNone/>
              <a:defRPr sz="2400" b="1">
                <a:latin typeface="Inter"/>
                <a:ea typeface="Inter"/>
                <a:cs typeface="Inter"/>
                <a:sym typeface="Inter"/>
              </a:defRPr>
            </a:lvl9pPr>
          </a:lstStyle>
          <a:p>
            <a:endParaRPr/>
          </a:p>
        </p:txBody>
      </p:sp>
      <p:sp>
        <p:nvSpPr>
          <p:cNvPr id="265" name="Google Shape;265;p27"/>
          <p:cNvSpPr txBox="1">
            <a:spLocks noGrp="1"/>
          </p:cNvSpPr>
          <p:nvPr>
            <p:ph type="title" idx="2"/>
          </p:nvPr>
        </p:nvSpPr>
        <p:spPr>
          <a:xfrm>
            <a:off x="4977550" y="539500"/>
            <a:ext cx="3458400" cy="482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Font typeface="Inter"/>
              <a:buNone/>
              <a:defRPr sz="2200" b="1">
                <a:latin typeface="Inter"/>
                <a:ea typeface="Inter"/>
                <a:cs typeface="Inter"/>
                <a:sym typeface="Inter"/>
              </a:defRPr>
            </a:lvl1pPr>
            <a:lvl2pPr lvl="1" algn="ctr" rtl="0">
              <a:spcBef>
                <a:spcPts val="0"/>
              </a:spcBef>
              <a:spcAft>
                <a:spcPts val="0"/>
              </a:spcAft>
              <a:buSzPts val="2400"/>
              <a:buFont typeface="Inter"/>
              <a:buNone/>
              <a:defRPr sz="2400" b="1">
                <a:latin typeface="Inter"/>
                <a:ea typeface="Inter"/>
                <a:cs typeface="Inter"/>
                <a:sym typeface="Inter"/>
              </a:defRPr>
            </a:lvl2pPr>
            <a:lvl3pPr lvl="2" algn="ctr" rtl="0">
              <a:spcBef>
                <a:spcPts val="0"/>
              </a:spcBef>
              <a:spcAft>
                <a:spcPts val="0"/>
              </a:spcAft>
              <a:buSzPts val="2400"/>
              <a:buFont typeface="Inter"/>
              <a:buNone/>
              <a:defRPr sz="2400" b="1">
                <a:latin typeface="Inter"/>
                <a:ea typeface="Inter"/>
                <a:cs typeface="Inter"/>
                <a:sym typeface="Inter"/>
              </a:defRPr>
            </a:lvl3pPr>
            <a:lvl4pPr lvl="3" algn="ctr" rtl="0">
              <a:spcBef>
                <a:spcPts val="0"/>
              </a:spcBef>
              <a:spcAft>
                <a:spcPts val="0"/>
              </a:spcAft>
              <a:buSzPts val="2400"/>
              <a:buFont typeface="Inter"/>
              <a:buNone/>
              <a:defRPr sz="2400" b="1">
                <a:latin typeface="Inter"/>
                <a:ea typeface="Inter"/>
                <a:cs typeface="Inter"/>
                <a:sym typeface="Inter"/>
              </a:defRPr>
            </a:lvl4pPr>
            <a:lvl5pPr lvl="4" algn="ctr" rtl="0">
              <a:spcBef>
                <a:spcPts val="0"/>
              </a:spcBef>
              <a:spcAft>
                <a:spcPts val="0"/>
              </a:spcAft>
              <a:buSzPts val="2400"/>
              <a:buFont typeface="Inter"/>
              <a:buNone/>
              <a:defRPr sz="2400" b="1">
                <a:latin typeface="Inter"/>
                <a:ea typeface="Inter"/>
                <a:cs typeface="Inter"/>
                <a:sym typeface="Inter"/>
              </a:defRPr>
            </a:lvl5pPr>
            <a:lvl6pPr lvl="5" algn="ctr" rtl="0">
              <a:spcBef>
                <a:spcPts val="0"/>
              </a:spcBef>
              <a:spcAft>
                <a:spcPts val="0"/>
              </a:spcAft>
              <a:buSzPts val="2400"/>
              <a:buFont typeface="Inter"/>
              <a:buNone/>
              <a:defRPr sz="2400" b="1">
                <a:latin typeface="Inter"/>
                <a:ea typeface="Inter"/>
                <a:cs typeface="Inter"/>
                <a:sym typeface="Inter"/>
              </a:defRPr>
            </a:lvl6pPr>
            <a:lvl7pPr lvl="6" algn="ctr" rtl="0">
              <a:spcBef>
                <a:spcPts val="0"/>
              </a:spcBef>
              <a:spcAft>
                <a:spcPts val="0"/>
              </a:spcAft>
              <a:buSzPts val="2400"/>
              <a:buFont typeface="Inter"/>
              <a:buNone/>
              <a:defRPr sz="2400" b="1">
                <a:latin typeface="Inter"/>
                <a:ea typeface="Inter"/>
                <a:cs typeface="Inter"/>
                <a:sym typeface="Inter"/>
              </a:defRPr>
            </a:lvl7pPr>
            <a:lvl8pPr lvl="7" algn="ctr" rtl="0">
              <a:spcBef>
                <a:spcPts val="0"/>
              </a:spcBef>
              <a:spcAft>
                <a:spcPts val="0"/>
              </a:spcAft>
              <a:buSzPts val="2400"/>
              <a:buFont typeface="Inter"/>
              <a:buNone/>
              <a:defRPr sz="2400" b="1">
                <a:latin typeface="Inter"/>
                <a:ea typeface="Inter"/>
                <a:cs typeface="Inter"/>
                <a:sym typeface="Inter"/>
              </a:defRPr>
            </a:lvl8pPr>
            <a:lvl9pPr lvl="8" algn="ctr" rtl="0">
              <a:spcBef>
                <a:spcPts val="0"/>
              </a:spcBef>
              <a:spcAft>
                <a:spcPts val="0"/>
              </a:spcAft>
              <a:buSzPts val="2400"/>
              <a:buFont typeface="Inter"/>
              <a:buNone/>
              <a:defRPr sz="2400" b="1">
                <a:latin typeface="Inter"/>
                <a:ea typeface="Inter"/>
                <a:cs typeface="Inter"/>
                <a:sym typeface="Inte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0" name="Google Shape;40;p5"/>
          <p:cNvSpPr txBox="1">
            <a:spLocks noGrp="1"/>
          </p:cNvSpPr>
          <p:nvPr>
            <p:ph type="subTitle" idx="1"/>
          </p:nvPr>
        </p:nvSpPr>
        <p:spPr>
          <a:xfrm>
            <a:off x="5782411" y="2187824"/>
            <a:ext cx="2505600" cy="175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1" name="Google Shape;41;p5"/>
          <p:cNvSpPr txBox="1">
            <a:spLocks noGrp="1"/>
          </p:cNvSpPr>
          <p:nvPr>
            <p:ph type="subTitle" idx="2"/>
          </p:nvPr>
        </p:nvSpPr>
        <p:spPr>
          <a:xfrm>
            <a:off x="1793488" y="2187824"/>
            <a:ext cx="2505600" cy="175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2" name="Google Shape;42;p5"/>
          <p:cNvSpPr txBox="1">
            <a:spLocks noGrp="1"/>
          </p:cNvSpPr>
          <p:nvPr>
            <p:ph type="subTitle" idx="3"/>
          </p:nvPr>
        </p:nvSpPr>
        <p:spPr>
          <a:xfrm>
            <a:off x="1793488" y="1762129"/>
            <a:ext cx="2505600" cy="42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sp>
        <p:nvSpPr>
          <p:cNvPr id="43" name="Google Shape;43;p5"/>
          <p:cNvSpPr txBox="1">
            <a:spLocks noGrp="1"/>
          </p:cNvSpPr>
          <p:nvPr>
            <p:ph type="subTitle" idx="4"/>
          </p:nvPr>
        </p:nvSpPr>
        <p:spPr>
          <a:xfrm>
            <a:off x="5782413" y="1762129"/>
            <a:ext cx="2505600" cy="42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Urbanist"/>
              <a:buNone/>
              <a:defRPr sz="1900">
                <a:solidFill>
                  <a:schemeClr val="dk1"/>
                </a:solidFill>
                <a:latin typeface="Urbanist ExtraBold"/>
                <a:ea typeface="Urbanist ExtraBold"/>
                <a:cs typeface="Urbanist ExtraBold"/>
                <a:sym typeface="Urbanist ExtraBold"/>
              </a:defRPr>
            </a:lvl1pPr>
            <a:lvl2pPr lvl="1" algn="ctr" rtl="0">
              <a:lnSpc>
                <a:spcPct val="100000"/>
              </a:lnSpc>
              <a:spcBef>
                <a:spcPts val="0"/>
              </a:spcBef>
              <a:spcAft>
                <a:spcPts val="0"/>
              </a:spcAft>
              <a:buSzPts val="2400"/>
              <a:buFont typeface="Urbanist"/>
              <a:buNone/>
              <a:defRPr sz="2400" b="1">
                <a:latin typeface="Urbanist"/>
                <a:ea typeface="Urbanist"/>
                <a:cs typeface="Urbanist"/>
                <a:sym typeface="Urbanist"/>
              </a:defRPr>
            </a:lvl2pPr>
            <a:lvl3pPr lvl="2" algn="ctr" rtl="0">
              <a:lnSpc>
                <a:spcPct val="100000"/>
              </a:lnSpc>
              <a:spcBef>
                <a:spcPts val="0"/>
              </a:spcBef>
              <a:spcAft>
                <a:spcPts val="0"/>
              </a:spcAft>
              <a:buSzPts val="2400"/>
              <a:buFont typeface="Urbanist"/>
              <a:buNone/>
              <a:defRPr sz="2400" b="1">
                <a:latin typeface="Urbanist"/>
                <a:ea typeface="Urbanist"/>
                <a:cs typeface="Urbanist"/>
                <a:sym typeface="Urbanist"/>
              </a:defRPr>
            </a:lvl3pPr>
            <a:lvl4pPr lvl="3" algn="ctr" rtl="0">
              <a:lnSpc>
                <a:spcPct val="100000"/>
              </a:lnSpc>
              <a:spcBef>
                <a:spcPts val="0"/>
              </a:spcBef>
              <a:spcAft>
                <a:spcPts val="0"/>
              </a:spcAft>
              <a:buSzPts val="2400"/>
              <a:buFont typeface="Urbanist"/>
              <a:buNone/>
              <a:defRPr sz="2400" b="1">
                <a:latin typeface="Urbanist"/>
                <a:ea typeface="Urbanist"/>
                <a:cs typeface="Urbanist"/>
                <a:sym typeface="Urbanist"/>
              </a:defRPr>
            </a:lvl4pPr>
            <a:lvl5pPr lvl="4" algn="ctr" rtl="0">
              <a:lnSpc>
                <a:spcPct val="100000"/>
              </a:lnSpc>
              <a:spcBef>
                <a:spcPts val="0"/>
              </a:spcBef>
              <a:spcAft>
                <a:spcPts val="0"/>
              </a:spcAft>
              <a:buSzPts val="2400"/>
              <a:buFont typeface="Urbanist"/>
              <a:buNone/>
              <a:defRPr sz="2400" b="1">
                <a:latin typeface="Urbanist"/>
                <a:ea typeface="Urbanist"/>
                <a:cs typeface="Urbanist"/>
                <a:sym typeface="Urbanist"/>
              </a:defRPr>
            </a:lvl5pPr>
            <a:lvl6pPr lvl="5" algn="ctr" rtl="0">
              <a:lnSpc>
                <a:spcPct val="100000"/>
              </a:lnSpc>
              <a:spcBef>
                <a:spcPts val="0"/>
              </a:spcBef>
              <a:spcAft>
                <a:spcPts val="0"/>
              </a:spcAft>
              <a:buSzPts val="2400"/>
              <a:buFont typeface="Urbanist"/>
              <a:buNone/>
              <a:defRPr sz="2400" b="1">
                <a:latin typeface="Urbanist"/>
                <a:ea typeface="Urbanist"/>
                <a:cs typeface="Urbanist"/>
                <a:sym typeface="Urbanist"/>
              </a:defRPr>
            </a:lvl6pPr>
            <a:lvl7pPr lvl="6" algn="ctr" rtl="0">
              <a:lnSpc>
                <a:spcPct val="100000"/>
              </a:lnSpc>
              <a:spcBef>
                <a:spcPts val="0"/>
              </a:spcBef>
              <a:spcAft>
                <a:spcPts val="0"/>
              </a:spcAft>
              <a:buSzPts val="2400"/>
              <a:buFont typeface="Urbanist"/>
              <a:buNone/>
              <a:defRPr sz="2400" b="1">
                <a:latin typeface="Urbanist"/>
                <a:ea typeface="Urbanist"/>
                <a:cs typeface="Urbanist"/>
                <a:sym typeface="Urbanist"/>
              </a:defRPr>
            </a:lvl7pPr>
            <a:lvl8pPr lvl="7" algn="ctr" rtl="0">
              <a:lnSpc>
                <a:spcPct val="100000"/>
              </a:lnSpc>
              <a:spcBef>
                <a:spcPts val="0"/>
              </a:spcBef>
              <a:spcAft>
                <a:spcPts val="0"/>
              </a:spcAft>
              <a:buSzPts val="2400"/>
              <a:buFont typeface="Urbanist"/>
              <a:buNone/>
              <a:defRPr sz="2400" b="1">
                <a:latin typeface="Urbanist"/>
                <a:ea typeface="Urbanist"/>
                <a:cs typeface="Urbanist"/>
                <a:sym typeface="Urbanist"/>
              </a:defRPr>
            </a:lvl8pPr>
            <a:lvl9pPr lvl="8" algn="ctr" rtl="0">
              <a:lnSpc>
                <a:spcPct val="100000"/>
              </a:lnSpc>
              <a:spcBef>
                <a:spcPts val="0"/>
              </a:spcBef>
              <a:spcAft>
                <a:spcPts val="0"/>
              </a:spcAft>
              <a:buSzPts val="2400"/>
              <a:buFont typeface="Urbanist"/>
              <a:buNone/>
              <a:defRPr sz="2400" b="1">
                <a:latin typeface="Urbanist"/>
                <a:ea typeface="Urbanist"/>
                <a:cs typeface="Urbanist"/>
                <a:sym typeface="Urbanist"/>
              </a:defRPr>
            </a:lvl9pPr>
          </a:lstStyle>
          <a:p>
            <a:endParaRPr/>
          </a:p>
        </p:txBody>
      </p:sp>
      <p:grpSp>
        <p:nvGrpSpPr>
          <p:cNvPr id="44" name="Google Shape;44;p5"/>
          <p:cNvGrpSpPr/>
          <p:nvPr/>
        </p:nvGrpSpPr>
        <p:grpSpPr>
          <a:xfrm>
            <a:off x="-2944100" y="-1178700"/>
            <a:ext cx="14600225" cy="8084250"/>
            <a:chOff x="-2944100" y="-1178700"/>
            <a:chExt cx="14600225" cy="8084250"/>
          </a:xfrm>
        </p:grpSpPr>
        <p:sp>
          <p:nvSpPr>
            <p:cNvPr id="45" name="Google Shape;45;p5"/>
            <p:cNvSpPr/>
            <p:nvPr/>
          </p:nvSpPr>
          <p:spPr>
            <a:xfrm>
              <a:off x="8531925" y="-1178700"/>
              <a:ext cx="3124200" cy="3124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oogle Shape;46;p5"/>
            <p:cNvGrpSpPr/>
            <p:nvPr/>
          </p:nvGrpSpPr>
          <p:grpSpPr>
            <a:xfrm>
              <a:off x="7087750" y="4700297"/>
              <a:ext cx="1343027" cy="202952"/>
              <a:chOff x="342900" y="4772176"/>
              <a:chExt cx="1729145" cy="261300"/>
            </a:xfrm>
          </p:grpSpPr>
          <p:sp>
            <p:nvSpPr>
              <p:cNvPr id="47" name="Google Shape;47;p5"/>
              <p:cNvSpPr/>
              <p:nvPr/>
            </p:nvSpPr>
            <p:spPr>
              <a:xfrm>
                <a:off x="342900"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5"/>
              <p:cNvSpPr/>
              <p:nvPr/>
            </p:nvSpPr>
            <p:spPr>
              <a:xfrm>
                <a:off x="832182"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5"/>
              <p:cNvSpPr/>
              <p:nvPr/>
            </p:nvSpPr>
            <p:spPr>
              <a:xfrm>
                <a:off x="1321463" y="4772176"/>
                <a:ext cx="261300" cy="2613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5"/>
              <p:cNvSpPr/>
              <p:nvPr/>
            </p:nvSpPr>
            <p:spPr>
              <a:xfrm>
                <a:off x="1810745" y="4772176"/>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5"/>
            <p:cNvSpPr/>
            <p:nvPr/>
          </p:nvSpPr>
          <p:spPr>
            <a:xfrm>
              <a:off x="-2944100" y="3257850"/>
              <a:ext cx="3647700" cy="3647700"/>
            </a:xfrm>
            <a:prstGeom prst="donut">
              <a:avLst>
                <a:gd name="adj" fmla="val 1103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54" name="Google Shape;54;p6"/>
          <p:cNvGrpSpPr/>
          <p:nvPr/>
        </p:nvGrpSpPr>
        <p:grpSpPr>
          <a:xfrm>
            <a:off x="-2450400" y="-1022600"/>
            <a:ext cx="14528875" cy="8080550"/>
            <a:chOff x="-2450400" y="-1022600"/>
            <a:chExt cx="14528875" cy="8080550"/>
          </a:xfrm>
        </p:grpSpPr>
        <p:grpSp>
          <p:nvGrpSpPr>
            <p:cNvPr id="55" name="Google Shape;55;p6"/>
            <p:cNvGrpSpPr/>
            <p:nvPr/>
          </p:nvGrpSpPr>
          <p:grpSpPr>
            <a:xfrm>
              <a:off x="7087750" y="195731"/>
              <a:ext cx="1343027" cy="202952"/>
              <a:chOff x="342900" y="4466889"/>
              <a:chExt cx="1729145" cy="261300"/>
            </a:xfrm>
          </p:grpSpPr>
          <p:sp>
            <p:nvSpPr>
              <p:cNvPr id="56" name="Google Shape;56;p6"/>
              <p:cNvSpPr/>
              <p:nvPr/>
            </p:nvSpPr>
            <p:spPr>
              <a:xfrm>
                <a:off x="342900" y="4466889"/>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6"/>
              <p:cNvSpPr/>
              <p:nvPr/>
            </p:nvSpPr>
            <p:spPr>
              <a:xfrm>
                <a:off x="832182" y="4466889"/>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6"/>
              <p:cNvSpPr/>
              <p:nvPr/>
            </p:nvSpPr>
            <p:spPr>
              <a:xfrm>
                <a:off x="1321463" y="4466889"/>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p:nvPr/>
            </p:nvSpPr>
            <p:spPr>
              <a:xfrm>
                <a:off x="1810745" y="4466889"/>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60;p6"/>
            <p:cNvSpPr/>
            <p:nvPr/>
          </p:nvSpPr>
          <p:spPr>
            <a:xfrm>
              <a:off x="-2450400" y="-102260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6"/>
            <p:cNvSpPr/>
            <p:nvPr/>
          </p:nvSpPr>
          <p:spPr>
            <a:xfrm>
              <a:off x="8430775" y="3410250"/>
              <a:ext cx="3647700" cy="3647700"/>
            </a:xfrm>
            <a:prstGeom prst="donut">
              <a:avLst>
                <a:gd name="adj" fmla="val 1103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sp>
        <p:nvSpPr>
          <p:cNvPr id="63" name="Google Shape;63;p7"/>
          <p:cNvSpPr txBox="1">
            <a:spLocks noGrp="1"/>
          </p:cNvSpPr>
          <p:nvPr>
            <p:ph type="title"/>
          </p:nvPr>
        </p:nvSpPr>
        <p:spPr>
          <a:xfrm>
            <a:off x="713225" y="783158"/>
            <a:ext cx="3874200" cy="1059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4" name="Google Shape;64;p7"/>
          <p:cNvSpPr>
            <a:spLocks noGrp="1"/>
          </p:cNvSpPr>
          <p:nvPr>
            <p:ph type="pic" idx="2"/>
          </p:nvPr>
        </p:nvSpPr>
        <p:spPr>
          <a:xfrm>
            <a:off x="5044825" y="210300"/>
            <a:ext cx="4722900" cy="4722900"/>
          </a:xfrm>
          <a:prstGeom prst="ellipse">
            <a:avLst/>
          </a:prstGeom>
          <a:noFill/>
          <a:ln>
            <a:noFill/>
          </a:ln>
        </p:spPr>
      </p:sp>
      <p:grpSp>
        <p:nvGrpSpPr>
          <p:cNvPr id="65" name="Google Shape;65;p7"/>
          <p:cNvGrpSpPr/>
          <p:nvPr/>
        </p:nvGrpSpPr>
        <p:grpSpPr>
          <a:xfrm>
            <a:off x="-364425" y="-2614200"/>
            <a:ext cx="3124200" cy="7517449"/>
            <a:chOff x="-364425" y="-2614200"/>
            <a:chExt cx="3124200" cy="7517449"/>
          </a:xfrm>
        </p:grpSpPr>
        <p:sp>
          <p:nvSpPr>
            <p:cNvPr id="66" name="Google Shape;66;p7"/>
            <p:cNvSpPr/>
            <p:nvPr/>
          </p:nvSpPr>
          <p:spPr>
            <a:xfrm>
              <a:off x="-364425" y="-261420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 name="Google Shape;67;p7"/>
            <p:cNvGrpSpPr/>
            <p:nvPr/>
          </p:nvGrpSpPr>
          <p:grpSpPr>
            <a:xfrm>
              <a:off x="713225" y="4700297"/>
              <a:ext cx="1343027" cy="202952"/>
              <a:chOff x="342900" y="4772176"/>
              <a:chExt cx="1729145" cy="261300"/>
            </a:xfrm>
          </p:grpSpPr>
          <p:sp>
            <p:nvSpPr>
              <p:cNvPr id="68" name="Google Shape;68;p7"/>
              <p:cNvSpPr/>
              <p:nvPr/>
            </p:nvSpPr>
            <p:spPr>
              <a:xfrm>
                <a:off x="342900"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7"/>
              <p:cNvSpPr/>
              <p:nvPr/>
            </p:nvSpPr>
            <p:spPr>
              <a:xfrm>
                <a:off x="832182"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7"/>
              <p:cNvSpPr/>
              <p:nvPr/>
            </p:nvSpPr>
            <p:spPr>
              <a:xfrm>
                <a:off x="1321463" y="4772176"/>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7"/>
              <p:cNvSpPr/>
              <p:nvPr/>
            </p:nvSpPr>
            <p:spPr>
              <a:xfrm>
                <a:off x="1810745"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2" name="Google Shape;72;p7"/>
          <p:cNvSpPr txBox="1">
            <a:spLocks noGrp="1"/>
          </p:cNvSpPr>
          <p:nvPr>
            <p:ph type="body" idx="1"/>
          </p:nvPr>
        </p:nvSpPr>
        <p:spPr>
          <a:xfrm>
            <a:off x="713225" y="1816100"/>
            <a:ext cx="3874200" cy="2336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Char char="●"/>
              <a:defRPr/>
            </a:lvl1pPr>
            <a:lvl2pPr marL="914400" lvl="1" indent="-304800" rtl="0">
              <a:lnSpc>
                <a:spcPct val="100000"/>
              </a:lnSpc>
              <a:spcBef>
                <a:spcPts val="0"/>
              </a:spcBef>
              <a:spcAft>
                <a:spcPts val="0"/>
              </a:spcAft>
              <a:buSzPts val="1200"/>
              <a:buChar char="○"/>
              <a:defRPr/>
            </a:lvl2pPr>
            <a:lvl3pPr marL="1371600" lvl="2" indent="-304800" rtl="0">
              <a:lnSpc>
                <a:spcPct val="100000"/>
              </a:lnSpc>
              <a:spcBef>
                <a:spcPts val="0"/>
              </a:spcBef>
              <a:spcAft>
                <a:spcPts val="0"/>
              </a:spcAft>
              <a:buSzPts val="1200"/>
              <a:buChar char="■"/>
              <a:defRPr/>
            </a:lvl3pPr>
            <a:lvl4pPr marL="1828800" lvl="3" indent="-304800" rtl="0">
              <a:lnSpc>
                <a:spcPct val="100000"/>
              </a:lnSpc>
              <a:spcBef>
                <a:spcPts val="0"/>
              </a:spcBef>
              <a:spcAft>
                <a:spcPts val="0"/>
              </a:spcAft>
              <a:buSzPts val="1200"/>
              <a:buChar char="●"/>
              <a:defRPr/>
            </a:lvl4pPr>
            <a:lvl5pPr marL="2286000" lvl="4" indent="-304800" rtl="0">
              <a:lnSpc>
                <a:spcPct val="100000"/>
              </a:lnSpc>
              <a:spcBef>
                <a:spcPts val="0"/>
              </a:spcBef>
              <a:spcAft>
                <a:spcPts val="0"/>
              </a:spcAft>
              <a:buSzPts val="1200"/>
              <a:buChar char="○"/>
              <a:defRPr/>
            </a:lvl5pPr>
            <a:lvl6pPr marL="2743200" lvl="5" indent="-304800" rtl="0">
              <a:lnSpc>
                <a:spcPct val="100000"/>
              </a:lnSpc>
              <a:spcBef>
                <a:spcPts val="0"/>
              </a:spcBef>
              <a:spcAft>
                <a:spcPts val="0"/>
              </a:spcAft>
              <a:buSzPts val="1200"/>
              <a:buChar char="■"/>
              <a:defRPr/>
            </a:lvl6pPr>
            <a:lvl7pPr marL="3200400" lvl="6" indent="-304800" rtl="0">
              <a:lnSpc>
                <a:spcPct val="100000"/>
              </a:lnSpc>
              <a:spcBef>
                <a:spcPts val="0"/>
              </a:spcBef>
              <a:spcAft>
                <a:spcPts val="0"/>
              </a:spcAft>
              <a:buSzPts val="1200"/>
              <a:buChar char="●"/>
              <a:defRPr/>
            </a:lvl7pPr>
            <a:lvl8pPr marL="3657600" lvl="7" indent="-304800" rtl="0">
              <a:lnSpc>
                <a:spcPct val="100000"/>
              </a:lnSpc>
              <a:spcBef>
                <a:spcPts val="0"/>
              </a:spcBef>
              <a:spcAft>
                <a:spcPts val="0"/>
              </a:spcAft>
              <a:buSzPts val="1200"/>
              <a:buChar char="○"/>
              <a:defRPr/>
            </a:lvl8pPr>
            <a:lvl9pPr marL="4114800" lvl="8" indent="-304800" rtl="0">
              <a:lnSpc>
                <a:spcPct val="100000"/>
              </a:lnSpc>
              <a:spcBef>
                <a:spcPts val="0"/>
              </a:spcBef>
              <a:spcAft>
                <a:spcPts val="0"/>
              </a:spcAft>
              <a:buSzPts val="12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3"/>
        <p:cNvGrpSpPr/>
        <p:nvPr/>
      </p:nvGrpSpPr>
      <p:grpSpPr>
        <a:xfrm>
          <a:off x="0" y="0"/>
          <a:ext cx="0" cy="0"/>
          <a:chOff x="0" y="0"/>
          <a:chExt cx="0" cy="0"/>
        </a:xfrm>
      </p:grpSpPr>
      <p:sp>
        <p:nvSpPr>
          <p:cNvPr id="74" name="Google Shape;74;p8"/>
          <p:cNvSpPr txBox="1">
            <a:spLocks noGrp="1"/>
          </p:cNvSpPr>
          <p:nvPr>
            <p:ph type="title"/>
          </p:nvPr>
        </p:nvSpPr>
        <p:spPr>
          <a:xfrm>
            <a:off x="2317950" y="1307100"/>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75" name="Google Shape;75;p8"/>
          <p:cNvGrpSpPr/>
          <p:nvPr/>
        </p:nvGrpSpPr>
        <p:grpSpPr>
          <a:xfrm>
            <a:off x="-2887225" y="-571500"/>
            <a:ext cx="14343325" cy="5987425"/>
            <a:chOff x="-2887225" y="-571500"/>
            <a:chExt cx="14343325" cy="5987425"/>
          </a:xfrm>
        </p:grpSpPr>
        <p:grpSp>
          <p:nvGrpSpPr>
            <p:cNvPr id="76" name="Google Shape;76;p8"/>
            <p:cNvGrpSpPr/>
            <p:nvPr/>
          </p:nvGrpSpPr>
          <p:grpSpPr>
            <a:xfrm>
              <a:off x="7087750" y="4700297"/>
              <a:ext cx="1343027" cy="202952"/>
              <a:chOff x="342900" y="4772176"/>
              <a:chExt cx="1729145" cy="261300"/>
            </a:xfrm>
          </p:grpSpPr>
          <p:sp>
            <p:nvSpPr>
              <p:cNvPr id="77" name="Google Shape;77;p8"/>
              <p:cNvSpPr/>
              <p:nvPr/>
            </p:nvSpPr>
            <p:spPr>
              <a:xfrm>
                <a:off x="342900"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p:nvPr/>
            </p:nvSpPr>
            <p:spPr>
              <a:xfrm>
                <a:off x="832182"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a:off x="1321463" y="4772176"/>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8"/>
              <p:cNvSpPr/>
              <p:nvPr/>
            </p:nvSpPr>
            <p:spPr>
              <a:xfrm>
                <a:off x="1810745"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8"/>
            <p:cNvSpPr/>
            <p:nvPr/>
          </p:nvSpPr>
          <p:spPr>
            <a:xfrm>
              <a:off x="-2887225" y="1768225"/>
              <a:ext cx="3647700" cy="3647700"/>
            </a:xfrm>
            <a:prstGeom prst="donut">
              <a:avLst>
                <a:gd name="adj" fmla="val 1713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8331900" y="-57150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3"/>
        <p:cNvGrpSpPr/>
        <p:nvPr/>
      </p:nvGrpSpPr>
      <p:grpSpPr>
        <a:xfrm>
          <a:off x="0" y="0"/>
          <a:ext cx="0" cy="0"/>
          <a:chOff x="0" y="0"/>
          <a:chExt cx="0" cy="0"/>
        </a:xfrm>
      </p:grpSpPr>
      <p:grpSp>
        <p:nvGrpSpPr>
          <p:cNvPr id="84" name="Google Shape;84;p9"/>
          <p:cNvGrpSpPr/>
          <p:nvPr/>
        </p:nvGrpSpPr>
        <p:grpSpPr>
          <a:xfrm>
            <a:off x="-391675" y="-2927600"/>
            <a:ext cx="9888100" cy="10490450"/>
            <a:chOff x="-391675" y="-2927600"/>
            <a:chExt cx="9888100" cy="10490450"/>
          </a:xfrm>
        </p:grpSpPr>
        <p:grpSp>
          <p:nvGrpSpPr>
            <p:cNvPr id="85" name="Google Shape;85;p9"/>
            <p:cNvGrpSpPr/>
            <p:nvPr/>
          </p:nvGrpSpPr>
          <p:grpSpPr>
            <a:xfrm>
              <a:off x="713225" y="4700297"/>
              <a:ext cx="1343027" cy="202952"/>
              <a:chOff x="342900" y="4772176"/>
              <a:chExt cx="1729145" cy="261300"/>
            </a:xfrm>
          </p:grpSpPr>
          <p:sp>
            <p:nvSpPr>
              <p:cNvPr id="86" name="Google Shape;86;p9"/>
              <p:cNvSpPr/>
              <p:nvPr/>
            </p:nvSpPr>
            <p:spPr>
              <a:xfrm>
                <a:off x="342900"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p:nvPr/>
            </p:nvSpPr>
            <p:spPr>
              <a:xfrm>
                <a:off x="832182"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9"/>
              <p:cNvSpPr/>
              <p:nvPr/>
            </p:nvSpPr>
            <p:spPr>
              <a:xfrm>
                <a:off x="1321463" y="4772176"/>
                <a:ext cx="261300" cy="2613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9"/>
              <p:cNvSpPr/>
              <p:nvPr/>
            </p:nvSpPr>
            <p:spPr>
              <a:xfrm>
                <a:off x="1810745" y="4772176"/>
                <a:ext cx="261300" cy="26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 name="Google Shape;90;p9"/>
            <p:cNvSpPr/>
            <p:nvPr/>
          </p:nvSpPr>
          <p:spPr>
            <a:xfrm>
              <a:off x="-391675" y="-2927600"/>
              <a:ext cx="3647700" cy="3647700"/>
            </a:xfrm>
            <a:prstGeom prst="donut">
              <a:avLst>
                <a:gd name="adj" fmla="val 1713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9"/>
            <p:cNvSpPr/>
            <p:nvPr/>
          </p:nvSpPr>
          <p:spPr>
            <a:xfrm>
              <a:off x="6372225" y="443865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9"/>
          <p:cNvSpPr txBox="1">
            <a:spLocks noGrp="1"/>
          </p:cNvSpPr>
          <p:nvPr>
            <p:ph type="title"/>
          </p:nvPr>
        </p:nvSpPr>
        <p:spPr>
          <a:xfrm>
            <a:off x="2135550" y="1189100"/>
            <a:ext cx="4872900" cy="196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15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93" name="Google Shape;93;p9"/>
          <p:cNvSpPr txBox="1">
            <a:spLocks noGrp="1"/>
          </p:cNvSpPr>
          <p:nvPr>
            <p:ph type="subTitle" idx="1"/>
          </p:nvPr>
        </p:nvSpPr>
        <p:spPr>
          <a:xfrm>
            <a:off x="2135550" y="3153500"/>
            <a:ext cx="4872900" cy="67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4"/>
        <p:cNvGrpSpPr/>
        <p:nvPr/>
      </p:nvGrpSpPr>
      <p:grpSpPr>
        <a:xfrm>
          <a:off x="0" y="0"/>
          <a:ext cx="0" cy="0"/>
          <a:chOff x="0" y="0"/>
          <a:chExt cx="0" cy="0"/>
        </a:xfrm>
      </p:grpSpPr>
      <p:sp>
        <p:nvSpPr>
          <p:cNvPr id="95" name="Google Shape;95;p10"/>
          <p:cNvSpPr txBox="1">
            <a:spLocks noGrp="1"/>
          </p:cNvSpPr>
          <p:nvPr>
            <p:ph type="title"/>
          </p:nvPr>
        </p:nvSpPr>
        <p:spPr>
          <a:xfrm>
            <a:off x="720000" y="4014450"/>
            <a:ext cx="7704000" cy="572700"/>
          </a:xfrm>
          <a:prstGeom prst="rect">
            <a:avLst/>
          </a:prstGeom>
          <a:solidFill>
            <a:schemeClr val="lt1"/>
          </a:solidFill>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6"/>
        <p:cNvGrpSpPr/>
        <p:nvPr/>
      </p:nvGrpSpPr>
      <p:grpSpPr>
        <a:xfrm>
          <a:off x="0" y="0"/>
          <a:ext cx="0" cy="0"/>
          <a:chOff x="0" y="0"/>
          <a:chExt cx="0" cy="0"/>
        </a:xfrm>
      </p:grpSpPr>
      <p:sp>
        <p:nvSpPr>
          <p:cNvPr id="97" name="Google Shape;97;p11"/>
          <p:cNvSpPr txBox="1">
            <a:spLocks noGrp="1"/>
          </p:cNvSpPr>
          <p:nvPr>
            <p:ph type="title" hasCustomPrompt="1"/>
          </p:nvPr>
        </p:nvSpPr>
        <p:spPr>
          <a:xfrm>
            <a:off x="1487550" y="1894050"/>
            <a:ext cx="6168900" cy="9561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6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98" name="Google Shape;98;p11"/>
          <p:cNvSpPr txBox="1">
            <a:spLocks noGrp="1"/>
          </p:cNvSpPr>
          <p:nvPr>
            <p:ph type="subTitle" idx="1"/>
          </p:nvPr>
        </p:nvSpPr>
        <p:spPr>
          <a:xfrm>
            <a:off x="1487550" y="2850150"/>
            <a:ext cx="6168900" cy="39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99" name="Google Shape;99;p11"/>
          <p:cNvGrpSpPr/>
          <p:nvPr/>
        </p:nvGrpSpPr>
        <p:grpSpPr>
          <a:xfrm>
            <a:off x="713225" y="4700297"/>
            <a:ext cx="1343027" cy="202952"/>
            <a:chOff x="342900" y="4648200"/>
            <a:chExt cx="1729145" cy="261300"/>
          </a:xfrm>
        </p:grpSpPr>
        <p:sp>
          <p:nvSpPr>
            <p:cNvPr id="100" name="Google Shape;100;p11"/>
            <p:cNvSpPr/>
            <p:nvPr/>
          </p:nvSpPr>
          <p:spPr>
            <a:xfrm>
              <a:off x="342900" y="4648200"/>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1"/>
            <p:cNvSpPr/>
            <p:nvPr/>
          </p:nvSpPr>
          <p:spPr>
            <a:xfrm>
              <a:off x="832182" y="4648200"/>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1"/>
            <p:cNvSpPr/>
            <p:nvPr/>
          </p:nvSpPr>
          <p:spPr>
            <a:xfrm>
              <a:off x="1321463" y="4648200"/>
              <a:ext cx="261300" cy="2613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1"/>
            <p:cNvSpPr/>
            <p:nvPr/>
          </p:nvSpPr>
          <p:spPr>
            <a:xfrm>
              <a:off x="1810745" y="4648200"/>
              <a:ext cx="261300" cy="2613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1pPr>
            <a:lvl2pPr lvl="1"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2pPr>
            <a:lvl3pPr lvl="2"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3pPr>
            <a:lvl4pPr lvl="3"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4pPr>
            <a:lvl5pPr lvl="4"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5pPr>
            <a:lvl6pPr lvl="5"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6pPr>
            <a:lvl7pPr lvl="6"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7pPr>
            <a:lvl8pPr lvl="7"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8pPr>
            <a:lvl9pPr lvl="8" rtl="0">
              <a:spcBef>
                <a:spcPts val="0"/>
              </a:spcBef>
              <a:spcAft>
                <a:spcPts val="0"/>
              </a:spcAft>
              <a:buClr>
                <a:schemeClr val="dk1"/>
              </a:buClr>
              <a:buSzPts val="3000"/>
              <a:buFont typeface="Urbanist ExtraBold"/>
              <a:buNone/>
              <a:defRPr sz="3000">
                <a:solidFill>
                  <a:schemeClr val="dk1"/>
                </a:solidFill>
                <a:latin typeface="Urbanist ExtraBold"/>
                <a:ea typeface="Urbanist ExtraBold"/>
                <a:cs typeface="Urbanist ExtraBold"/>
                <a:sym typeface="Urbanist ExtraBol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1pPr>
            <a:lvl2pPr marL="914400" lvl="1"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2pPr>
            <a:lvl3pPr marL="1371600" lvl="2"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3pPr>
            <a:lvl4pPr marL="1828800" lvl="3"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4pPr>
            <a:lvl5pPr marL="2286000" lvl="4"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5pPr>
            <a:lvl6pPr marL="2743200" lvl="5"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6pPr>
            <a:lvl7pPr marL="3200400" lvl="6"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7pPr>
            <a:lvl8pPr marL="3657600" lvl="7"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8pPr>
            <a:lvl9pPr marL="4114800" lvl="8"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6" r:id="rId16"/>
    <p:sldLayoutId id="2147483668" r:id="rId17"/>
    <p:sldLayoutId id="2147483669" r:id="rId18"/>
    <p:sldLayoutId id="2147483670" r:id="rId19"/>
    <p:sldLayoutId id="2147483671" r:id="rId20"/>
    <p:sldLayoutId id="2147483672" r:id="rId21"/>
    <p:sldLayoutId id="2147483673"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3" name="Google Shape;283;p32"/>
          <p:cNvSpPr/>
          <p:nvPr/>
        </p:nvSpPr>
        <p:spPr>
          <a:xfrm>
            <a:off x="-1813350" y="-1552275"/>
            <a:ext cx="3647700" cy="3647700"/>
          </a:xfrm>
          <a:prstGeom prst="donut">
            <a:avLst>
              <a:gd name="adj" fmla="val 1713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4" name="Google Shape;284;p32"/>
          <p:cNvGrpSpPr/>
          <p:nvPr/>
        </p:nvGrpSpPr>
        <p:grpSpPr>
          <a:xfrm>
            <a:off x="7065075" y="3425248"/>
            <a:ext cx="3124200" cy="3642302"/>
            <a:chOff x="7065075" y="3425248"/>
            <a:chExt cx="3124200" cy="3642302"/>
          </a:xfrm>
        </p:grpSpPr>
        <p:sp>
          <p:nvSpPr>
            <p:cNvPr id="285" name="Google Shape;285;p32"/>
            <p:cNvSpPr/>
            <p:nvPr/>
          </p:nvSpPr>
          <p:spPr>
            <a:xfrm>
              <a:off x="7065075" y="3943350"/>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6" name="Google Shape;286;p32"/>
            <p:cNvGrpSpPr/>
            <p:nvPr/>
          </p:nvGrpSpPr>
          <p:grpSpPr>
            <a:xfrm>
              <a:off x="7567685" y="3425248"/>
              <a:ext cx="971227" cy="896620"/>
              <a:chOff x="3930600" y="3833000"/>
              <a:chExt cx="769350" cy="710250"/>
            </a:xfrm>
          </p:grpSpPr>
          <p:sp>
            <p:nvSpPr>
              <p:cNvPr id="287" name="Google Shape;287;p32"/>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2"/>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2"/>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Rectangle 1"/>
          <p:cNvSpPr/>
          <p:nvPr/>
        </p:nvSpPr>
        <p:spPr>
          <a:xfrm>
            <a:off x="1783363" y="268756"/>
            <a:ext cx="7249734" cy="587853"/>
          </a:xfrm>
          <a:prstGeom prst="rect">
            <a:avLst/>
          </a:prstGeom>
        </p:spPr>
        <p:txBody>
          <a:bodyPr wrap="square">
            <a:spAutoFit/>
          </a:bodyPr>
          <a:lstStyle/>
          <a:p>
            <a:pPr algn="r" rtl="1">
              <a:lnSpc>
                <a:spcPct val="115000"/>
              </a:lnSpc>
              <a:spcAft>
                <a:spcPts val="1000"/>
              </a:spcAft>
            </a:pPr>
            <a:r>
              <a:rPr lang="ar-DZ" b="1" dirty="0">
                <a:ln w="0"/>
                <a:solidFill>
                  <a:schemeClr val="accent1"/>
                </a:solidFill>
                <a:latin typeface="Calibri" panose="020F0502020204030204" pitchFamily="34" charset="0"/>
                <a:ea typeface="Malgun Gothic" panose="020B0503020000020004" pitchFamily="34" charset="-127"/>
                <a:cs typeface="Traditional Arabic" panose="02020603050405020304" pitchFamily="18" charset="-78"/>
              </a:rPr>
              <a:t>الملتقى الوطني الحضوري/ عن بعد الموسوم بـ : "إستراتيجية تطوير وتعزيز الحوكمة المالية في المؤسسات الإقتصادية"، يوم 05 ديسمبر 2024، من تنظيم جامعة غرداية الجزائر.</a:t>
            </a:r>
            <a:endParaRPr lang="fr-FR" sz="1100" b="1" dirty="0">
              <a:ln w="0"/>
              <a:solidFill>
                <a:schemeClr val="accent1"/>
              </a:solidFill>
              <a:latin typeface="Calibri" panose="020F0502020204030204" pitchFamily="34" charset="0"/>
              <a:ea typeface="Malgun Gothic" panose="020B0503020000020004" pitchFamily="34" charset="-127"/>
              <a:cs typeface="Arial" panose="020B0604020202020204" pitchFamily="34" charset="0"/>
            </a:endParaRPr>
          </a:p>
        </p:txBody>
      </p:sp>
      <p:sp>
        <p:nvSpPr>
          <p:cNvPr id="5" name="Rectangle 4"/>
          <p:cNvSpPr/>
          <p:nvPr/>
        </p:nvSpPr>
        <p:spPr>
          <a:xfrm>
            <a:off x="1488559" y="1010512"/>
            <a:ext cx="6079126" cy="2492990"/>
          </a:xfrm>
          <a:prstGeom prst="rect">
            <a:avLst/>
          </a:prstGeom>
        </p:spPr>
        <p:txBody>
          <a:bodyPr wrap="square">
            <a:spAutoFit/>
          </a:bodyPr>
          <a:lstStyle/>
          <a:p>
            <a:pPr algn="ctr" rtl="1">
              <a:lnSpc>
                <a:spcPct val="150000"/>
              </a:lnSpc>
            </a:pPr>
            <a:r>
              <a:rPr lang="ar-DZ" sz="28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Traditional Arabic" panose="02020603050405020304" pitchFamily="18" charset="-78"/>
              </a:rPr>
              <a:t>التكنولوجيا ودورها في تعزيز الحوكمة المالية : تقنية سلسلة الكتل بلوك تشين</a:t>
            </a:r>
            <a:r>
              <a:rPr lang="ar-SA" sz="28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Traditional Arabic" panose="02020603050405020304" pitchFamily="18" charset="-78"/>
              </a:rPr>
              <a:t>"</a:t>
            </a:r>
            <a:r>
              <a:rPr lang="fr-FR" sz="1600" b="1" spc="50" dirty="0">
                <a:ln w="0"/>
                <a:solidFill>
                  <a:schemeClr val="bg2"/>
                </a:solidFill>
                <a:effectLst>
                  <a:innerShdw blurRad="63500" dist="50800" dir="13500000">
                    <a:srgbClr val="000000">
                      <a:alpha val="50000"/>
                    </a:srgbClr>
                  </a:innerShdw>
                </a:effectLst>
                <a:latin typeface="Palatino Linotype" panose="02040502050505030304" pitchFamily="18" charset="0"/>
                <a:ea typeface="Malgun Gothic" panose="020B0503020000020004" pitchFamily="34" charset="-127"/>
                <a:cs typeface="Traditional Arabic" panose="02020603050405020304" pitchFamily="18" charset="-78"/>
              </a:rPr>
              <a:t>Blockchain</a:t>
            </a:r>
            <a:r>
              <a:rPr lang="ar-SA" sz="28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Traditional Arabic" panose="02020603050405020304" pitchFamily="18" charset="-78"/>
              </a:rPr>
              <a:t>"</a:t>
            </a:r>
            <a:r>
              <a:rPr lang="ar-DZ" sz="28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Traditional Arabic" panose="02020603050405020304" pitchFamily="18" charset="-78"/>
              </a:rPr>
              <a:t> نموذجا</a:t>
            </a:r>
            <a:endParaRPr lang="fr-FR" sz="20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Arial" panose="020B0604020202020204" pitchFamily="34" charset="0"/>
            </a:endParaRPr>
          </a:p>
          <a:p>
            <a:pPr algn="ctr" rtl="1">
              <a:lnSpc>
                <a:spcPct val="150000"/>
              </a:lnSpc>
            </a:pPr>
            <a:r>
              <a:rPr lang="en-US" sz="1600" b="1" spc="50" dirty="0">
                <a:ln w="0"/>
                <a:solidFill>
                  <a:schemeClr val="bg2"/>
                </a:solidFill>
                <a:effectLst>
                  <a:innerShdw blurRad="63500" dist="50800" dir="13500000">
                    <a:srgbClr val="000000">
                      <a:alpha val="50000"/>
                    </a:srgbClr>
                  </a:innerShdw>
                </a:effectLst>
                <a:latin typeface="Palatino Linotype" panose="02040502050505030304" pitchFamily="18" charset="0"/>
                <a:ea typeface="Malgun Gothic" panose="020B0503020000020004" pitchFamily="34" charset="-127"/>
                <a:cs typeface="Simplified Arabic" panose="02020603050405020304" pitchFamily="18" charset="-78"/>
              </a:rPr>
              <a:t>The Technology and its role in enhancing financial governance :</a:t>
            </a:r>
            <a:endParaRPr lang="fr-FR" sz="20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Arial" panose="020B0604020202020204" pitchFamily="34" charset="0"/>
            </a:endParaRPr>
          </a:p>
          <a:p>
            <a:pPr algn="ctr" rtl="1">
              <a:lnSpc>
                <a:spcPct val="150000"/>
              </a:lnSpc>
            </a:pPr>
            <a:r>
              <a:rPr lang="en-US" sz="1600" b="1" spc="50" dirty="0">
                <a:ln w="0"/>
                <a:solidFill>
                  <a:schemeClr val="bg2"/>
                </a:solidFill>
                <a:effectLst>
                  <a:innerShdw blurRad="63500" dist="50800" dir="13500000">
                    <a:srgbClr val="000000">
                      <a:alpha val="50000"/>
                    </a:srgbClr>
                  </a:innerShdw>
                </a:effectLst>
                <a:latin typeface="Palatino Linotype" panose="02040502050505030304" pitchFamily="18" charset="0"/>
                <a:ea typeface="Malgun Gothic" panose="020B0503020000020004" pitchFamily="34" charset="-127"/>
                <a:cs typeface="Simplified Arabic" panose="02020603050405020304" pitchFamily="18" charset="-78"/>
              </a:rPr>
              <a:t> Blockchain technology as a model</a:t>
            </a:r>
            <a:endParaRPr lang="fr-FR" sz="2000" b="1" spc="50" dirty="0">
              <a:ln w="0"/>
              <a:solidFill>
                <a:schemeClr val="bg2"/>
              </a:solidFill>
              <a:effectLst>
                <a:innerShdw blurRad="63500" dist="50800" dir="13500000">
                  <a:srgbClr val="000000">
                    <a:alpha val="50000"/>
                  </a:srgbClr>
                </a:innerShdw>
              </a:effectLst>
              <a:latin typeface="Calibri" panose="020F0502020204030204" pitchFamily="34" charset="0"/>
              <a:ea typeface="Malgun Gothic" panose="020B0503020000020004" pitchFamily="34" charset="-127"/>
              <a:cs typeface="Arial" panose="020B0604020202020204" pitchFamily="34" charset="0"/>
            </a:endParaRPr>
          </a:p>
        </p:txBody>
      </p:sp>
      <p:sp>
        <p:nvSpPr>
          <p:cNvPr id="17" name="ZoneTexte 16"/>
          <p:cNvSpPr txBox="1"/>
          <p:nvPr/>
        </p:nvSpPr>
        <p:spPr>
          <a:xfrm>
            <a:off x="3244088" y="3784548"/>
            <a:ext cx="2795171" cy="830997"/>
          </a:xfrm>
          <a:prstGeom prst="rect">
            <a:avLst/>
          </a:prstGeom>
          <a:noFill/>
        </p:spPr>
        <p:txBody>
          <a:bodyPr wrap="square" rtlCol="0">
            <a:spAutoFit/>
          </a:bodyPr>
          <a:lstStyle/>
          <a:p>
            <a:pPr algn="ctr" rtl="1"/>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من إعداد : د</a:t>
            </a:r>
            <a:r>
              <a:rPr lang="ar-DZ" sz="1200" b="1" dirty="0">
                <a:solidFill>
                  <a:schemeClr val="tx2">
                    <a:lumMod val="50000"/>
                  </a:schemeClr>
                </a:solidFill>
                <a:latin typeface="Traditional Arabic" panose="02020603050405020304" pitchFamily="18" charset="-78"/>
                <a:cs typeface="Traditional Arabic" panose="02020603050405020304" pitchFamily="18" charset="-78"/>
              </a:rPr>
              <a:t>. جقاوة </a:t>
            </a:r>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أميرة</a:t>
            </a:r>
            <a:endParaRPr lang="fr-FR" sz="1200" b="1" dirty="0" smtClean="0">
              <a:solidFill>
                <a:schemeClr val="tx2">
                  <a:lumMod val="50000"/>
                </a:schemeClr>
              </a:solidFill>
              <a:latin typeface="Traditional Arabic" panose="02020603050405020304" pitchFamily="18" charset="-78"/>
              <a:cs typeface="Traditional Arabic" panose="02020603050405020304" pitchFamily="18" charset="-78"/>
            </a:endParaRPr>
          </a:p>
          <a:p>
            <a:pPr algn="ctr" rtl="1"/>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                      ط. حنيشي مصطفى منير</a:t>
            </a:r>
            <a:endParaRPr lang="ar-DZ" sz="1200" b="1" dirty="0" smtClean="0">
              <a:solidFill>
                <a:schemeClr val="tx2">
                  <a:lumMod val="50000"/>
                </a:schemeClr>
              </a:solidFill>
              <a:latin typeface="Traditional Arabic" panose="02020603050405020304" pitchFamily="18" charset="-78"/>
              <a:cs typeface="Traditional Arabic" panose="02020603050405020304" pitchFamily="18" charset="-78"/>
            </a:endParaRPr>
          </a:p>
          <a:p>
            <a:pPr algn="ctr" rtl="1"/>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كلية العلوم الاقتصادية والتجارية وعلوم التسيير</a:t>
            </a:r>
          </a:p>
          <a:p>
            <a:pPr algn="ctr" rtl="1"/>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جامعة </a:t>
            </a:r>
            <a:r>
              <a:rPr lang="ar-DZ" sz="1200" b="1" dirty="0" smtClean="0">
                <a:solidFill>
                  <a:schemeClr val="tx2">
                    <a:lumMod val="50000"/>
                  </a:schemeClr>
                </a:solidFill>
                <a:latin typeface="Traditional Arabic" panose="02020603050405020304" pitchFamily="18" charset="-78"/>
                <a:cs typeface="Traditional Arabic" panose="02020603050405020304" pitchFamily="18" charset="-78"/>
              </a:rPr>
              <a:t>غرداية</a:t>
            </a:r>
            <a:endParaRPr lang="ar-DZ" sz="1200" b="1" dirty="0" smtClean="0">
              <a:solidFill>
                <a:schemeClr val="tx2">
                  <a:lumMod val="50000"/>
                </a:schemeClr>
              </a:solidFill>
              <a:latin typeface="Traditional Arabic" panose="02020603050405020304" pitchFamily="18" charset="-78"/>
              <a:cs typeface="Traditional Arabic" panose="02020603050405020304" pitchFamily="18" charset="-78"/>
            </a:endParaRPr>
          </a:p>
        </p:txBody>
      </p:sp>
      <p:sp>
        <p:nvSpPr>
          <p:cNvPr id="18" name="ZoneTexte 17"/>
          <p:cNvSpPr txBox="1"/>
          <p:nvPr/>
        </p:nvSpPr>
        <p:spPr>
          <a:xfrm>
            <a:off x="554580" y="4399162"/>
            <a:ext cx="1663693" cy="307777"/>
          </a:xfrm>
          <a:prstGeom prst="rect">
            <a:avLst/>
          </a:prstGeom>
          <a:noFill/>
        </p:spPr>
        <p:txBody>
          <a:bodyPr wrap="square" rtlCol="0">
            <a:spAutoFit/>
          </a:bodyPr>
          <a:lstStyle/>
          <a:p>
            <a:pPr algn="ctr"/>
            <a:r>
              <a:rPr lang="ar-DZ" b="1" dirty="0" smtClean="0">
                <a:latin typeface="Times New Roman" panose="02020603050405020304" pitchFamily="18" charset="0"/>
                <a:cs typeface="Times New Roman" panose="02020603050405020304" pitchFamily="18" charset="0"/>
              </a:rPr>
              <a:t>2025/2024</a:t>
            </a:r>
            <a:endParaRPr lang="fr-FR" b="1" dirty="0">
              <a:latin typeface="Times New Roman" panose="02020603050405020304" pitchFamily="18" charset="0"/>
              <a:cs typeface="Times New Roman" panose="02020603050405020304" pitchFamily="18" charset="0"/>
            </a:endParaRPr>
          </a:p>
        </p:txBody>
      </p:sp>
      <p:pic>
        <p:nvPicPr>
          <p:cNvPr id="19" name="صورة 8"/>
          <p:cNvPicPr/>
          <p:nvPr/>
        </p:nvPicPr>
        <p:blipFill>
          <a:blip r:embed="rId3">
            <a:extLst>
              <a:ext uri="{BEBA8EAE-BF5A-486C-A8C5-ECC9F3942E4B}">
                <a14:imgProps xmlns:a14="http://schemas.microsoft.com/office/drawing/2010/main">
                  <a14:imgLayer r:embed="rId4">
                    <a14:imgEffect>
                      <a14:backgroundRemoval t="2174" b="96196" l="0" r="100000"/>
                    </a14:imgEffect>
                  </a14:imgLayer>
                </a14:imgProps>
              </a:ext>
              <a:ext uri="{28A0092B-C50C-407E-A947-70E740481C1C}">
                <a14:useLocalDpi xmlns:a14="http://schemas.microsoft.com/office/drawing/2010/main" val="0"/>
              </a:ext>
            </a:extLst>
          </a:blip>
          <a:stretch>
            <a:fillRect/>
          </a:stretch>
        </p:blipFill>
        <p:spPr>
          <a:xfrm>
            <a:off x="468883" y="334438"/>
            <a:ext cx="1228090" cy="11982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6"/>
          <p:cNvSpPr/>
          <p:nvPr/>
        </p:nvSpPr>
        <p:spPr>
          <a:xfrm>
            <a:off x="844125" y="-174277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6"/>
          <p:cNvSpPr/>
          <p:nvPr/>
        </p:nvSpPr>
        <p:spPr>
          <a:xfrm>
            <a:off x="6010260" y="900862"/>
            <a:ext cx="1421400" cy="14214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6" name="Google Shape;346;p36"/>
          <p:cNvPicPr preferRelativeResize="0">
            <a:picLocks noGrp="1"/>
          </p:cNvPicPr>
          <p:nvPr>
            <p:ph type="pic" idx="3"/>
          </p:nvPr>
        </p:nvPicPr>
        <p:blipFill rotWithShape="1">
          <a:blip r:embed="rId3">
            <a:alphaModFix/>
          </a:blip>
          <a:srcRect l="3384" r="35080"/>
          <a:stretch/>
        </p:blipFill>
        <p:spPr>
          <a:xfrm>
            <a:off x="-325539" y="336978"/>
            <a:ext cx="4722900" cy="4722900"/>
          </a:xfrm>
          <a:prstGeom prst="ellipse">
            <a:avLst/>
          </a:prstGeom>
        </p:spPr>
      </p:pic>
      <p:grpSp>
        <p:nvGrpSpPr>
          <p:cNvPr id="347" name="Google Shape;347;p36"/>
          <p:cNvGrpSpPr/>
          <p:nvPr/>
        </p:nvGrpSpPr>
        <p:grpSpPr>
          <a:xfrm>
            <a:off x="3410812" y="589142"/>
            <a:ext cx="971227" cy="896620"/>
            <a:chOff x="3930600" y="3833000"/>
            <a:chExt cx="769350" cy="710250"/>
          </a:xfrm>
        </p:grpSpPr>
        <p:sp>
          <p:nvSpPr>
            <p:cNvPr id="348" name="Google Shape;348;p36"/>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6"/>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6"/>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6"/>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6"/>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316;p34"/>
          <p:cNvSpPr txBox="1">
            <a:spLocks noGrp="1"/>
          </p:cNvSpPr>
          <p:nvPr>
            <p:ph type="title" idx="4294967295"/>
          </p:nvPr>
        </p:nvSpPr>
        <p:spPr>
          <a:xfrm>
            <a:off x="6320594" y="1363941"/>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chemeClr val="accent3"/>
                </a:solidFill>
              </a:rPr>
              <a:t>03</a:t>
            </a:r>
            <a:endParaRPr sz="4000" dirty="0">
              <a:solidFill>
                <a:schemeClr val="accent3"/>
              </a:solidFill>
            </a:endParaRPr>
          </a:p>
        </p:txBody>
      </p:sp>
      <p:sp>
        <p:nvSpPr>
          <p:cNvPr id="16" name="ZoneTexte 15"/>
          <p:cNvSpPr txBox="1"/>
          <p:nvPr/>
        </p:nvSpPr>
        <p:spPr>
          <a:xfrm>
            <a:off x="5599236" y="2821502"/>
            <a:ext cx="2243448" cy="1200329"/>
          </a:xfrm>
          <a:prstGeom prst="rect">
            <a:avLst/>
          </a:prstGeom>
          <a:noFill/>
        </p:spPr>
        <p:txBody>
          <a:bodyPr wrap="square" rtlCol="0">
            <a:spAutoFit/>
          </a:bodyPr>
          <a:lstStyle/>
          <a:p>
            <a:pPr algn="ctr"/>
            <a:r>
              <a:rPr lang="ar-DZ"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الإطار التطبيقي </a:t>
            </a:r>
            <a:r>
              <a:rPr lang="ar-DZ"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للدراسة</a:t>
            </a:r>
            <a:endParaRPr lang="ar-DZ" sz="36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64515471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grpSp>
        <p:nvGrpSpPr>
          <p:cNvPr id="427" name="Google Shape;427;p39"/>
          <p:cNvGrpSpPr/>
          <p:nvPr/>
        </p:nvGrpSpPr>
        <p:grpSpPr>
          <a:xfrm>
            <a:off x="977662" y="1490144"/>
            <a:ext cx="368186" cy="366364"/>
            <a:chOff x="-63679950" y="3360375"/>
            <a:chExt cx="318225" cy="316650"/>
          </a:xfrm>
        </p:grpSpPr>
        <p:sp>
          <p:nvSpPr>
            <p:cNvPr id="428" name="Google Shape;428;p39"/>
            <p:cNvSpPr/>
            <p:nvPr/>
          </p:nvSpPr>
          <p:spPr>
            <a:xfrm>
              <a:off x="-63497200" y="3423400"/>
              <a:ext cx="40975" cy="40975"/>
            </a:xfrm>
            <a:custGeom>
              <a:avLst/>
              <a:gdLst/>
              <a:ahLst/>
              <a:cxnLst/>
              <a:rect l="l" t="t" r="r" b="b"/>
              <a:pathLst>
                <a:path w="1639" h="1639" extrusionOk="0">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9"/>
            <p:cNvSpPr/>
            <p:nvPr/>
          </p:nvSpPr>
          <p:spPr>
            <a:xfrm>
              <a:off x="-63516900" y="3485625"/>
              <a:ext cx="79575" cy="29950"/>
            </a:xfrm>
            <a:custGeom>
              <a:avLst/>
              <a:gdLst/>
              <a:ahLst/>
              <a:cxnLst/>
              <a:rect l="l" t="t" r="r" b="b"/>
              <a:pathLst>
                <a:path w="3183" h="1198" extrusionOk="0">
                  <a:moveTo>
                    <a:pt x="1607" y="0"/>
                  </a:moveTo>
                  <a:cubicBezTo>
                    <a:pt x="820" y="0"/>
                    <a:pt x="190" y="504"/>
                    <a:pt x="1" y="1197"/>
                  </a:cubicBezTo>
                  <a:lnTo>
                    <a:pt x="3183" y="1197"/>
                  </a:lnTo>
                  <a:cubicBezTo>
                    <a:pt x="3025" y="504"/>
                    <a:pt x="2395" y="0"/>
                    <a:pt x="16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9"/>
            <p:cNvSpPr/>
            <p:nvPr/>
          </p:nvSpPr>
          <p:spPr>
            <a:xfrm>
              <a:off x="-63618500" y="3360375"/>
              <a:ext cx="256775" cy="256600"/>
            </a:xfrm>
            <a:custGeom>
              <a:avLst/>
              <a:gdLst/>
              <a:ahLst/>
              <a:cxnLst/>
              <a:rect l="l" t="t" r="r" b="b"/>
              <a:pathLst>
                <a:path w="10271" h="10264" extrusionOk="0">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9"/>
            <p:cNvSpPr/>
            <p:nvPr/>
          </p:nvSpPr>
          <p:spPr>
            <a:xfrm>
              <a:off x="-63679950" y="3576200"/>
              <a:ext cx="102425" cy="100825"/>
            </a:xfrm>
            <a:custGeom>
              <a:avLst/>
              <a:gdLst/>
              <a:ahLst/>
              <a:cxnLst/>
              <a:rect l="l" t="t" r="r" b="b"/>
              <a:pathLst>
                <a:path w="4097" h="4033" extrusionOk="0">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2" name="Google Shape;432;p39"/>
          <p:cNvGrpSpPr/>
          <p:nvPr/>
        </p:nvGrpSpPr>
        <p:grpSpPr>
          <a:xfrm>
            <a:off x="971793" y="3139010"/>
            <a:ext cx="366364" cy="367290"/>
            <a:chOff x="-61783350" y="3743950"/>
            <a:chExt cx="316650" cy="317450"/>
          </a:xfrm>
        </p:grpSpPr>
        <p:sp>
          <p:nvSpPr>
            <p:cNvPr id="433" name="Google Shape;433;p39"/>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9"/>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Rectangle 10"/>
          <p:cNvSpPr/>
          <p:nvPr/>
        </p:nvSpPr>
        <p:spPr>
          <a:xfrm>
            <a:off x="478464" y="466559"/>
            <a:ext cx="7538483" cy="954107"/>
          </a:xfrm>
          <a:prstGeom prst="rect">
            <a:avLst/>
          </a:prstGeom>
        </p:spPr>
        <p:txBody>
          <a:bodyPr wrap="square">
            <a:spAutoFit/>
          </a:bodyPr>
          <a:lstStyle/>
          <a:p>
            <a:pPr lvl="0" algn="ctr" rtl="1"/>
            <a:r>
              <a:rPr lang="ar-SA" sz="2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واقع تطوير ممارسات الحوكمة المالية بإستخدام تقنية سلسلة الكتل بلوك تشين "</a:t>
            </a:r>
            <a:r>
              <a:rPr lang="fr-FR" sz="1600" b="1" spc="50" dirty="0">
                <a:ln w="9525" cmpd="sng">
                  <a:solidFill>
                    <a:schemeClr val="accent1"/>
                  </a:solidFill>
                  <a:prstDash val="solid"/>
                </a:ln>
                <a:solidFill>
                  <a:srgbClr val="70AD47">
                    <a:tint val="1000"/>
                  </a:srgbClr>
                </a:solidFill>
                <a:effectLst>
                  <a:glow rad="38100">
                    <a:schemeClr val="accent1">
                      <a:alpha val="40000"/>
                    </a:schemeClr>
                  </a:glow>
                </a:effectLst>
                <a:latin typeface="Palatino Linotype" panose="02040502050505030304" pitchFamily="18" charset="0"/>
                <a:ea typeface="Malgun Gothic" panose="020B0503020000020004" pitchFamily="34" charset="-127"/>
                <a:cs typeface="Traditional Arabic" panose="02020603050405020304" pitchFamily="18" charset="-78"/>
              </a:rPr>
              <a:t>Blockchain</a:t>
            </a:r>
            <a:r>
              <a:rPr lang="ar-SA" sz="2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 </a:t>
            </a:r>
            <a:endParaRPr lang="fr-FR" sz="20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Arial" panose="020B0604020202020204" pitchFamily="34" charset="0"/>
            </a:endParaRPr>
          </a:p>
        </p:txBody>
      </p:sp>
      <p:sp>
        <p:nvSpPr>
          <p:cNvPr id="12" name="Rectangle 11"/>
          <p:cNvSpPr/>
          <p:nvPr/>
        </p:nvSpPr>
        <p:spPr>
          <a:xfrm>
            <a:off x="4247706" y="1542043"/>
            <a:ext cx="4572000" cy="738664"/>
          </a:xfrm>
          <a:prstGeom prst="rect">
            <a:avLst/>
          </a:prstGeom>
        </p:spPr>
        <p:txBody>
          <a:bodyPr>
            <a:spAutoFit/>
          </a:bodyPr>
          <a:lstStyle/>
          <a:p>
            <a:pPr algn="ctr" rtl="1">
              <a:lnSpc>
                <a:spcPct val="150000"/>
              </a:lnSpc>
            </a:pPr>
            <a:r>
              <a:rPr lang="ar-DZ" b="1" dirty="0" smtClean="0">
                <a:latin typeface="Calibri" panose="020F0502020204030204" pitchFamily="34" charset="0"/>
                <a:ea typeface="Times New Roman" panose="02020603050405020304" pitchFamily="18" charset="0"/>
                <a:cs typeface="Traditional Arabic" panose="02020603050405020304" pitchFamily="18" charset="-78"/>
              </a:rPr>
              <a:t>تمثل تقنية </a:t>
            </a:r>
            <a:r>
              <a:rPr lang="ar-DZ" b="1" dirty="0">
                <a:latin typeface="Calibri" panose="020F0502020204030204" pitchFamily="34" charset="0"/>
                <a:ea typeface="Times New Roman" panose="02020603050405020304" pitchFamily="18" charset="0"/>
                <a:cs typeface="Traditional Arabic" panose="02020603050405020304" pitchFamily="18" charset="-78"/>
              </a:rPr>
              <a:t>البلوك </a:t>
            </a:r>
            <a:r>
              <a:rPr lang="ar-DZ" b="1" dirty="0" smtClean="0">
                <a:latin typeface="Calibri" panose="020F0502020204030204" pitchFamily="34" charset="0"/>
                <a:ea typeface="Times New Roman" panose="02020603050405020304" pitchFamily="18" charset="0"/>
                <a:cs typeface="Traditional Arabic" panose="02020603050405020304" pitchFamily="18" charset="-78"/>
              </a:rPr>
              <a:t>تشين : </a:t>
            </a:r>
            <a:r>
              <a:rPr lang="ar-DZ" b="1" dirty="0">
                <a:latin typeface="Calibri" panose="020F0502020204030204" pitchFamily="34" charset="0"/>
                <a:ea typeface="Times New Roman" panose="02020603050405020304" pitchFamily="18" charset="0"/>
                <a:cs typeface="Traditional Arabic" panose="02020603050405020304" pitchFamily="18" charset="-78"/>
              </a:rPr>
              <a:t>"أسلوب إلكتروني لا مركزي يسمح بمراقبة وتخزين وحماية المعاملات المالية والمصرفية، بين الأطراف المعنيين بإستخدام أكثر من حاسوب".</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13" name="Rectangle 12"/>
          <p:cNvSpPr/>
          <p:nvPr/>
        </p:nvSpPr>
        <p:spPr>
          <a:xfrm>
            <a:off x="365737" y="2460127"/>
            <a:ext cx="4572000" cy="2712281"/>
          </a:xfrm>
          <a:prstGeom prst="rect">
            <a:avLst/>
          </a:prstGeom>
        </p:spPr>
        <p:txBody>
          <a:bodyPr>
            <a:spAutoFit/>
          </a:bodyPr>
          <a:lstStyle/>
          <a:p>
            <a:pPr marL="342900" lvl="0" indent="-342900" algn="just" rtl="1">
              <a:lnSpc>
                <a:spcPct val="150000"/>
              </a:lnSpc>
              <a:spcAft>
                <a:spcPts val="1000"/>
              </a:spcAft>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حل المشاكل، ومحاولة المحافظة على تناسق السجلات وزيادة تناسقها بين الأطراف (أصحاب المصلحة)، وزيادة مشاركة المعلومات بما يسرع العمليات؛</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تقليل الوقت اللازم لعملية التوريد، بحيث كلما طالت إزدادت إجراءات التعديل على الكتل السابقة مما ينعكس على مستوى الثقة بين الأطراف؛</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التقليل من الأخطاء عند إدخال البيانات والتحقق منها، مع عدم قابلية التغيير مما يكشف محاولات الإحتيال بسهولة؛</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Vivaldi" panose="03020602050506090804" pitchFamily="66" charset="0"/>
              <a:buChar char="-"/>
            </a:pPr>
            <a:r>
              <a:rPr lang="ar-DZ" b="1" dirty="0" smtClean="0">
                <a:latin typeface="Calibri" panose="020F0502020204030204" pitchFamily="34" charset="0"/>
                <a:ea typeface="Malgun Gothic" panose="020B0503020000020004" pitchFamily="34" charset="-127"/>
                <a:cs typeface="Traditional Arabic" panose="02020603050405020304" pitchFamily="18" charset="-78"/>
              </a:rPr>
              <a:t>اللامركزية </a:t>
            </a:r>
            <a:r>
              <a:rPr lang="ar-DZ" b="1" dirty="0">
                <a:latin typeface="Calibri" panose="020F0502020204030204" pitchFamily="34" charset="0"/>
                <a:ea typeface="Malgun Gothic" panose="020B0503020000020004" pitchFamily="34" charset="-127"/>
                <a:cs typeface="Traditional Arabic" panose="02020603050405020304" pitchFamily="18" charset="-78"/>
              </a:rPr>
              <a:t>والإنفتاح للجميع مع خاصية التشفير الآمنة.</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14" name="Rectangle 13"/>
          <p:cNvSpPr/>
          <p:nvPr/>
        </p:nvSpPr>
        <p:spPr>
          <a:xfrm>
            <a:off x="1197304" y="2169286"/>
            <a:ext cx="2457724" cy="307777"/>
          </a:xfrm>
          <a:prstGeom prst="rect">
            <a:avLst/>
          </a:prstGeom>
        </p:spPr>
        <p:txBody>
          <a:bodyPr wrap="none">
            <a:spAutoFit/>
          </a:bodyPr>
          <a:lstStyle/>
          <a:p>
            <a:r>
              <a:rPr lang="ar-DZ"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أهمية تقنية البلوك تشين أو سلسلة الكتل </a:t>
            </a:r>
            <a:endParaRPr lang="fr-FR" b="1" spc="50" dirty="0">
              <a:ln w="0"/>
              <a:solidFill>
                <a:schemeClr val="bg2"/>
              </a:solidFill>
              <a:effectLst>
                <a:innerShdw blurRad="63500" dist="50800" dir="13500000">
                  <a:srgbClr val="000000">
                    <a:alpha val="50000"/>
                  </a:srgbClr>
                </a:innerShdw>
              </a:effectLst>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15" name="Rectangle 14"/>
          <p:cNvSpPr/>
          <p:nvPr/>
        </p:nvSpPr>
        <p:spPr>
          <a:xfrm>
            <a:off x="1895140" y="552553"/>
            <a:ext cx="5545108" cy="600164"/>
          </a:xfrm>
          <a:prstGeom prst="rect">
            <a:avLst/>
          </a:prstGeom>
        </p:spPr>
        <p:txBody>
          <a:bodyPr wrap="none">
            <a:spAutoFit/>
          </a:bodyPr>
          <a:lstStyle/>
          <a:p>
            <a:pPr algn="ctr" rtl="1">
              <a:lnSpc>
                <a:spcPct val="150000"/>
              </a:lnSpc>
              <a:spcAft>
                <a:spcPts val="1000"/>
              </a:spcAft>
            </a:pPr>
            <a:r>
              <a:rPr lang="ar-SA"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خوارزميات عمل تقنية سلسلة الكتل </a:t>
            </a:r>
            <a:r>
              <a:rPr lang="ar-DZ"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بلوك تشين</a:t>
            </a:r>
            <a:r>
              <a:rPr lang="ar-SA"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a:t>
            </a:r>
            <a:r>
              <a:rPr lang="fr-FR" b="1" spc="50" dirty="0">
                <a:ln w="9525" cmpd="sng">
                  <a:solidFill>
                    <a:schemeClr val="accent1"/>
                  </a:solidFill>
                  <a:prstDash val="solid"/>
                </a:ln>
                <a:solidFill>
                  <a:srgbClr val="70AD47">
                    <a:tint val="1000"/>
                  </a:srgbClr>
                </a:solidFill>
                <a:effectLst>
                  <a:glow rad="38100">
                    <a:schemeClr val="accent1">
                      <a:alpha val="40000"/>
                    </a:schemeClr>
                  </a:glow>
                </a:effectLst>
                <a:latin typeface="Palatino Linotype" panose="02040502050505030304" pitchFamily="18" charset="0"/>
                <a:ea typeface="Malgun Gothic" panose="020B0503020000020004" pitchFamily="34" charset="-127"/>
                <a:cs typeface="Traditional Arabic" panose="02020603050405020304" pitchFamily="18" charset="-78"/>
              </a:rPr>
              <a:t>Blockchain</a:t>
            </a:r>
            <a:r>
              <a:rPr lang="ar-SA"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a:t>
            </a:r>
            <a:endParaRPr lang="fr-FR" sz="1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Arial" panose="020B0604020202020204" pitchFamily="34" charset="0"/>
            </a:endParaRPr>
          </a:p>
        </p:txBody>
      </p:sp>
      <p:pic>
        <p:nvPicPr>
          <p:cNvPr id="29" name="Image 28" descr="C:\Users\acer\Downloads\IMG_٢٠٢٤١١٢٤_١٥٤٩٤١.jpg"/>
          <p:cNvPicPr/>
          <p:nvPr/>
        </p:nvPicPr>
        <p:blipFill>
          <a:blip r:embed="rId3">
            <a:extLst>
              <a:ext uri="{28A0092B-C50C-407E-A947-70E740481C1C}">
                <a14:useLocalDpi xmlns:a14="http://schemas.microsoft.com/office/drawing/2010/main" val="0"/>
              </a:ext>
            </a:extLst>
          </a:blip>
          <a:srcRect/>
          <a:stretch>
            <a:fillRect/>
          </a:stretch>
        </p:blipFill>
        <p:spPr bwMode="auto">
          <a:xfrm>
            <a:off x="127590" y="1462186"/>
            <a:ext cx="4380615" cy="3545749"/>
          </a:xfrm>
          <a:prstGeom prst="rect">
            <a:avLst/>
          </a:prstGeom>
          <a:noFill/>
          <a:ln>
            <a:noFill/>
          </a:ln>
        </p:spPr>
      </p:pic>
      <p:sp>
        <p:nvSpPr>
          <p:cNvPr id="16" name="Rectangle 15"/>
          <p:cNvSpPr/>
          <p:nvPr/>
        </p:nvSpPr>
        <p:spPr>
          <a:xfrm>
            <a:off x="4508206" y="1771654"/>
            <a:ext cx="4572000" cy="3062377"/>
          </a:xfrm>
          <a:prstGeom prst="rect">
            <a:avLst/>
          </a:prstGeom>
        </p:spPr>
        <p:txBody>
          <a:bodyPr>
            <a:spAutoFit/>
          </a:bodyPr>
          <a:lstStyle/>
          <a:p>
            <a:pPr marL="342900" lvl="0" indent="-342900" algn="just" rtl="1">
              <a:lnSpc>
                <a:spcPct val="150000"/>
              </a:lnSpc>
              <a:spcAft>
                <a:spcPts val="1000"/>
              </a:spcAft>
              <a:buFont typeface="Vivaldi" panose="03020602050506090804" pitchFamily="66"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أجهزة الشبكة (العقدة) : ويقصد بها مستخدم أو حاسب أو هاتف </a:t>
            </a:r>
            <a:r>
              <a:rPr lang="ar-SA" b="1" dirty="0" smtClean="0">
                <a:latin typeface="Calibri" panose="020F0502020204030204" pitchFamily="34" charset="0"/>
                <a:ea typeface="Malgun Gothic" panose="020B0503020000020004" pitchFamily="34" charset="-127"/>
                <a:cs typeface="Traditional Arabic" panose="02020603050405020304" pitchFamily="18" charset="-78"/>
              </a:rPr>
              <a:t>ذكي؛ </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Vivaldi" panose="03020602050506090804" pitchFamily="66"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التشفير : </a:t>
            </a:r>
            <a:r>
              <a:rPr lang="ar-SA" b="1" dirty="0" smtClean="0">
                <a:latin typeface="Calibri" panose="020F0502020204030204" pitchFamily="34" charset="0"/>
                <a:ea typeface="Malgun Gothic" panose="020B0503020000020004" pitchFamily="34" charset="-127"/>
                <a:cs typeface="Traditional Arabic" panose="02020603050405020304" pitchFamily="18" charset="-78"/>
              </a:rPr>
              <a:t>إنشاء </a:t>
            </a:r>
            <a:r>
              <a:rPr lang="ar-SA" b="1" dirty="0">
                <a:latin typeface="Calibri" panose="020F0502020204030204" pitchFamily="34" charset="0"/>
                <a:ea typeface="Malgun Gothic" panose="020B0503020000020004" pitchFamily="34" charset="-127"/>
                <a:cs typeface="Traditional Arabic" panose="02020603050405020304" pitchFamily="18" charset="-78"/>
              </a:rPr>
              <a:t>رموز تحمي سرية البيانات، فيحول التشفير البيانات بإستخدام ما يعرف بـ"دالة الهاش" أو مفتاح التشفير (العام أو الخاص)، إلى صيغة يمكن قراءتها وفك رموزها بواسطة المستخدمين المصرح لهم </a:t>
            </a:r>
            <a:r>
              <a:rPr lang="ar-SA" b="1" dirty="0" smtClean="0">
                <a:latin typeface="Calibri" panose="020F0502020204030204" pitchFamily="34" charset="0"/>
                <a:ea typeface="Malgun Gothic" panose="020B0503020000020004" pitchFamily="34" charset="-127"/>
                <a:cs typeface="Traditional Arabic" panose="02020603050405020304" pitchFamily="18" charset="-78"/>
              </a:rPr>
              <a:t>فقط</a:t>
            </a:r>
            <a:endParaRPr lang="ar-DZ" b="1" dirty="0" smtClean="0">
              <a:latin typeface="Calibri" panose="020F0502020204030204" pitchFamily="34" charset="0"/>
              <a:ea typeface="Malgun Gothic" panose="020B0503020000020004" pitchFamily="34" charset="-127"/>
              <a:cs typeface="Traditional Arabic" panose="02020603050405020304" pitchFamily="18" charset="-78"/>
            </a:endParaRPr>
          </a:p>
          <a:p>
            <a:pPr marL="342900" lvl="0" indent="-342900" algn="just" rtl="1">
              <a:lnSpc>
                <a:spcPct val="150000"/>
              </a:lnSpc>
              <a:spcAft>
                <a:spcPts val="1000"/>
              </a:spcAft>
              <a:buFont typeface="Vivaldi" panose="03020602050506090804" pitchFamily="66" charset="0"/>
              <a:buChar char="-"/>
            </a:pPr>
            <a:r>
              <a:rPr lang="ar-SA" b="1" dirty="0" smtClean="0">
                <a:latin typeface="Calibri" panose="020F0502020204030204" pitchFamily="34" charset="0"/>
                <a:ea typeface="Malgun Gothic" panose="020B0503020000020004" pitchFamily="34" charset="-127"/>
                <a:cs typeface="Traditional Arabic" panose="02020603050405020304" pitchFamily="18" charset="-78"/>
              </a:rPr>
              <a:t>الكتلة </a:t>
            </a:r>
            <a:r>
              <a:rPr lang="ar-SA" b="1" dirty="0">
                <a:latin typeface="Calibri" panose="020F0502020204030204" pitchFamily="34" charset="0"/>
                <a:ea typeface="Malgun Gothic" panose="020B0503020000020004" pitchFamily="34" charset="-127"/>
                <a:cs typeface="Traditional Arabic" panose="02020603050405020304" pitchFamily="18" charset="-78"/>
              </a:rPr>
              <a:t>: تعد وحدة بناء السلسلة تحتوي على بيانات كالمبالغ وعناوين الأطراف ورمز التشفير للكتلة، </a:t>
            </a:r>
            <a:endParaRPr lang="ar-DZ" b="1" dirty="0" smtClean="0">
              <a:latin typeface="Calibri" panose="020F0502020204030204" pitchFamily="34" charset="0"/>
              <a:ea typeface="Malgun Gothic" panose="020B0503020000020004" pitchFamily="34" charset="-127"/>
              <a:cs typeface="Traditional Arabic" panose="02020603050405020304" pitchFamily="18" charset="-78"/>
            </a:endParaRPr>
          </a:p>
          <a:p>
            <a:pPr marL="342900" lvl="0" indent="-342900" algn="just" rtl="1">
              <a:lnSpc>
                <a:spcPct val="150000"/>
              </a:lnSpc>
              <a:spcAft>
                <a:spcPts val="1000"/>
              </a:spcAft>
              <a:buFont typeface="Vivaldi" panose="03020602050506090804" pitchFamily="66" charset="0"/>
              <a:buChar char="-"/>
            </a:pPr>
            <a:r>
              <a:rPr lang="ar-SA" b="1" dirty="0" smtClean="0">
                <a:ea typeface="Malgun Gothic" panose="020B0503020000020004" pitchFamily="34" charset="-127"/>
                <a:cs typeface="Traditional Arabic" panose="02020603050405020304" pitchFamily="18" charset="-78"/>
              </a:rPr>
              <a:t>قاعدة </a:t>
            </a:r>
            <a:r>
              <a:rPr lang="ar-SA" b="1" dirty="0">
                <a:ea typeface="Malgun Gothic" panose="020B0503020000020004" pitchFamily="34" charset="-127"/>
                <a:cs typeface="Traditional Arabic" panose="02020603050405020304" pitchFamily="18" charset="-78"/>
              </a:rPr>
              <a:t>البيانات الموزعة (دفتر الأستاذ) : فكل عقدة من البلوك تشين تحتفظ بنسخة من سجلات </a:t>
            </a:r>
            <a:r>
              <a:rPr lang="ar-SA" b="1" dirty="0" smtClean="0">
                <a:ea typeface="Malgun Gothic" panose="020B0503020000020004" pitchFamily="34" charset="-127"/>
                <a:cs typeface="Traditional Arabic" panose="02020603050405020304" pitchFamily="18" charset="-78"/>
              </a:rPr>
              <a:t>المعاملات</a:t>
            </a:r>
            <a:r>
              <a:rPr lang="ar-DZ" b="1" dirty="0" smtClean="0">
                <a:ea typeface="Malgun Gothic" panose="020B0503020000020004" pitchFamily="34" charset="-127"/>
                <a:cs typeface="Traditional Arabic" panose="02020603050405020304" pitchFamily="18" charset="-78"/>
              </a:rPr>
              <a:t> يمكن الرجوع إليها وقت الحاجة</a:t>
            </a:r>
            <a:r>
              <a:rPr lang="ar-DZ" b="1" dirty="0" smtClean="0">
                <a:latin typeface="Times New Roman" panose="02020603050405020304" pitchFamily="18" charset="0"/>
                <a:ea typeface="Malgun Gothic" panose="020B0503020000020004" pitchFamily="34" charset="-127"/>
                <a:cs typeface="Times New Roman" panose="02020603050405020304" pitchFamily="18" charset="0"/>
              </a:rPr>
              <a:t>.</a:t>
            </a:r>
            <a:endParaRPr lang="fr-FR" b="1" dirty="0"/>
          </a:p>
        </p:txBody>
      </p:sp>
      <p:sp>
        <p:nvSpPr>
          <p:cNvPr id="17" name="Rectangle 16"/>
          <p:cNvSpPr/>
          <p:nvPr/>
        </p:nvSpPr>
        <p:spPr>
          <a:xfrm>
            <a:off x="4508205" y="1420297"/>
            <a:ext cx="4572000" cy="346249"/>
          </a:xfrm>
          <a:prstGeom prst="rect">
            <a:avLst/>
          </a:prstGeom>
        </p:spPr>
        <p:txBody>
          <a:bodyPr>
            <a:spAutoFit/>
          </a:bodyPr>
          <a:lstStyle/>
          <a:p>
            <a:pPr algn="just" rtl="1">
              <a:lnSpc>
                <a:spcPct val="150000"/>
              </a:lnSpc>
              <a:spcAft>
                <a:spcPts val="1000"/>
              </a:spcAft>
            </a:pPr>
            <a:r>
              <a:rPr lang="ar-SA" sz="1200" dirty="0">
                <a:latin typeface="Calibri" panose="020F0502020204030204" pitchFamily="34" charset="0"/>
                <a:ea typeface="Malgun Gothic" panose="020B0503020000020004" pitchFamily="34" charset="-127"/>
                <a:cs typeface="Traditional Arabic" panose="02020603050405020304" pitchFamily="18" charset="-78"/>
              </a:rPr>
              <a:t>يتم تنفيذ المعاملات عبر تقنية سلسلة الكتل وفق أربع خطوات رئيسية الموضحة في البداية في الشكل الموالي:</a:t>
            </a:r>
            <a:endParaRPr lang="fr-FR" sz="1050" dirty="0">
              <a:effectLst/>
              <a:latin typeface="Calibri" panose="020F0502020204030204" pitchFamily="34" charset="0"/>
              <a:ea typeface="Malgun Gothic" panose="020B0503020000020004" pitchFamily="34" charset="-127"/>
              <a:cs typeface="Arial" panose="020B0604020202020204" pitchFamily="34" charset="0"/>
            </a:endParaRP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grpSp>
        <p:nvGrpSpPr>
          <p:cNvPr id="512" name="Google Shape;512;p43"/>
          <p:cNvGrpSpPr/>
          <p:nvPr/>
        </p:nvGrpSpPr>
        <p:grpSpPr>
          <a:xfrm>
            <a:off x="2886513" y="2573815"/>
            <a:ext cx="339253" cy="339253"/>
            <a:chOff x="5660400" y="238125"/>
            <a:chExt cx="481825" cy="481825"/>
          </a:xfrm>
        </p:grpSpPr>
        <p:sp>
          <p:nvSpPr>
            <p:cNvPr id="513" name="Google Shape;513;p43"/>
            <p:cNvSpPr/>
            <p:nvPr/>
          </p:nvSpPr>
          <p:spPr>
            <a:xfrm>
              <a:off x="5660400" y="436700"/>
              <a:ext cx="481825" cy="283250"/>
            </a:xfrm>
            <a:custGeom>
              <a:avLst/>
              <a:gdLst/>
              <a:ahLst/>
              <a:cxnLst/>
              <a:rect l="l" t="t" r="r" b="b"/>
              <a:pathLst>
                <a:path w="19273" h="11330" extrusionOk="0">
                  <a:moveTo>
                    <a:pt x="5120" y="1130"/>
                  </a:moveTo>
                  <a:cubicBezTo>
                    <a:pt x="5433" y="1130"/>
                    <a:pt x="5683" y="1380"/>
                    <a:pt x="5683" y="1693"/>
                  </a:cubicBezTo>
                  <a:cubicBezTo>
                    <a:pt x="5683" y="2006"/>
                    <a:pt x="5433" y="2259"/>
                    <a:pt x="5120" y="2259"/>
                  </a:cubicBezTo>
                  <a:lnTo>
                    <a:pt x="2861" y="2259"/>
                  </a:lnTo>
                  <a:cubicBezTo>
                    <a:pt x="2548" y="2259"/>
                    <a:pt x="2298" y="2006"/>
                    <a:pt x="2298" y="1693"/>
                  </a:cubicBezTo>
                  <a:cubicBezTo>
                    <a:pt x="2298" y="1380"/>
                    <a:pt x="2548" y="1130"/>
                    <a:pt x="2861" y="1130"/>
                  </a:cubicBezTo>
                  <a:close/>
                  <a:moveTo>
                    <a:pt x="10766" y="1130"/>
                  </a:moveTo>
                  <a:cubicBezTo>
                    <a:pt x="11079" y="1130"/>
                    <a:pt x="11329" y="1380"/>
                    <a:pt x="11329" y="1693"/>
                  </a:cubicBezTo>
                  <a:cubicBezTo>
                    <a:pt x="11329" y="2006"/>
                    <a:pt x="11079" y="2259"/>
                    <a:pt x="10766" y="2259"/>
                  </a:cubicBezTo>
                  <a:lnTo>
                    <a:pt x="8507" y="2259"/>
                  </a:lnTo>
                  <a:cubicBezTo>
                    <a:pt x="8194" y="2259"/>
                    <a:pt x="7944" y="2006"/>
                    <a:pt x="7944" y="1693"/>
                  </a:cubicBezTo>
                  <a:cubicBezTo>
                    <a:pt x="7944" y="1380"/>
                    <a:pt x="8194" y="1130"/>
                    <a:pt x="8507" y="1130"/>
                  </a:cubicBezTo>
                  <a:close/>
                  <a:moveTo>
                    <a:pt x="16412" y="1130"/>
                  </a:moveTo>
                  <a:cubicBezTo>
                    <a:pt x="16725" y="1130"/>
                    <a:pt x="16975" y="1380"/>
                    <a:pt x="16975" y="1693"/>
                  </a:cubicBezTo>
                  <a:cubicBezTo>
                    <a:pt x="16975" y="2006"/>
                    <a:pt x="16725" y="2259"/>
                    <a:pt x="16412" y="2259"/>
                  </a:cubicBezTo>
                  <a:lnTo>
                    <a:pt x="14153" y="2259"/>
                  </a:lnTo>
                  <a:cubicBezTo>
                    <a:pt x="13840" y="2259"/>
                    <a:pt x="13590" y="2006"/>
                    <a:pt x="13590" y="1693"/>
                  </a:cubicBezTo>
                  <a:cubicBezTo>
                    <a:pt x="13590" y="1380"/>
                    <a:pt x="13840" y="1130"/>
                    <a:pt x="14153" y="1130"/>
                  </a:cubicBezTo>
                  <a:close/>
                  <a:moveTo>
                    <a:pt x="5120" y="4518"/>
                  </a:moveTo>
                  <a:cubicBezTo>
                    <a:pt x="5433" y="4518"/>
                    <a:pt x="5683" y="4767"/>
                    <a:pt x="5683" y="5081"/>
                  </a:cubicBezTo>
                  <a:cubicBezTo>
                    <a:pt x="5683" y="5394"/>
                    <a:pt x="5433" y="5647"/>
                    <a:pt x="5120" y="5647"/>
                  </a:cubicBezTo>
                  <a:lnTo>
                    <a:pt x="2861" y="5647"/>
                  </a:lnTo>
                  <a:cubicBezTo>
                    <a:pt x="2548" y="5647"/>
                    <a:pt x="2298" y="5394"/>
                    <a:pt x="2298" y="5081"/>
                  </a:cubicBezTo>
                  <a:cubicBezTo>
                    <a:pt x="2298" y="4767"/>
                    <a:pt x="2548" y="4518"/>
                    <a:pt x="2861" y="4518"/>
                  </a:cubicBezTo>
                  <a:close/>
                  <a:moveTo>
                    <a:pt x="10766" y="4518"/>
                  </a:moveTo>
                  <a:cubicBezTo>
                    <a:pt x="11079" y="4518"/>
                    <a:pt x="11329" y="4767"/>
                    <a:pt x="11329" y="5081"/>
                  </a:cubicBezTo>
                  <a:cubicBezTo>
                    <a:pt x="11329" y="5394"/>
                    <a:pt x="11079" y="5647"/>
                    <a:pt x="10766" y="5647"/>
                  </a:cubicBezTo>
                  <a:lnTo>
                    <a:pt x="8507" y="5647"/>
                  </a:lnTo>
                  <a:cubicBezTo>
                    <a:pt x="8194" y="5647"/>
                    <a:pt x="7944" y="5394"/>
                    <a:pt x="7944" y="5081"/>
                  </a:cubicBezTo>
                  <a:cubicBezTo>
                    <a:pt x="7944" y="4767"/>
                    <a:pt x="8194" y="4518"/>
                    <a:pt x="8507" y="4518"/>
                  </a:cubicBezTo>
                  <a:close/>
                  <a:moveTo>
                    <a:pt x="16412" y="4518"/>
                  </a:moveTo>
                  <a:cubicBezTo>
                    <a:pt x="16725" y="4518"/>
                    <a:pt x="16975" y="4767"/>
                    <a:pt x="16975" y="5081"/>
                  </a:cubicBezTo>
                  <a:cubicBezTo>
                    <a:pt x="16975" y="5394"/>
                    <a:pt x="16725" y="5647"/>
                    <a:pt x="16412" y="5647"/>
                  </a:cubicBezTo>
                  <a:lnTo>
                    <a:pt x="14153" y="5647"/>
                  </a:lnTo>
                  <a:cubicBezTo>
                    <a:pt x="13840" y="5647"/>
                    <a:pt x="13590" y="5394"/>
                    <a:pt x="13590" y="5081"/>
                  </a:cubicBezTo>
                  <a:cubicBezTo>
                    <a:pt x="13590" y="4767"/>
                    <a:pt x="13840" y="4518"/>
                    <a:pt x="14153" y="4518"/>
                  </a:cubicBezTo>
                  <a:close/>
                  <a:moveTo>
                    <a:pt x="5120" y="7941"/>
                  </a:moveTo>
                  <a:cubicBezTo>
                    <a:pt x="5433" y="7941"/>
                    <a:pt x="5683" y="8194"/>
                    <a:pt x="5683" y="8507"/>
                  </a:cubicBezTo>
                  <a:cubicBezTo>
                    <a:pt x="5683" y="8818"/>
                    <a:pt x="5433" y="9071"/>
                    <a:pt x="5120" y="9071"/>
                  </a:cubicBezTo>
                  <a:lnTo>
                    <a:pt x="2861" y="9071"/>
                  </a:lnTo>
                  <a:cubicBezTo>
                    <a:pt x="2548" y="9071"/>
                    <a:pt x="2298" y="8818"/>
                    <a:pt x="2298" y="8507"/>
                  </a:cubicBezTo>
                  <a:cubicBezTo>
                    <a:pt x="2298" y="8194"/>
                    <a:pt x="2548" y="7941"/>
                    <a:pt x="2861" y="7941"/>
                  </a:cubicBezTo>
                  <a:close/>
                  <a:moveTo>
                    <a:pt x="10766" y="7941"/>
                  </a:moveTo>
                  <a:cubicBezTo>
                    <a:pt x="11079" y="7941"/>
                    <a:pt x="11329" y="8194"/>
                    <a:pt x="11329" y="8507"/>
                  </a:cubicBezTo>
                  <a:cubicBezTo>
                    <a:pt x="11329" y="8818"/>
                    <a:pt x="11079" y="9071"/>
                    <a:pt x="10766" y="9071"/>
                  </a:cubicBezTo>
                  <a:lnTo>
                    <a:pt x="8507" y="9071"/>
                  </a:lnTo>
                  <a:cubicBezTo>
                    <a:pt x="8194" y="9071"/>
                    <a:pt x="7944" y="8818"/>
                    <a:pt x="7944" y="8507"/>
                  </a:cubicBezTo>
                  <a:cubicBezTo>
                    <a:pt x="7944" y="8194"/>
                    <a:pt x="8194" y="7941"/>
                    <a:pt x="8507" y="7941"/>
                  </a:cubicBezTo>
                  <a:close/>
                  <a:moveTo>
                    <a:pt x="16412" y="7941"/>
                  </a:moveTo>
                  <a:cubicBezTo>
                    <a:pt x="16725" y="7941"/>
                    <a:pt x="16975" y="8194"/>
                    <a:pt x="16975" y="8507"/>
                  </a:cubicBezTo>
                  <a:cubicBezTo>
                    <a:pt x="16975" y="8818"/>
                    <a:pt x="16725" y="9071"/>
                    <a:pt x="16412" y="9071"/>
                  </a:cubicBezTo>
                  <a:lnTo>
                    <a:pt x="14153" y="9071"/>
                  </a:lnTo>
                  <a:cubicBezTo>
                    <a:pt x="13840" y="9071"/>
                    <a:pt x="13590" y="8818"/>
                    <a:pt x="13590" y="8507"/>
                  </a:cubicBezTo>
                  <a:cubicBezTo>
                    <a:pt x="13590" y="8194"/>
                    <a:pt x="13840" y="7941"/>
                    <a:pt x="14153" y="7941"/>
                  </a:cubicBezTo>
                  <a:close/>
                  <a:moveTo>
                    <a:pt x="1" y="1"/>
                  </a:moveTo>
                  <a:lnTo>
                    <a:pt x="1" y="9637"/>
                  </a:lnTo>
                  <a:cubicBezTo>
                    <a:pt x="1" y="10570"/>
                    <a:pt x="759" y="11329"/>
                    <a:pt x="1696" y="11329"/>
                  </a:cubicBezTo>
                  <a:lnTo>
                    <a:pt x="17580" y="11329"/>
                  </a:lnTo>
                  <a:cubicBezTo>
                    <a:pt x="18514" y="11329"/>
                    <a:pt x="19273" y="10570"/>
                    <a:pt x="19273" y="9637"/>
                  </a:cubicBezTo>
                  <a:lnTo>
                    <a:pt x="192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14" name="Google Shape;514;p43"/>
            <p:cNvSpPr/>
            <p:nvPr/>
          </p:nvSpPr>
          <p:spPr>
            <a:xfrm>
              <a:off x="5660400" y="238125"/>
              <a:ext cx="481825" cy="170375"/>
            </a:xfrm>
            <a:custGeom>
              <a:avLst/>
              <a:gdLst/>
              <a:ahLst/>
              <a:cxnLst/>
              <a:rect l="l" t="t" r="r" b="b"/>
              <a:pathLst>
                <a:path w="19273" h="6815" extrusionOk="0">
                  <a:moveTo>
                    <a:pt x="3990" y="1129"/>
                  </a:moveTo>
                  <a:cubicBezTo>
                    <a:pt x="4304" y="1129"/>
                    <a:pt x="4557" y="1382"/>
                    <a:pt x="4557" y="1695"/>
                  </a:cubicBezTo>
                  <a:lnTo>
                    <a:pt x="4557" y="3954"/>
                  </a:lnTo>
                  <a:cubicBezTo>
                    <a:pt x="4557" y="4264"/>
                    <a:pt x="4304" y="4517"/>
                    <a:pt x="3990" y="4517"/>
                  </a:cubicBezTo>
                  <a:cubicBezTo>
                    <a:pt x="3677" y="4517"/>
                    <a:pt x="3427" y="4264"/>
                    <a:pt x="3427" y="3954"/>
                  </a:cubicBezTo>
                  <a:lnTo>
                    <a:pt x="3427" y="1695"/>
                  </a:lnTo>
                  <a:cubicBezTo>
                    <a:pt x="3427" y="1382"/>
                    <a:pt x="3677" y="1129"/>
                    <a:pt x="3990" y="1129"/>
                  </a:cubicBezTo>
                  <a:close/>
                  <a:moveTo>
                    <a:pt x="9637" y="1129"/>
                  </a:moveTo>
                  <a:cubicBezTo>
                    <a:pt x="9950" y="1129"/>
                    <a:pt x="10203" y="1382"/>
                    <a:pt x="10203" y="1695"/>
                  </a:cubicBezTo>
                  <a:lnTo>
                    <a:pt x="10203" y="3954"/>
                  </a:lnTo>
                  <a:cubicBezTo>
                    <a:pt x="10203" y="4264"/>
                    <a:pt x="9950" y="4517"/>
                    <a:pt x="9637" y="4517"/>
                  </a:cubicBezTo>
                  <a:cubicBezTo>
                    <a:pt x="9323" y="4517"/>
                    <a:pt x="9073" y="4264"/>
                    <a:pt x="9073" y="3954"/>
                  </a:cubicBezTo>
                  <a:lnTo>
                    <a:pt x="9073" y="1695"/>
                  </a:lnTo>
                  <a:cubicBezTo>
                    <a:pt x="9073" y="1382"/>
                    <a:pt x="9323" y="1129"/>
                    <a:pt x="9637" y="1129"/>
                  </a:cubicBezTo>
                  <a:close/>
                  <a:moveTo>
                    <a:pt x="15283" y="1129"/>
                  </a:moveTo>
                  <a:cubicBezTo>
                    <a:pt x="15596" y="1129"/>
                    <a:pt x="15849" y="1382"/>
                    <a:pt x="15849" y="1695"/>
                  </a:cubicBezTo>
                  <a:lnTo>
                    <a:pt x="15849" y="3954"/>
                  </a:lnTo>
                  <a:cubicBezTo>
                    <a:pt x="15849" y="4264"/>
                    <a:pt x="15596" y="4517"/>
                    <a:pt x="15283" y="4517"/>
                  </a:cubicBezTo>
                  <a:cubicBezTo>
                    <a:pt x="14969" y="4517"/>
                    <a:pt x="14719" y="4264"/>
                    <a:pt x="14719" y="3954"/>
                  </a:cubicBezTo>
                  <a:lnTo>
                    <a:pt x="14719" y="1695"/>
                  </a:lnTo>
                  <a:cubicBezTo>
                    <a:pt x="14719" y="1382"/>
                    <a:pt x="14969" y="1129"/>
                    <a:pt x="15283" y="1129"/>
                  </a:cubicBezTo>
                  <a:close/>
                  <a:moveTo>
                    <a:pt x="3990" y="0"/>
                  </a:moveTo>
                  <a:cubicBezTo>
                    <a:pt x="3054" y="0"/>
                    <a:pt x="2298" y="759"/>
                    <a:pt x="2298" y="1695"/>
                  </a:cubicBezTo>
                  <a:lnTo>
                    <a:pt x="2298" y="2258"/>
                  </a:lnTo>
                  <a:lnTo>
                    <a:pt x="1696" y="2258"/>
                  </a:lnTo>
                  <a:cubicBezTo>
                    <a:pt x="759" y="2258"/>
                    <a:pt x="1" y="3017"/>
                    <a:pt x="1" y="3954"/>
                  </a:cubicBezTo>
                  <a:lnTo>
                    <a:pt x="1" y="6814"/>
                  </a:lnTo>
                  <a:lnTo>
                    <a:pt x="19273" y="6814"/>
                  </a:lnTo>
                  <a:lnTo>
                    <a:pt x="19273" y="3954"/>
                  </a:lnTo>
                  <a:cubicBezTo>
                    <a:pt x="19273" y="3017"/>
                    <a:pt x="18514" y="2258"/>
                    <a:pt x="17580" y="2258"/>
                  </a:cubicBezTo>
                  <a:lnTo>
                    <a:pt x="16978" y="2258"/>
                  </a:lnTo>
                  <a:lnTo>
                    <a:pt x="16978" y="1695"/>
                  </a:lnTo>
                  <a:cubicBezTo>
                    <a:pt x="16978" y="759"/>
                    <a:pt x="16219" y="0"/>
                    <a:pt x="15283" y="0"/>
                  </a:cubicBezTo>
                  <a:cubicBezTo>
                    <a:pt x="14346" y="0"/>
                    <a:pt x="13590" y="759"/>
                    <a:pt x="13590" y="1695"/>
                  </a:cubicBezTo>
                  <a:lnTo>
                    <a:pt x="13590" y="2258"/>
                  </a:lnTo>
                  <a:lnTo>
                    <a:pt x="11332" y="2258"/>
                  </a:lnTo>
                  <a:lnTo>
                    <a:pt x="11332" y="1695"/>
                  </a:lnTo>
                  <a:cubicBezTo>
                    <a:pt x="11332" y="759"/>
                    <a:pt x="10573" y="0"/>
                    <a:pt x="9637" y="0"/>
                  </a:cubicBezTo>
                  <a:cubicBezTo>
                    <a:pt x="8700" y="0"/>
                    <a:pt x="7944" y="759"/>
                    <a:pt x="7944" y="1695"/>
                  </a:cubicBezTo>
                  <a:lnTo>
                    <a:pt x="7944" y="2258"/>
                  </a:lnTo>
                  <a:lnTo>
                    <a:pt x="5686" y="2258"/>
                  </a:lnTo>
                  <a:lnTo>
                    <a:pt x="5686" y="1695"/>
                  </a:lnTo>
                  <a:cubicBezTo>
                    <a:pt x="5686" y="759"/>
                    <a:pt x="4927" y="0"/>
                    <a:pt x="399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3" name="Rectangle 2"/>
          <p:cNvSpPr/>
          <p:nvPr/>
        </p:nvSpPr>
        <p:spPr>
          <a:xfrm>
            <a:off x="4924110" y="3784296"/>
            <a:ext cx="3697659" cy="1077218"/>
          </a:xfrm>
          <a:prstGeom prst="rect">
            <a:avLst/>
          </a:prstGeom>
        </p:spPr>
        <p:txBody>
          <a:bodyPr wrap="square">
            <a:spAutoFit/>
          </a:bodyPr>
          <a:lstStyle/>
          <a:p>
            <a:pPr algn="ctr" rtl="1">
              <a:spcAft>
                <a:spcPts val="1000"/>
              </a:spcAft>
            </a:pPr>
            <a:r>
              <a:rPr lang="ar-SA"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مجالات </a:t>
            </a:r>
            <a:r>
              <a:rPr lang="ar-SA" sz="32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تقنية </a:t>
            </a:r>
            <a:r>
              <a:rPr lang="ar-SA"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سلسلة الكتل </a:t>
            </a:r>
            <a:r>
              <a:rPr lang="ar-DZ"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بلوك تشين</a:t>
            </a:r>
            <a:r>
              <a:rPr lang="ar-SA"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a:t>
            </a:r>
            <a:r>
              <a:rPr lang="fr-FR" sz="1800" b="1" spc="50" dirty="0">
                <a:ln w="9525" cmpd="sng">
                  <a:solidFill>
                    <a:schemeClr val="accent1"/>
                  </a:solidFill>
                  <a:prstDash val="solid"/>
                </a:ln>
                <a:solidFill>
                  <a:srgbClr val="70AD47">
                    <a:tint val="1000"/>
                  </a:srgbClr>
                </a:solidFill>
                <a:effectLst>
                  <a:glow rad="38100">
                    <a:schemeClr val="accent1">
                      <a:alpha val="40000"/>
                    </a:schemeClr>
                  </a:glow>
                </a:effectLst>
                <a:latin typeface="Palatino Linotype" panose="02040502050505030304" pitchFamily="18" charset="0"/>
                <a:ea typeface="Malgun Gothic" panose="020B0503020000020004" pitchFamily="34" charset="-127"/>
                <a:cs typeface="Traditional Arabic" panose="02020603050405020304" pitchFamily="18" charset="-78"/>
              </a:rPr>
              <a:t>Blockchain</a:t>
            </a:r>
            <a:r>
              <a:rPr lang="ar-SA"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Traditional Arabic" panose="02020603050405020304" pitchFamily="18" charset="-78"/>
              </a:rPr>
              <a:t>"</a:t>
            </a:r>
            <a:endParaRPr lang="fr-FR" sz="2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Malgun Gothic" panose="020B0503020000020004" pitchFamily="34" charset="-127"/>
              <a:cs typeface="Arial" panose="020B0604020202020204" pitchFamily="34" charset="0"/>
            </a:endParaRPr>
          </a:p>
        </p:txBody>
      </p:sp>
      <p:sp>
        <p:nvSpPr>
          <p:cNvPr id="5" name="Rectangle 4"/>
          <p:cNvSpPr/>
          <p:nvPr/>
        </p:nvSpPr>
        <p:spPr>
          <a:xfrm>
            <a:off x="4571999" y="245009"/>
            <a:ext cx="4572000" cy="3257302"/>
          </a:xfrm>
          <a:prstGeom prst="rect">
            <a:avLst/>
          </a:prstGeom>
        </p:spPr>
        <p:txBody>
          <a:bodyPr>
            <a:spAutoFit/>
          </a:bodyPr>
          <a:lstStyle/>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الأسواق المالية : ساعدت هذه التقنية البورصات العالمية تنفيذ وحفظ تداولات الأسواق المالية، لتقليل التكلفة وتبسيط الإجراءات وزيادة سرعة عمليات التداول والتسوية بشكل آمن؛</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تمويل التجارة : من خلال توسيع العلاقات التجارية وربط الموانئ بالأطراف التجارية كالمصانع والشركات والموردين والمصدرين، بهدف تسهيل التعاملات بينها وتسريع عمليات تصدير وإستيراد السلع وتتبع معلومات مختلفة لملايين الحاويات، وشحنها والأسعار والفواتير وتواريخ الإنتاج وغيره؛  </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تحديد العملاء : إذ تتيح بهذا الصدد التقنية من تخزين مستندات العملاء مثل الإسم واللقب وغيرها، وتقليل التأخر وتوفير الأموال التي تنطوي عليها المعاملة بأكملها؛</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6" name="Rectangle 5"/>
          <p:cNvSpPr/>
          <p:nvPr/>
        </p:nvSpPr>
        <p:spPr>
          <a:xfrm>
            <a:off x="180753" y="2532529"/>
            <a:ext cx="4572000" cy="2610971"/>
          </a:xfrm>
          <a:prstGeom prst="rect">
            <a:avLst/>
          </a:prstGeom>
        </p:spPr>
        <p:txBody>
          <a:bodyPr>
            <a:spAutoFit/>
          </a:bodyPr>
          <a:lstStyle/>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المدفوعات العالمية : فقد ساهمت التقنية من إمكانية التحويل الفوري للأموال عبر الحدود بتكلفة منخفضة نسبيا وفي وقت لا يتجاوز دقائق؛</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دعم الشمول المالي : إذ يعول على هذه التقنية مع الهاتف المحمول أن توفر خدمات مالية لمليارات الأشخاص غير المخدومين ماليا، مما يحقق عائدات مرتفعة جراء تغطية المنظمات الصغيرة والمتوسطة بالخدمات </a:t>
            </a:r>
            <a:r>
              <a:rPr lang="ar-SA" b="1" dirty="0" smtClean="0">
                <a:latin typeface="Calibri" panose="020F0502020204030204" pitchFamily="34" charset="0"/>
                <a:ea typeface="Malgun Gothic" panose="020B0503020000020004" pitchFamily="34" charset="-127"/>
                <a:cs typeface="Traditional Arabic" panose="02020603050405020304" pitchFamily="18" charset="-78"/>
              </a:rPr>
              <a:t>المالية؛</a:t>
            </a:r>
            <a:endParaRPr lang="ar-DZ" sz="1100" b="1" dirty="0" smtClean="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smtClean="0">
                <a:ea typeface="Malgun Gothic" panose="020B0503020000020004" pitchFamily="34" charset="-127"/>
                <a:cs typeface="Traditional Arabic" panose="02020603050405020304" pitchFamily="18" charset="-78"/>
              </a:rPr>
              <a:t>التحويلات </a:t>
            </a:r>
            <a:r>
              <a:rPr lang="ar-SA" b="1" dirty="0">
                <a:ea typeface="Malgun Gothic" panose="020B0503020000020004" pitchFamily="34" charset="-127"/>
                <a:cs typeface="Traditional Arabic" panose="02020603050405020304" pitchFamily="18" charset="-78"/>
              </a:rPr>
              <a:t>النقدية : عبر إلغاء الحاجة للوسطاء وغيرها من حاجات، إستطاعت هذه التقنية زيادة الأمن وتخفيض التكاليف بالنسبة للبنوك </a:t>
            </a:r>
            <a:endParaRPr lang="fr-FR" b="1" dirty="0"/>
          </a:p>
        </p:txBody>
      </p:sp>
      <p:grpSp>
        <p:nvGrpSpPr>
          <p:cNvPr id="26" name="Google Shape;347;p36"/>
          <p:cNvGrpSpPr/>
          <p:nvPr/>
        </p:nvGrpSpPr>
        <p:grpSpPr>
          <a:xfrm>
            <a:off x="1924493" y="977039"/>
            <a:ext cx="1301273" cy="1128207"/>
            <a:chOff x="3930600" y="3833000"/>
            <a:chExt cx="769350" cy="710250"/>
          </a:xfrm>
        </p:grpSpPr>
        <p:sp>
          <p:nvSpPr>
            <p:cNvPr id="27" name="Google Shape;348;p36"/>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49;p36"/>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50;p36"/>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51;p36"/>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52;p36"/>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4" name="Rectangle 3"/>
          <p:cNvSpPr/>
          <p:nvPr/>
        </p:nvSpPr>
        <p:spPr>
          <a:xfrm>
            <a:off x="3931906" y="462099"/>
            <a:ext cx="4883068" cy="523220"/>
          </a:xfrm>
          <a:prstGeom prst="rect">
            <a:avLst/>
          </a:prstGeom>
        </p:spPr>
        <p:txBody>
          <a:bodyPr wrap="none">
            <a:spAutoFit/>
          </a:bodyPr>
          <a:lstStyle/>
          <a:p>
            <a:r>
              <a:rPr lang="ar-SA" sz="2800" b="1" spc="50" dirty="0">
                <a:ln w="9525" cmpd="sng">
                  <a:solidFill>
                    <a:schemeClr val="accent1"/>
                  </a:solidFill>
                  <a:prstDash val="solid"/>
                </a:ln>
                <a:solidFill>
                  <a:srgbClr val="70AD47">
                    <a:tint val="1000"/>
                  </a:srgbClr>
                </a:solidFill>
                <a:effectLst>
                  <a:glow rad="38100">
                    <a:schemeClr val="accent1">
                      <a:alpha val="40000"/>
                    </a:schemeClr>
                  </a:glow>
                </a:effectLst>
                <a:ea typeface="Malgun Gothic" panose="020B0503020000020004" pitchFamily="34" charset="-127"/>
                <a:cs typeface="Traditional Arabic" panose="02020603050405020304" pitchFamily="18" charset="-78"/>
              </a:rPr>
              <a:t>تحديات تطبيق تقنية سلسلة الكتل </a:t>
            </a:r>
            <a:r>
              <a:rPr lang="ar-DZ" sz="2800" b="1" spc="50" dirty="0">
                <a:ln w="9525" cmpd="sng">
                  <a:solidFill>
                    <a:schemeClr val="accent1"/>
                  </a:solidFill>
                  <a:prstDash val="solid"/>
                </a:ln>
                <a:solidFill>
                  <a:srgbClr val="70AD47">
                    <a:tint val="1000"/>
                  </a:srgbClr>
                </a:solidFill>
                <a:effectLst>
                  <a:glow rad="38100">
                    <a:schemeClr val="accent1">
                      <a:alpha val="40000"/>
                    </a:schemeClr>
                  </a:glow>
                </a:effectLst>
                <a:ea typeface="Malgun Gothic" panose="020B0503020000020004" pitchFamily="34" charset="-127"/>
                <a:cs typeface="Traditional Arabic" panose="02020603050405020304" pitchFamily="18" charset="-78"/>
              </a:rPr>
              <a:t>بلوك تشين</a:t>
            </a:r>
            <a:endParaRPr lang="fr-FR" sz="28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5" name="Rectangle 4"/>
          <p:cNvSpPr/>
          <p:nvPr/>
        </p:nvSpPr>
        <p:spPr>
          <a:xfrm>
            <a:off x="338101" y="1206170"/>
            <a:ext cx="7187609" cy="355994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lgn="just" rtl="1">
              <a:lnSpc>
                <a:spcPct val="150000"/>
              </a:lnSpc>
              <a:spcAft>
                <a:spcPts val="1000"/>
              </a:spcAft>
              <a:buFont typeface="Arial" panose="020B0604020202020204" pitchFamily="34" charset="0"/>
              <a:buChar char="•"/>
            </a:pPr>
            <a:r>
              <a:rPr lang="ar-SA" sz="1600" b="1" dirty="0">
                <a:latin typeface="Calibri" panose="020F0502020204030204" pitchFamily="34" charset="0"/>
                <a:ea typeface="Malgun Gothic" panose="020B0503020000020004" pitchFamily="34" charset="-127"/>
                <a:cs typeface="Traditional Arabic" panose="02020603050405020304" pitchFamily="18" charset="-78"/>
              </a:rPr>
              <a:t>تكاليف التشغيل المرتفعة، خاصة في نوع الشبكة العامة من حيث المعالجة والحفظ مما ينتج عنها إستهلاك كبير للطاقة، والأجهزة الحديثة الناتج عن عملها لفترات طويلة وأعداد هائلة من البيانات؛</a:t>
            </a:r>
            <a:endParaRPr lang="fr-FR" sz="12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sz="1600" b="1" dirty="0">
                <a:latin typeface="Calibri" panose="020F0502020204030204" pitchFamily="34" charset="0"/>
                <a:ea typeface="Malgun Gothic" panose="020B0503020000020004" pitchFamily="34" charset="-127"/>
                <a:cs typeface="Traditional Arabic" panose="02020603050405020304" pitchFamily="18" charset="-78"/>
              </a:rPr>
              <a:t>تكاليف الإندماج المرتفعة، من حيث التحول لهذه التقنية وإرتفاع أسعار الأنظمة المستقبلية بما في ذلك تكاليف الصيانة ومراقبة والمتابعة؛</a:t>
            </a:r>
            <a:endParaRPr lang="fr-FR" sz="12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sz="1600" b="1" dirty="0">
                <a:latin typeface="Calibri" panose="020F0502020204030204" pitchFamily="34" charset="0"/>
                <a:ea typeface="Malgun Gothic" panose="020B0503020000020004" pitchFamily="34" charset="-127"/>
                <a:cs typeface="Traditional Arabic" panose="02020603050405020304" pitchFamily="18" charset="-78"/>
              </a:rPr>
              <a:t>مشكلة فقد كلمة المرور، فإن فقد هذه الأخيرة يعني فقدان الممتلكات خاصة وأنها مبنية على اللامركزية فمراجعة جهة ما مسؤولة أمر متعذر؛</a:t>
            </a:r>
            <a:endParaRPr lang="fr-FR" sz="12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sz="1600" b="1" dirty="0">
                <a:latin typeface="Calibri" panose="020F0502020204030204" pitchFamily="34" charset="0"/>
                <a:ea typeface="Malgun Gothic" panose="020B0503020000020004" pitchFamily="34" charset="-127"/>
                <a:cs typeface="Traditional Arabic" panose="02020603050405020304" pitchFamily="18" charset="-78"/>
              </a:rPr>
              <a:t>القصور القانوني، عبر إنعدام تشريعات كافية لتنظيم إستخدامات هذه التقنية.</a:t>
            </a:r>
            <a:endParaRPr lang="fr-FR" sz="12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sz="1600" b="1" dirty="0">
                <a:latin typeface="Calibri" panose="020F0502020204030204" pitchFamily="34" charset="0"/>
                <a:ea typeface="Malgun Gothic" panose="020B0503020000020004" pitchFamily="34" charset="-127"/>
                <a:cs typeface="Traditional Arabic" panose="02020603050405020304" pitchFamily="18" charset="-78"/>
              </a:rPr>
              <a:t>الجهل بالتقنية، وهو ما يبطئ من عملية الإحلال لهذه التقنية، مما يتطلب تدريب الموظفين عليها لفهمها والتعامل معها.</a:t>
            </a:r>
            <a:endParaRPr lang="fr-FR" sz="1200" b="1" dirty="0">
              <a:effectLst/>
              <a:latin typeface="Calibri" panose="020F0502020204030204" pitchFamily="34" charset="0"/>
              <a:ea typeface="Malgun Gothic" panose="020B0503020000020004" pitchFamily="34" charset="-127"/>
              <a:cs typeface="Arial" panose="020B0604020202020204" pitchFamily="34" charset="0"/>
            </a:endParaRPr>
          </a:p>
        </p:txBody>
      </p:sp>
    </p:spTree>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35"/>
          <p:cNvSpPr/>
          <p:nvPr/>
        </p:nvSpPr>
        <p:spPr>
          <a:xfrm>
            <a:off x="5106775" y="317212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0" name="Google Shape;330;p35"/>
          <p:cNvPicPr preferRelativeResize="0">
            <a:picLocks noGrp="1"/>
          </p:cNvPicPr>
          <p:nvPr>
            <p:ph type="pic" idx="2"/>
          </p:nvPr>
        </p:nvPicPr>
        <p:blipFill rotWithShape="1">
          <a:blip r:embed="rId3">
            <a:alphaModFix/>
          </a:blip>
          <a:srcRect l="31678" r="1588"/>
          <a:stretch/>
        </p:blipFill>
        <p:spPr>
          <a:xfrm>
            <a:off x="5044825" y="210300"/>
            <a:ext cx="4722900" cy="4722900"/>
          </a:xfrm>
          <a:prstGeom prst="ellipse">
            <a:avLst/>
          </a:prstGeom>
        </p:spPr>
      </p:pic>
      <p:grpSp>
        <p:nvGrpSpPr>
          <p:cNvPr id="332" name="Google Shape;332;p35"/>
          <p:cNvGrpSpPr/>
          <p:nvPr/>
        </p:nvGrpSpPr>
        <p:grpSpPr>
          <a:xfrm>
            <a:off x="5388060" y="362498"/>
            <a:ext cx="971227" cy="896620"/>
            <a:chOff x="3930600" y="3833000"/>
            <a:chExt cx="769350" cy="710250"/>
          </a:xfrm>
        </p:grpSpPr>
        <p:sp>
          <p:nvSpPr>
            <p:cNvPr id="333" name="Google Shape;333;p35"/>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5"/>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5"/>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5"/>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5"/>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308;p34"/>
          <p:cNvSpPr/>
          <p:nvPr/>
        </p:nvSpPr>
        <p:spPr>
          <a:xfrm>
            <a:off x="2032049" y="1445903"/>
            <a:ext cx="1142665" cy="112263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 name="ZoneTexte 15"/>
          <p:cNvSpPr txBox="1"/>
          <p:nvPr/>
        </p:nvSpPr>
        <p:spPr>
          <a:xfrm>
            <a:off x="1372207" y="2906055"/>
            <a:ext cx="2462348" cy="923330"/>
          </a:xfrm>
          <a:prstGeom prst="rect">
            <a:avLst/>
          </a:prstGeom>
          <a:noFill/>
        </p:spPr>
        <p:txBody>
          <a:bodyPr wrap="square" rtlCol="0">
            <a:spAutoFit/>
          </a:bodyPr>
          <a:lstStyle/>
          <a:p>
            <a:pPr algn="ctr"/>
            <a:r>
              <a:rPr lang="ar-DZ"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خلاصة</a:t>
            </a:r>
            <a:endParaRPr lang="ar-DZ"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
        <p:nvSpPr>
          <p:cNvPr id="13" name="Google Shape;345;p36"/>
          <p:cNvSpPr txBox="1">
            <a:spLocks noGrp="1"/>
          </p:cNvSpPr>
          <p:nvPr>
            <p:ph type="title" idx="2"/>
          </p:nvPr>
        </p:nvSpPr>
        <p:spPr>
          <a:xfrm>
            <a:off x="1985531" y="1586320"/>
            <a:ext cx="1235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smtClean="0">
                <a:solidFill>
                  <a:schemeClr val="accent3"/>
                </a:solidFill>
              </a:rPr>
              <a:t>0</a:t>
            </a:r>
            <a:r>
              <a:rPr lang="ar-DZ" sz="4000" dirty="0" smtClean="0">
                <a:solidFill>
                  <a:schemeClr val="accent3"/>
                </a:solidFill>
              </a:rPr>
              <a:t>4</a:t>
            </a:r>
            <a:endParaRPr sz="4000" dirty="0">
              <a:solidFill>
                <a:schemeClr val="accent3"/>
              </a:solidFill>
            </a:endParaRPr>
          </a:p>
        </p:txBody>
      </p:sp>
    </p:spTree>
    <p:extLst>
      <p:ext uri="{BB962C8B-B14F-4D97-AF65-F5344CB8AC3E}">
        <p14:creationId xmlns:p14="http://schemas.microsoft.com/office/powerpoint/2010/main" val="225777718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3" name="Rectangle 2"/>
          <p:cNvSpPr/>
          <p:nvPr/>
        </p:nvSpPr>
        <p:spPr>
          <a:xfrm>
            <a:off x="999461" y="1235017"/>
            <a:ext cx="6858000" cy="3285515"/>
          </a:xfrm>
          <a:prstGeom prst="rect">
            <a:avLst/>
          </a:prstGeom>
        </p:spPr>
        <p:txBody>
          <a:bodyPr wrap="square">
            <a:spAutoFit/>
          </a:bodyPr>
          <a:lstStyle/>
          <a:p>
            <a:pPr algn="ctr" rtl="1">
              <a:lnSpc>
                <a:spcPct val="150000"/>
              </a:lnSpc>
              <a:spcAft>
                <a:spcPts val="1000"/>
              </a:spcAft>
            </a:pPr>
            <a:r>
              <a:rPr lang="ar-SA" sz="2000" b="1" dirty="0">
                <a:latin typeface="Calibri" panose="020F0502020204030204" pitchFamily="34" charset="0"/>
                <a:ea typeface="Malgun Gothic" panose="020B0503020000020004" pitchFamily="34" charset="-127"/>
                <a:cs typeface="Traditional Arabic" panose="02020603050405020304" pitchFamily="18" charset="-78"/>
              </a:rPr>
              <a:t>تعتبر الحوكمة المالية الركيزة الأساسية لضمان الإستقرار الإقتصادي والشفافية على مستوى العالم، وتعزيز الثقة بين الأطراف ومكافحة مختلف أشكال الفساد والمخاطر المرتبطة بسوء إدارة الموارد المالية، مما ينعكس إيجابيا على النمو الإقتصادي والتنمية المستدامة على المستويين المحلي والدولي وهو ما يجب إدراكه من خلال توفير منصة موثوقة وشفافة لتسجيل المعاملات والممثلة في تقنية سلسلة الكتل بلوك تشين، التي تعد من التقنيات الثورية التي ساهمت بشكل كبير في دعم الحوكمة المالية عبر تقليل التكاليف المرتبطة بالمعاملات المالية التقليدية وتوثيقها رقميا وبالتالي تحقيق بيئة أكثر أمانا وكفاءة للأطراف.</a:t>
            </a:r>
            <a:endParaRPr lang="fr-FR" sz="16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28" name="ZoneTexte 27"/>
          <p:cNvSpPr txBox="1"/>
          <p:nvPr/>
        </p:nvSpPr>
        <p:spPr>
          <a:xfrm>
            <a:off x="5774087" y="407404"/>
            <a:ext cx="2462348" cy="923330"/>
          </a:xfrm>
          <a:prstGeom prst="rect">
            <a:avLst/>
          </a:prstGeom>
          <a:noFill/>
        </p:spPr>
        <p:txBody>
          <a:bodyPr wrap="square" rtlCol="0">
            <a:spAutoFit/>
          </a:bodyPr>
          <a:lstStyle/>
          <a:p>
            <a:pPr algn="ctr"/>
            <a:r>
              <a:rPr lang="ar-DZ"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خلاصة</a:t>
            </a:r>
            <a:endParaRPr lang="ar-DZ" sz="5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grpSp>
        <p:nvGrpSpPr>
          <p:cNvPr id="27" name="Google Shape;332;p35"/>
          <p:cNvGrpSpPr/>
          <p:nvPr/>
        </p:nvGrpSpPr>
        <p:grpSpPr>
          <a:xfrm>
            <a:off x="3482758" y="324207"/>
            <a:ext cx="1956391" cy="1870340"/>
            <a:chOff x="3930600" y="3833000"/>
            <a:chExt cx="769350" cy="710250"/>
          </a:xfrm>
        </p:grpSpPr>
        <p:sp>
          <p:nvSpPr>
            <p:cNvPr id="28" name="Google Shape;333;p35"/>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34;p35"/>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35;p35"/>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6;p35"/>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7;p35"/>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Rectangle 2"/>
          <p:cNvSpPr/>
          <p:nvPr/>
        </p:nvSpPr>
        <p:spPr>
          <a:xfrm>
            <a:off x="5975498" y="685219"/>
            <a:ext cx="2583711" cy="830997"/>
          </a:xfrm>
          <a:prstGeom prst="rect">
            <a:avLst/>
          </a:prstGeom>
        </p:spPr>
        <p:txBody>
          <a:bodyPr wrap="square">
            <a:spAutoFit/>
          </a:bodyPr>
          <a:lstStyle/>
          <a:p>
            <a:pPr algn="ctr"/>
            <a:r>
              <a:rPr lang="ar-SA" sz="4800" b="1" spc="50" dirty="0">
                <a:ln w="9525" cmpd="sng">
                  <a:solidFill>
                    <a:schemeClr val="accent1"/>
                  </a:solidFill>
                  <a:prstDash val="solid"/>
                </a:ln>
                <a:solidFill>
                  <a:srgbClr val="70AD47">
                    <a:tint val="1000"/>
                  </a:srgbClr>
                </a:solidFill>
                <a:effectLst>
                  <a:glow rad="38100">
                    <a:schemeClr val="accent1">
                      <a:alpha val="40000"/>
                    </a:schemeClr>
                  </a:glow>
                </a:effectLst>
                <a:ea typeface="Malgun Gothic" panose="020B0503020000020004" pitchFamily="34" charset="-127"/>
                <a:cs typeface="Traditional Arabic" panose="02020603050405020304" pitchFamily="18" charset="-78"/>
              </a:rPr>
              <a:t>النتائج</a:t>
            </a:r>
            <a:endParaRPr lang="fr-FR" sz="48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4" name="Rectangle 3"/>
          <p:cNvSpPr/>
          <p:nvPr/>
        </p:nvSpPr>
        <p:spPr>
          <a:xfrm>
            <a:off x="5295014" y="1545412"/>
            <a:ext cx="3706548" cy="3385542"/>
          </a:xfrm>
          <a:prstGeom prst="rect">
            <a:avLst/>
          </a:prstGeom>
        </p:spPr>
        <p:txBody>
          <a:bodyPr wrap="square">
            <a:spAutoFit/>
          </a:bodyPr>
          <a:lstStyle/>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لم تعد الحوكمة المالية اليوم مجرد متطلب تنظيمي، بل هي أداة أساسية لضمان إستدامة الشركات وتعزيز ثقة الأسواق المالية؛</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ساهمت آليات الحوكمة المالية أبرزها التكنولوجيا، من تحليل البيانات المالية التي تقدمها الشركات وتحديد الأنماط المشيرة إلى المخالفات أو التلاعبات المالية؛</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تعتبر تقنية بلوك تشين من الأدوات الحاسمة لتحسين الحوكمة المالية، كنظام مالي متطور يضمن الشفافية </a:t>
            </a:r>
            <a:r>
              <a:rPr lang="ar-SA" b="1" dirty="0" err="1">
                <a:latin typeface="Calibri" panose="020F0502020204030204" pitchFamily="34" charset="0"/>
                <a:ea typeface="Malgun Gothic" panose="020B0503020000020004" pitchFamily="34" charset="-127"/>
                <a:cs typeface="Traditional Arabic" panose="02020603050405020304" pitchFamily="18" charset="-78"/>
              </a:rPr>
              <a:t>والإستدامة</a:t>
            </a:r>
            <a:r>
              <a:rPr lang="ar-SA" b="1" dirty="0">
                <a:latin typeface="Calibri" panose="020F0502020204030204" pitchFamily="34" charset="0"/>
                <a:ea typeface="Malgun Gothic" panose="020B0503020000020004" pitchFamily="34" charset="-127"/>
                <a:cs typeface="Traditional Arabic" panose="02020603050405020304" pitchFamily="18" charset="-78"/>
              </a:rPr>
              <a:t>؛  </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تعتمد خوارزميات بلوك تشين على سجلات موزعة غير قابلة للتغيير، مما يوفر الشفافية، الأمن والكفاءة في التعاملات المالية.</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35" name="Rectangle 34"/>
          <p:cNvSpPr/>
          <p:nvPr/>
        </p:nvSpPr>
        <p:spPr>
          <a:xfrm>
            <a:off x="567959" y="1091233"/>
            <a:ext cx="2583711" cy="830997"/>
          </a:xfrm>
          <a:prstGeom prst="rect">
            <a:avLst/>
          </a:prstGeom>
        </p:spPr>
        <p:txBody>
          <a:bodyPr wrap="square">
            <a:spAutoFit/>
          </a:bodyPr>
          <a:lstStyle/>
          <a:p>
            <a:pPr algn="ctr"/>
            <a:r>
              <a:rPr lang="ar-DZ" sz="4800" b="1" spc="50" dirty="0" smtClean="0">
                <a:ln w="9525" cmpd="sng">
                  <a:solidFill>
                    <a:schemeClr val="accent1"/>
                  </a:solidFill>
                  <a:prstDash val="solid"/>
                </a:ln>
                <a:solidFill>
                  <a:srgbClr val="70AD47">
                    <a:tint val="1000"/>
                  </a:srgbClr>
                </a:solidFill>
                <a:effectLst>
                  <a:glow rad="38100">
                    <a:schemeClr val="accent1">
                      <a:alpha val="40000"/>
                    </a:schemeClr>
                  </a:glow>
                </a:effectLst>
                <a:ea typeface="Malgun Gothic" panose="020B0503020000020004" pitchFamily="34" charset="-127"/>
                <a:cs typeface="Traditional Arabic" panose="02020603050405020304" pitchFamily="18" charset="-78"/>
              </a:rPr>
              <a:t>التوصيات</a:t>
            </a:r>
            <a:endParaRPr lang="fr-FR" sz="48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5" name="Rectangle 4"/>
          <p:cNvSpPr/>
          <p:nvPr/>
        </p:nvSpPr>
        <p:spPr>
          <a:xfrm>
            <a:off x="61920" y="1976307"/>
            <a:ext cx="3721395" cy="3062377"/>
          </a:xfrm>
          <a:prstGeom prst="rect">
            <a:avLst/>
          </a:prstGeom>
        </p:spPr>
        <p:txBody>
          <a:bodyPr wrap="square">
            <a:spAutoFit/>
          </a:bodyPr>
          <a:lstStyle/>
          <a:p>
            <a:pPr marL="342900" lvl="0" indent="-342900" algn="just" rtl="1">
              <a:lnSpc>
                <a:spcPct val="150000"/>
              </a:lnSpc>
              <a:spcAft>
                <a:spcPts val="1000"/>
              </a:spcAft>
              <a:buFont typeface="Arial" panose="020B0604020202020204" pitchFamily="34" charset="0"/>
              <a:buChar char="•"/>
            </a:pPr>
            <a:r>
              <a:rPr lang="ar-SA" b="1" dirty="0" smtClean="0">
                <a:latin typeface="Calibri" panose="020F0502020204030204" pitchFamily="34" charset="0"/>
                <a:ea typeface="Malgun Gothic" panose="020B0503020000020004" pitchFamily="34" charset="-127"/>
                <a:cs typeface="Traditional Arabic" panose="02020603050405020304" pitchFamily="18" charset="-78"/>
              </a:rPr>
              <a:t>التشجيع </a:t>
            </a:r>
            <a:r>
              <a:rPr lang="ar-SA" b="1" dirty="0">
                <a:latin typeface="Calibri" panose="020F0502020204030204" pitchFamily="34" charset="0"/>
                <a:ea typeface="Malgun Gothic" panose="020B0503020000020004" pitchFamily="34" charset="-127"/>
                <a:cs typeface="Traditional Arabic" panose="02020603050405020304" pitchFamily="18" charset="-78"/>
              </a:rPr>
              <a:t>على إعتماد آليات تكنولوجيا والإستثمار فيها، لتحسين الحوكمة المالية وتطبيق معاييرها الحديثة؛</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التخطيط الدقيق والناجح لتنفيذ تقنية بلوك تشين، كمطلب ضروري لضمان فعالية هذه التكنولوجيا وتحقيق فوائدها بالكامل؛</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مراعات التحديات التي تواجه تطبيق تقنية بلوك تشين، خاصة منها التشريعية والتنظيمية؛ </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spcAft>
                <a:spcPts val="1000"/>
              </a:spcAft>
              <a:buFont typeface="Arial" panose="020B0604020202020204" pitchFamily="34" charset="0"/>
              <a:buChar char="•"/>
            </a:pPr>
            <a:r>
              <a:rPr lang="ar-SA" b="1" dirty="0">
                <a:latin typeface="Calibri" panose="020F0502020204030204" pitchFamily="34" charset="0"/>
                <a:ea typeface="Malgun Gothic" panose="020B0503020000020004" pitchFamily="34" charset="-127"/>
                <a:cs typeface="Traditional Arabic" panose="02020603050405020304" pitchFamily="18" charset="-78"/>
              </a:rPr>
              <a:t>توفير بنية مادية وبشرية الداعمة للتقنية ، لتقليل الأخطاء وزيادة كفاءة الأنظمة من مختلف الأشكال الإحتيالية؛</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Tree>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27" name="Google Shape;1221;p72"/>
          <p:cNvSpPr txBox="1">
            <a:spLocks noGrp="1"/>
          </p:cNvSpPr>
          <p:nvPr>
            <p:ph type="title"/>
          </p:nvPr>
        </p:nvSpPr>
        <p:spPr>
          <a:xfrm>
            <a:off x="514516" y="964726"/>
            <a:ext cx="7704000" cy="133668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r-DZ"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وشكرا </a:t>
            </a:r>
            <a:br>
              <a:rPr lang="ar-DZ"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br>
            <a:r>
              <a:rPr lang="ar-DZ"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على حسن الإصغاء والمتابعة</a:t>
            </a:r>
            <a:endParaRPr sz="6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grpSp>
        <p:nvGrpSpPr>
          <p:cNvPr id="28" name="Google Shape;698;p51"/>
          <p:cNvGrpSpPr/>
          <p:nvPr/>
        </p:nvGrpSpPr>
        <p:grpSpPr>
          <a:xfrm>
            <a:off x="7699585" y="1950325"/>
            <a:ext cx="3787615" cy="3647700"/>
            <a:chOff x="7699585" y="1950325"/>
            <a:chExt cx="3787615" cy="3647700"/>
          </a:xfrm>
        </p:grpSpPr>
        <p:sp>
          <p:nvSpPr>
            <p:cNvPr id="29" name="Google Shape;699;p51"/>
            <p:cNvSpPr/>
            <p:nvPr/>
          </p:nvSpPr>
          <p:spPr>
            <a:xfrm>
              <a:off x="7839500" y="195032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700;p51"/>
            <p:cNvGrpSpPr/>
            <p:nvPr/>
          </p:nvGrpSpPr>
          <p:grpSpPr>
            <a:xfrm>
              <a:off x="7699585" y="2218273"/>
              <a:ext cx="971227" cy="896620"/>
              <a:chOff x="3930600" y="3833000"/>
              <a:chExt cx="769350" cy="710250"/>
            </a:xfrm>
          </p:grpSpPr>
          <p:sp>
            <p:nvSpPr>
              <p:cNvPr id="31" name="Google Shape;701;p51"/>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02;p51"/>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03;p51"/>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04;p51"/>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05;p51"/>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7" name="Google Shape;307;p34"/>
          <p:cNvSpPr/>
          <p:nvPr/>
        </p:nvSpPr>
        <p:spPr>
          <a:xfrm>
            <a:off x="5360690" y="3038906"/>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4"/>
          <p:cNvSpPr/>
          <p:nvPr/>
        </p:nvSpPr>
        <p:spPr>
          <a:xfrm>
            <a:off x="3542351" y="1178775"/>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4"/>
          <p:cNvSpPr/>
          <p:nvPr/>
        </p:nvSpPr>
        <p:spPr>
          <a:xfrm>
            <a:off x="6688050" y="1178775"/>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4"/>
          <p:cNvSpPr/>
          <p:nvPr/>
        </p:nvSpPr>
        <p:spPr>
          <a:xfrm>
            <a:off x="1766543" y="2734484"/>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4"/>
          <p:cNvSpPr txBox="1">
            <a:spLocks noGrp="1"/>
          </p:cNvSpPr>
          <p:nvPr>
            <p:ph type="title" idx="2"/>
          </p:nvPr>
        </p:nvSpPr>
        <p:spPr>
          <a:xfrm>
            <a:off x="6688050" y="1347525"/>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313" name="Google Shape;313;p34"/>
          <p:cNvSpPr txBox="1">
            <a:spLocks noGrp="1"/>
          </p:cNvSpPr>
          <p:nvPr>
            <p:ph type="title" idx="3"/>
          </p:nvPr>
        </p:nvSpPr>
        <p:spPr>
          <a:xfrm>
            <a:off x="1766543" y="2903234"/>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314" name="Google Shape;314;p34"/>
          <p:cNvSpPr txBox="1">
            <a:spLocks noGrp="1"/>
          </p:cNvSpPr>
          <p:nvPr>
            <p:ph type="title" idx="4"/>
          </p:nvPr>
        </p:nvSpPr>
        <p:spPr>
          <a:xfrm>
            <a:off x="3542351" y="1318354"/>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316" name="Google Shape;316;p34"/>
          <p:cNvSpPr txBox="1">
            <a:spLocks noGrp="1"/>
          </p:cNvSpPr>
          <p:nvPr>
            <p:ph type="title" idx="6"/>
          </p:nvPr>
        </p:nvSpPr>
        <p:spPr>
          <a:xfrm>
            <a:off x="5360690" y="3207656"/>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2" name="Google Shape;714;p46"/>
          <p:cNvSpPr txBox="1">
            <a:spLocks noGrp="1"/>
          </p:cNvSpPr>
          <p:nvPr>
            <p:ph type="title" idx="4"/>
          </p:nvPr>
        </p:nvSpPr>
        <p:spPr>
          <a:xfrm>
            <a:off x="2063400" y="224725"/>
            <a:ext cx="4807497"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r-DZ" sz="4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Sakkal Majalla" panose="02000000000000000000" pitchFamily="2" charset="-78"/>
                <a:cs typeface="Sakkal Majalla" panose="02000000000000000000" pitchFamily="2" charset="-78"/>
              </a:rPr>
              <a:t>محاور الدراسة</a:t>
            </a:r>
            <a:endParaRPr sz="4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Sakkal Majalla" panose="02000000000000000000" pitchFamily="2" charset="-78"/>
              <a:cs typeface="Sakkal Majalla" panose="02000000000000000000" pitchFamily="2" charset="-78"/>
            </a:endParaRPr>
          </a:p>
        </p:txBody>
      </p:sp>
      <p:sp>
        <p:nvSpPr>
          <p:cNvPr id="31" name="ZoneTexte 30"/>
          <p:cNvSpPr txBox="1"/>
          <p:nvPr/>
        </p:nvSpPr>
        <p:spPr>
          <a:xfrm>
            <a:off x="6241267" y="2072237"/>
            <a:ext cx="1678665" cy="769441"/>
          </a:xfrm>
          <a:prstGeom prst="rect">
            <a:avLst/>
          </a:prstGeom>
          <a:noFill/>
        </p:spPr>
        <p:txBody>
          <a:bodyPr wrap="square" rtlCol="0">
            <a:spAutoFit/>
          </a:bodyPr>
          <a:lstStyle/>
          <a:p>
            <a:pPr algn="ctr"/>
            <a:r>
              <a:rPr lang="ar-DZ" sz="2000" b="1" dirty="0" smtClean="0">
                <a:latin typeface="Traditional Arabic" panose="02020603050405020304" pitchFamily="18" charset="-78"/>
                <a:cs typeface="Traditional Arabic" panose="02020603050405020304" pitchFamily="18" charset="-78"/>
              </a:rPr>
              <a:t>تمهيد</a:t>
            </a:r>
          </a:p>
          <a:p>
            <a:pPr algn="ctr"/>
            <a:r>
              <a:rPr lang="ar-DZ" sz="1200" dirty="0" smtClean="0">
                <a:latin typeface="Traditional Arabic" panose="02020603050405020304" pitchFamily="18" charset="-78"/>
                <a:cs typeface="Traditional Arabic" panose="02020603050405020304" pitchFamily="18" charset="-78"/>
              </a:rPr>
              <a:t>يضم الإشكالية والفرضيات ثم الأهمية والأهداف</a:t>
            </a:r>
            <a:endParaRPr lang="fr-FR" sz="1200" dirty="0">
              <a:latin typeface="Traditional Arabic" panose="02020603050405020304" pitchFamily="18" charset="-78"/>
              <a:cs typeface="Traditional Arabic" panose="02020603050405020304" pitchFamily="18" charset="-78"/>
            </a:endParaRPr>
          </a:p>
        </p:txBody>
      </p:sp>
      <p:sp>
        <p:nvSpPr>
          <p:cNvPr id="32" name="ZoneTexte 31"/>
          <p:cNvSpPr txBox="1"/>
          <p:nvPr/>
        </p:nvSpPr>
        <p:spPr>
          <a:xfrm>
            <a:off x="2982955" y="2087625"/>
            <a:ext cx="1678665" cy="738664"/>
          </a:xfrm>
          <a:prstGeom prst="rect">
            <a:avLst/>
          </a:prstGeom>
          <a:noFill/>
        </p:spPr>
        <p:txBody>
          <a:bodyPr wrap="square" rtlCol="0">
            <a:spAutoFit/>
          </a:bodyPr>
          <a:lstStyle/>
          <a:p>
            <a:pPr algn="ctr"/>
            <a:r>
              <a:rPr lang="ar-DZ" sz="1800" b="1" dirty="0" smtClean="0">
                <a:latin typeface="Traditional Arabic" panose="02020603050405020304" pitchFamily="18" charset="-78"/>
                <a:cs typeface="Traditional Arabic" panose="02020603050405020304" pitchFamily="18" charset="-78"/>
              </a:rPr>
              <a:t>الإطار النظري للدراسة</a:t>
            </a:r>
          </a:p>
          <a:p>
            <a:pPr algn="ctr"/>
            <a:r>
              <a:rPr lang="ar-DZ" sz="1200" dirty="0" smtClean="0">
                <a:latin typeface="Traditional Arabic" panose="02020603050405020304" pitchFamily="18" charset="-78"/>
                <a:cs typeface="Traditional Arabic" panose="02020603050405020304" pitchFamily="18" charset="-78"/>
              </a:rPr>
              <a:t>يحتوي أدبيات نظري حول </a:t>
            </a:r>
            <a:r>
              <a:rPr lang="ar-DZ" sz="1200" dirty="0" smtClean="0">
                <a:latin typeface="Traditional Arabic" panose="02020603050405020304" pitchFamily="18" charset="-78"/>
                <a:cs typeface="Traditional Arabic" panose="02020603050405020304" pitchFamily="18" charset="-78"/>
              </a:rPr>
              <a:t>الحوكمة المالية وأهم ممارساتها</a:t>
            </a:r>
            <a:endParaRPr lang="fr-FR" sz="1200" dirty="0">
              <a:latin typeface="Traditional Arabic" panose="02020603050405020304" pitchFamily="18" charset="-78"/>
              <a:cs typeface="Traditional Arabic" panose="02020603050405020304" pitchFamily="18" charset="-78"/>
            </a:endParaRPr>
          </a:p>
        </p:txBody>
      </p:sp>
      <p:sp>
        <p:nvSpPr>
          <p:cNvPr id="33" name="ZoneTexte 32"/>
          <p:cNvSpPr txBox="1"/>
          <p:nvPr/>
        </p:nvSpPr>
        <p:spPr>
          <a:xfrm>
            <a:off x="4913907" y="3992756"/>
            <a:ext cx="1678665" cy="707886"/>
          </a:xfrm>
          <a:prstGeom prst="rect">
            <a:avLst/>
          </a:prstGeom>
          <a:noFill/>
        </p:spPr>
        <p:txBody>
          <a:bodyPr wrap="square" rtlCol="0">
            <a:spAutoFit/>
          </a:bodyPr>
          <a:lstStyle/>
          <a:p>
            <a:pPr algn="ctr"/>
            <a:r>
              <a:rPr lang="ar-DZ" sz="1600" b="1" dirty="0" smtClean="0">
                <a:latin typeface="Traditional Arabic" panose="02020603050405020304" pitchFamily="18" charset="-78"/>
                <a:cs typeface="Traditional Arabic" panose="02020603050405020304" pitchFamily="18" charset="-78"/>
              </a:rPr>
              <a:t>الإطار التطبيقي للدراسة</a:t>
            </a:r>
          </a:p>
          <a:p>
            <a:pPr algn="ctr"/>
            <a:r>
              <a:rPr lang="ar-DZ" sz="1200" dirty="0" smtClean="0">
                <a:latin typeface="Traditional Arabic" panose="02020603050405020304" pitchFamily="18" charset="-78"/>
                <a:cs typeface="Traditional Arabic" panose="02020603050405020304" pitchFamily="18" charset="-78"/>
              </a:rPr>
              <a:t>يضم </a:t>
            </a:r>
            <a:r>
              <a:rPr lang="ar-DZ" sz="1200" dirty="0" smtClean="0">
                <a:latin typeface="Traditional Arabic" panose="02020603050405020304" pitchFamily="18" charset="-78"/>
                <a:cs typeface="Traditional Arabic" panose="02020603050405020304" pitchFamily="18" charset="-78"/>
              </a:rPr>
              <a:t>عموميات حول تقنية بلوك تشين وأهميتها في تعزيز الحوكمة المالية</a:t>
            </a:r>
            <a:endParaRPr lang="fr-FR" sz="1200" dirty="0">
              <a:latin typeface="Traditional Arabic" panose="02020603050405020304" pitchFamily="18" charset="-78"/>
              <a:cs typeface="Traditional Arabic" panose="02020603050405020304" pitchFamily="18" charset="-78"/>
            </a:endParaRPr>
          </a:p>
        </p:txBody>
      </p:sp>
      <p:sp>
        <p:nvSpPr>
          <p:cNvPr id="34" name="ZoneTexte 33"/>
          <p:cNvSpPr txBox="1"/>
          <p:nvPr/>
        </p:nvSpPr>
        <p:spPr>
          <a:xfrm>
            <a:off x="1224067" y="3688334"/>
            <a:ext cx="1678665" cy="584775"/>
          </a:xfrm>
          <a:prstGeom prst="rect">
            <a:avLst/>
          </a:prstGeom>
          <a:noFill/>
        </p:spPr>
        <p:txBody>
          <a:bodyPr wrap="square" rtlCol="0">
            <a:spAutoFit/>
          </a:bodyPr>
          <a:lstStyle/>
          <a:p>
            <a:pPr algn="ctr"/>
            <a:r>
              <a:rPr lang="ar-DZ" sz="2000" b="1" dirty="0" smtClean="0">
                <a:latin typeface="Traditional Arabic" panose="02020603050405020304" pitchFamily="18" charset="-78"/>
                <a:cs typeface="Traditional Arabic" panose="02020603050405020304" pitchFamily="18" charset="-78"/>
              </a:rPr>
              <a:t>خلاصة</a:t>
            </a:r>
          </a:p>
          <a:p>
            <a:pPr algn="ctr"/>
            <a:r>
              <a:rPr lang="ar-DZ" sz="1200" dirty="0" smtClean="0">
                <a:latin typeface="Traditional Arabic" panose="02020603050405020304" pitchFamily="18" charset="-78"/>
                <a:cs typeface="Traditional Arabic" panose="02020603050405020304" pitchFamily="18" charset="-78"/>
              </a:rPr>
              <a:t>تتضمن أهم النتائج والتوصيات</a:t>
            </a:r>
            <a:endParaRPr lang="fr-FR" sz="1200" dirty="0">
              <a:latin typeface="Traditional Arabic" panose="02020603050405020304" pitchFamily="18" charset="-78"/>
              <a:cs typeface="Traditional Arabic" panose="02020603050405020304" pitchFamily="18"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80">
                                          <p:stCondLst>
                                            <p:cond delay="0"/>
                                          </p:stCondLst>
                                        </p:cTn>
                                        <p:tgtEl>
                                          <p:spTgt spid="22"/>
                                        </p:tgtEl>
                                      </p:cBhvr>
                                    </p:animEffect>
                                    <p:anim calcmode="lin" valueType="num">
                                      <p:cBhvr>
                                        <p:cTn id="8"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3" dur="26">
                                          <p:stCondLst>
                                            <p:cond delay="650"/>
                                          </p:stCondLst>
                                        </p:cTn>
                                        <p:tgtEl>
                                          <p:spTgt spid="22"/>
                                        </p:tgtEl>
                                      </p:cBhvr>
                                      <p:to x="100000" y="60000"/>
                                    </p:animScale>
                                    <p:animScale>
                                      <p:cBhvr>
                                        <p:cTn id="14" dur="166" decel="50000">
                                          <p:stCondLst>
                                            <p:cond delay="676"/>
                                          </p:stCondLst>
                                        </p:cTn>
                                        <p:tgtEl>
                                          <p:spTgt spid="22"/>
                                        </p:tgtEl>
                                      </p:cBhvr>
                                      <p:to x="100000" y="100000"/>
                                    </p:animScale>
                                    <p:animScale>
                                      <p:cBhvr>
                                        <p:cTn id="15" dur="26">
                                          <p:stCondLst>
                                            <p:cond delay="1312"/>
                                          </p:stCondLst>
                                        </p:cTn>
                                        <p:tgtEl>
                                          <p:spTgt spid="22"/>
                                        </p:tgtEl>
                                      </p:cBhvr>
                                      <p:to x="100000" y="80000"/>
                                    </p:animScale>
                                    <p:animScale>
                                      <p:cBhvr>
                                        <p:cTn id="16" dur="166" decel="50000">
                                          <p:stCondLst>
                                            <p:cond delay="1338"/>
                                          </p:stCondLst>
                                        </p:cTn>
                                        <p:tgtEl>
                                          <p:spTgt spid="22"/>
                                        </p:tgtEl>
                                      </p:cBhvr>
                                      <p:to x="100000" y="100000"/>
                                    </p:animScale>
                                    <p:animScale>
                                      <p:cBhvr>
                                        <p:cTn id="17" dur="26">
                                          <p:stCondLst>
                                            <p:cond delay="1642"/>
                                          </p:stCondLst>
                                        </p:cTn>
                                        <p:tgtEl>
                                          <p:spTgt spid="22"/>
                                        </p:tgtEl>
                                      </p:cBhvr>
                                      <p:to x="100000" y="90000"/>
                                    </p:animScale>
                                    <p:animScale>
                                      <p:cBhvr>
                                        <p:cTn id="18" dur="166" decel="50000">
                                          <p:stCondLst>
                                            <p:cond delay="1668"/>
                                          </p:stCondLst>
                                        </p:cTn>
                                        <p:tgtEl>
                                          <p:spTgt spid="22"/>
                                        </p:tgtEl>
                                      </p:cBhvr>
                                      <p:to x="100000" y="100000"/>
                                    </p:animScale>
                                    <p:animScale>
                                      <p:cBhvr>
                                        <p:cTn id="19" dur="26">
                                          <p:stCondLst>
                                            <p:cond delay="1808"/>
                                          </p:stCondLst>
                                        </p:cTn>
                                        <p:tgtEl>
                                          <p:spTgt spid="22"/>
                                        </p:tgtEl>
                                      </p:cBhvr>
                                      <p:to x="100000" y="95000"/>
                                    </p:animScale>
                                    <p:animScale>
                                      <p:cBhvr>
                                        <p:cTn id="20" dur="166" decel="50000">
                                          <p:stCondLst>
                                            <p:cond delay="1834"/>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6"/>
          <p:cNvSpPr/>
          <p:nvPr/>
        </p:nvSpPr>
        <p:spPr>
          <a:xfrm>
            <a:off x="844125" y="-174277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6"/>
          <p:cNvSpPr/>
          <p:nvPr/>
        </p:nvSpPr>
        <p:spPr>
          <a:xfrm>
            <a:off x="5528275" y="1504284"/>
            <a:ext cx="1421400" cy="14214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6"/>
          <p:cNvSpPr txBox="1">
            <a:spLocks noGrp="1"/>
          </p:cNvSpPr>
          <p:nvPr>
            <p:ph type="title" idx="2"/>
          </p:nvPr>
        </p:nvSpPr>
        <p:spPr>
          <a:xfrm>
            <a:off x="5621125" y="1794084"/>
            <a:ext cx="1235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pic>
        <p:nvPicPr>
          <p:cNvPr id="346" name="Google Shape;346;p36"/>
          <p:cNvPicPr preferRelativeResize="0">
            <a:picLocks noGrp="1"/>
          </p:cNvPicPr>
          <p:nvPr>
            <p:ph type="pic" idx="3"/>
          </p:nvPr>
        </p:nvPicPr>
        <p:blipFill rotWithShape="1">
          <a:blip r:embed="rId3">
            <a:alphaModFix/>
          </a:blip>
          <a:srcRect l="3384" r="35080"/>
          <a:stretch/>
        </p:blipFill>
        <p:spPr>
          <a:xfrm>
            <a:off x="-867175" y="210300"/>
            <a:ext cx="4722900" cy="4722900"/>
          </a:xfrm>
          <a:prstGeom prst="ellipse">
            <a:avLst/>
          </a:prstGeom>
        </p:spPr>
      </p:pic>
      <p:grpSp>
        <p:nvGrpSpPr>
          <p:cNvPr id="347" name="Google Shape;347;p36"/>
          <p:cNvGrpSpPr/>
          <p:nvPr/>
        </p:nvGrpSpPr>
        <p:grpSpPr>
          <a:xfrm>
            <a:off x="2609660" y="3831873"/>
            <a:ext cx="971227" cy="896620"/>
            <a:chOff x="3930600" y="3833000"/>
            <a:chExt cx="769350" cy="710250"/>
          </a:xfrm>
        </p:grpSpPr>
        <p:sp>
          <p:nvSpPr>
            <p:cNvPr id="348" name="Google Shape;348;p36"/>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6"/>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6"/>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6"/>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6"/>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ZoneTexte 13"/>
          <p:cNvSpPr txBox="1"/>
          <p:nvPr/>
        </p:nvSpPr>
        <p:spPr>
          <a:xfrm>
            <a:off x="5344278" y="3241828"/>
            <a:ext cx="1678665" cy="1015663"/>
          </a:xfrm>
          <a:prstGeom prst="rect">
            <a:avLst/>
          </a:prstGeom>
          <a:noFill/>
        </p:spPr>
        <p:txBody>
          <a:bodyPr wrap="square" rtlCol="0">
            <a:spAutoFit/>
          </a:bodyPr>
          <a:lstStyle/>
          <a:p>
            <a:pPr algn="ctr"/>
            <a:r>
              <a:rPr lang="ar-DZ" sz="6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تمهيد</a:t>
            </a:r>
            <a:endParaRPr lang="ar-DZ" sz="6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9" name="Google Shape;469;p41"/>
          <p:cNvSpPr/>
          <p:nvPr/>
        </p:nvSpPr>
        <p:spPr>
          <a:xfrm>
            <a:off x="-1212150" y="3747575"/>
            <a:ext cx="3124200" cy="3124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0" name="Google Shape;470;p41"/>
          <p:cNvGrpSpPr/>
          <p:nvPr/>
        </p:nvGrpSpPr>
        <p:grpSpPr>
          <a:xfrm>
            <a:off x="7260097" y="3025525"/>
            <a:ext cx="3730228" cy="3647700"/>
            <a:chOff x="7260097" y="3025525"/>
            <a:chExt cx="3730228" cy="3647700"/>
          </a:xfrm>
        </p:grpSpPr>
        <p:sp>
          <p:nvSpPr>
            <p:cNvPr id="471" name="Google Shape;471;p41"/>
            <p:cNvSpPr/>
            <p:nvPr/>
          </p:nvSpPr>
          <p:spPr>
            <a:xfrm>
              <a:off x="7342625" y="302552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2" name="Google Shape;472;p41"/>
            <p:cNvGrpSpPr/>
            <p:nvPr/>
          </p:nvGrpSpPr>
          <p:grpSpPr>
            <a:xfrm>
              <a:off x="7260097" y="3117711"/>
              <a:ext cx="971227" cy="896620"/>
              <a:chOff x="3930600" y="3833000"/>
              <a:chExt cx="769350" cy="710250"/>
            </a:xfrm>
          </p:grpSpPr>
          <p:sp>
            <p:nvSpPr>
              <p:cNvPr id="473" name="Google Shape;473;p41"/>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1"/>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1"/>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1"/>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1"/>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 name="ZoneTexte 22"/>
          <p:cNvSpPr txBox="1"/>
          <p:nvPr/>
        </p:nvSpPr>
        <p:spPr>
          <a:xfrm>
            <a:off x="1371600" y="442186"/>
            <a:ext cx="7086739" cy="1015663"/>
          </a:xfrm>
          <a:prstGeom prst="rect">
            <a:avLst/>
          </a:prstGeom>
          <a:noFill/>
        </p:spPr>
        <p:txBody>
          <a:bodyPr wrap="square" rtlCol="0">
            <a:spAutoFit/>
          </a:bodyPr>
          <a:lstStyle/>
          <a:p>
            <a:pPr algn="r" rtl="1"/>
            <a:r>
              <a:rPr lang="ar-DZ" sz="6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تمهيد</a:t>
            </a:r>
            <a:endParaRPr lang="ar-DZ" sz="6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
        <p:nvSpPr>
          <p:cNvPr id="8" name="Rectangle 7"/>
          <p:cNvSpPr/>
          <p:nvPr/>
        </p:nvSpPr>
        <p:spPr>
          <a:xfrm>
            <a:off x="313559" y="882245"/>
            <a:ext cx="6901250" cy="3000821"/>
          </a:xfrm>
          <a:prstGeom prst="rect">
            <a:avLst/>
          </a:prstGeom>
        </p:spPr>
        <p:txBody>
          <a:bodyPr wrap="square">
            <a:spAutoFit/>
          </a:bodyPr>
          <a:lstStyle/>
          <a:p>
            <a:pPr indent="359410" algn="ctr" rtl="1">
              <a:lnSpc>
                <a:spcPct val="150000"/>
              </a:lnSpc>
            </a:pPr>
            <a:r>
              <a:rPr lang="ar-DZ" sz="1800" b="1" dirty="0" smtClean="0">
                <a:latin typeface="Calibri" panose="020F0502020204030204" pitchFamily="34" charset="0"/>
                <a:ea typeface="Malgun Gothic" panose="020B0503020000020004" pitchFamily="34" charset="-127"/>
                <a:cs typeface="Traditional Arabic" panose="02020603050405020304" pitchFamily="18" charset="-78"/>
              </a:rPr>
              <a:t>في </a:t>
            </a:r>
            <a:r>
              <a:rPr lang="ar-DZ" sz="1800" b="1" dirty="0">
                <a:latin typeface="Calibri" panose="020F0502020204030204" pitchFamily="34" charset="0"/>
                <a:ea typeface="Malgun Gothic" panose="020B0503020000020004" pitchFamily="34" charset="-127"/>
                <a:cs typeface="Traditional Arabic" panose="02020603050405020304" pitchFamily="18" charset="-78"/>
              </a:rPr>
              <a:t>ظل بيئة تتسم بالتحديات الاقتصادية المتزايدة أصبحت الحوكمة المالية ضرورة ملحة لضمان التوازن بين الإيرادات والنفقات، وتعزيز الثقة بين الأطراف المختلفة من خلال إستغلال التكنولوجيا والتطور السريع في تقنياتها أبرزها، الذكاء الإصطناعي وتقنية البلوك تشين كأدوات وأنظمة تدعم الشفافية والكفاءة والمساءلة في إدارة الموارد المالية.</a:t>
            </a:r>
            <a:endParaRPr lang="fr-FR" b="1" dirty="0">
              <a:latin typeface="Calibri" panose="020F0502020204030204" pitchFamily="34" charset="0"/>
              <a:ea typeface="Malgun Gothic" panose="020B0503020000020004" pitchFamily="34" charset="-127"/>
              <a:cs typeface="Arial" panose="020B0604020202020204" pitchFamily="34" charset="0"/>
            </a:endParaRPr>
          </a:p>
          <a:p>
            <a:pPr indent="359410" algn="ctr" rtl="1">
              <a:lnSpc>
                <a:spcPct val="150000"/>
              </a:lnSpc>
            </a:pPr>
            <a:r>
              <a:rPr lang="ar-DZ" sz="1800" b="1" dirty="0">
                <a:latin typeface="Calibri" panose="020F0502020204030204" pitchFamily="34" charset="0"/>
                <a:ea typeface="Malgun Gothic" panose="020B0503020000020004" pitchFamily="34" charset="-127"/>
                <a:cs typeface="Traditional Arabic" panose="02020603050405020304" pitchFamily="18" charset="-78"/>
              </a:rPr>
              <a:t>وتعد تقنية سلسلة الكتل البلوك تشين من أبرز الحلول المبتكرة في ميدان الحوكمة المالية، والتي ساعدت بشكل كبير في إعادة تشكيل أسس العمليات المالية والإدارية على مستوى العالم، بفضل خصائصها الفريدة أهمها اللامركزية والمشاركة التي ساعدت على تحقيق مستوى عال من الأمان والثقة بين الأطراف.</a:t>
            </a:r>
            <a:endParaRPr lang="fr-FR"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9" name="Rectangle 8"/>
          <p:cNvSpPr/>
          <p:nvPr/>
        </p:nvSpPr>
        <p:spPr>
          <a:xfrm>
            <a:off x="1371599" y="4014331"/>
            <a:ext cx="5624623" cy="923330"/>
          </a:xfrm>
          <a:prstGeom prst="rect">
            <a:avLst/>
          </a:prstGeom>
        </p:spPr>
        <p:txBody>
          <a:bodyPr wrap="square">
            <a:spAutoFit/>
          </a:bodyPr>
          <a:lstStyle/>
          <a:p>
            <a:pPr algn="ctr" rtl="1">
              <a:lnSpc>
                <a:spcPct val="150000"/>
              </a:lnSpc>
            </a:pPr>
            <a:r>
              <a:rPr lang="ar-DZ" sz="1800" b="1" dirty="0" smtClean="0">
                <a:latin typeface="Calibri" panose="020F0502020204030204" pitchFamily="34" charset="0"/>
                <a:ea typeface="Malgun Gothic" panose="020B0503020000020004" pitchFamily="34" charset="-127"/>
                <a:cs typeface="Traditional Arabic" panose="02020603050405020304" pitchFamily="18" charset="-78"/>
              </a:rPr>
              <a:t>وإنطلاقا </a:t>
            </a:r>
            <a:r>
              <a:rPr lang="ar-DZ" sz="1800" b="1" dirty="0">
                <a:latin typeface="Calibri" panose="020F0502020204030204" pitchFamily="34" charset="0"/>
                <a:ea typeface="Malgun Gothic" panose="020B0503020000020004" pitchFamily="34" charset="-127"/>
                <a:cs typeface="Traditional Arabic" panose="02020603050405020304" pitchFamily="18" charset="-78"/>
              </a:rPr>
              <a:t>مما سبق ذكره تتبلور لنا الإشكالية التالية: "ما مدى مساهمة تقنية سلسلة الكتل بلوك تشين في تعزيز الحوكمة المالية؟".</a:t>
            </a:r>
            <a:endParaRPr lang="fr-FR" b="1" dirty="0">
              <a:effectLst/>
              <a:latin typeface="Calibri" panose="020F0502020204030204" pitchFamily="34" charset="0"/>
              <a:ea typeface="Malgun Gothic" panose="020B0503020000020004" pitchFamily="34" charset="-127"/>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63" name="Google Shape;363;p37"/>
          <p:cNvSpPr/>
          <p:nvPr/>
        </p:nvSpPr>
        <p:spPr>
          <a:xfrm>
            <a:off x="3791649" y="1753087"/>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4" name="Google Shape;364;p37"/>
          <p:cNvGrpSpPr/>
          <p:nvPr/>
        </p:nvGrpSpPr>
        <p:grpSpPr>
          <a:xfrm>
            <a:off x="3991724" y="1950580"/>
            <a:ext cx="426462" cy="418363"/>
            <a:chOff x="-1183550" y="3586525"/>
            <a:chExt cx="296175" cy="290550"/>
          </a:xfrm>
        </p:grpSpPr>
        <p:sp>
          <p:nvSpPr>
            <p:cNvPr id="365" name="Google Shape;365;p37"/>
            <p:cNvSpPr/>
            <p:nvPr/>
          </p:nvSpPr>
          <p:spPr>
            <a:xfrm>
              <a:off x="-927575" y="3671500"/>
              <a:ext cx="40200" cy="16575"/>
            </a:xfrm>
            <a:custGeom>
              <a:avLst/>
              <a:gdLst/>
              <a:ahLst/>
              <a:cxnLst/>
              <a:rect l="l" t="t" r="r" b="b"/>
              <a:pathLst>
                <a:path w="1608" h="663" extrusionOk="0">
                  <a:moveTo>
                    <a:pt x="473" y="0"/>
                  </a:moveTo>
                  <a:cubicBezTo>
                    <a:pt x="32" y="0"/>
                    <a:pt x="1" y="662"/>
                    <a:pt x="473" y="662"/>
                  </a:cubicBezTo>
                  <a:lnTo>
                    <a:pt x="1135" y="662"/>
                  </a:lnTo>
                  <a:cubicBezTo>
                    <a:pt x="1145" y="663"/>
                    <a:pt x="1156" y="663"/>
                    <a:pt x="1166" y="663"/>
                  </a:cubicBezTo>
                  <a:cubicBezTo>
                    <a:pt x="1607" y="663"/>
                    <a:pt x="1597" y="0"/>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7"/>
            <p:cNvSpPr/>
            <p:nvPr/>
          </p:nvSpPr>
          <p:spPr>
            <a:xfrm>
              <a:off x="-1183550" y="3671500"/>
              <a:ext cx="39400" cy="16575"/>
            </a:xfrm>
            <a:custGeom>
              <a:avLst/>
              <a:gdLst/>
              <a:ahLst/>
              <a:cxnLst/>
              <a:rect l="l" t="t" r="r" b="b"/>
              <a:pathLst>
                <a:path w="1576" h="663" extrusionOk="0">
                  <a:moveTo>
                    <a:pt x="473" y="0"/>
                  </a:moveTo>
                  <a:cubicBezTo>
                    <a:pt x="32" y="0"/>
                    <a:pt x="1" y="662"/>
                    <a:pt x="473" y="662"/>
                  </a:cubicBezTo>
                  <a:lnTo>
                    <a:pt x="1135" y="662"/>
                  </a:lnTo>
                  <a:cubicBezTo>
                    <a:pt x="1145" y="663"/>
                    <a:pt x="1154" y="663"/>
                    <a:pt x="1163" y="663"/>
                  </a:cubicBezTo>
                  <a:cubicBezTo>
                    <a:pt x="1576" y="663"/>
                    <a:pt x="1566" y="0"/>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7"/>
            <p:cNvSpPr/>
            <p:nvPr/>
          </p:nvSpPr>
          <p:spPr>
            <a:xfrm>
              <a:off x="-944250" y="3603025"/>
              <a:ext cx="39525" cy="26375"/>
            </a:xfrm>
            <a:custGeom>
              <a:avLst/>
              <a:gdLst/>
              <a:ahLst/>
              <a:cxnLst/>
              <a:rect l="l" t="t" r="r" b="b"/>
              <a:pathLst>
                <a:path w="1581" h="1055" extrusionOk="0">
                  <a:moveTo>
                    <a:pt x="1086" y="1"/>
                  </a:moveTo>
                  <a:cubicBezTo>
                    <a:pt x="1024" y="1"/>
                    <a:pt x="957" y="19"/>
                    <a:pt x="888" y="61"/>
                  </a:cubicBezTo>
                  <a:lnTo>
                    <a:pt x="321" y="408"/>
                  </a:lnTo>
                  <a:cubicBezTo>
                    <a:pt x="0" y="595"/>
                    <a:pt x="179" y="1054"/>
                    <a:pt x="490" y="1054"/>
                  </a:cubicBezTo>
                  <a:cubicBezTo>
                    <a:pt x="546" y="1054"/>
                    <a:pt x="606" y="1040"/>
                    <a:pt x="668" y="1006"/>
                  </a:cubicBezTo>
                  <a:lnTo>
                    <a:pt x="1266" y="660"/>
                  </a:lnTo>
                  <a:cubicBezTo>
                    <a:pt x="1581" y="450"/>
                    <a:pt x="1394" y="1"/>
                    <a:pt x="10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7"/>
            <p:cNvSpPr/>
            <p:nvPr/>
          </p:nvSpPr>
          <p:spPr>
            <a:xfrm>
              <a:off x="-1166200" y="3731225"/>
              <a:ext cx="39700" cy="26075"/>
            </a:xfrm>
            <a:custGeom>
              <a:avLst/>
              <a:gdLst/>
              <a:ahLst/>
              <a:cxnLst/>
              <a:rect l="l" t="t" r="r" b="b"/>
              <a:pathLst>
                <a:path w="1588" h="1043" extrusionOk="0">
                  <a:moveTo>
                    <a:pt x="1071" y="1"/>
                  </a:moveTo>
                  <a:cubicBezTo>
                    <a:pt x="1021" y="1"/>
                    <a:pt x="968" y="12"/>
                    <a:pt x="913" y="37"/>
                  </a:cubicBezTo>
                  <a:lnTo>
                    <a:pt x="315" y="384"/>
                  </a:lnTo>
                  <a:cubicBezTo>
                    <a:pt x="0" y="593"/>
                    <a:pt x="187" y="1043"/>
                    <a:pt x="495" y="1043"/>
                  </a:cubicBezTo>
                  <a:cubicBezTo>
                    <a:pt x="557" y="1043"/>
                    <a:pt x="624" y="1025"/>
                    <a:pt x="693" y="982"/>
                  </a:cubicBezTo>
                  <a:lnTo>
                    <a:pt x="1260" y="636"/>
                  </a:lnTo>
                  <a:cubicBezTo>
                    <a:pt x="1587" y="472"/>
                    <a:pt x="1395" y="1"/>
                    <a:pt x="10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7"/>
            <p:cNvSpPr/>
            <p:nvPr/>
          </p:nvSpPr>
          <p:spPr>
            <a:xfrm>
              <a:off x="-944925" y="3730950"/>
              <a:ext cx="40200" cy="26375"/>
            </a:xfrm>
            <a:custGeom>
              <a:avLst/>
              <a:gdLst/>
              <a:ahLst/>
              <a:cxnLst/>
              <a:rect l="l" t="t" r="r" b="b"/>
              <a:pathLst>
                <a:path w="1608" h="1055" extrusionOk="0">
                  <a:moveTo>
                    <a:pt x="515" y="0"/>
                  </a:moveTo>
                  <a:cubicBezTo>
                    <a:pt x="198" y="0"/>
                    <a:pt x="1" y="460"/>
                    <a:pt x="348" y="647"/>
                  </a:cubicBezTo>
                  <a:lnTo>
                    <a:pt x="915" y="993"/>
                  </a:lnTo>
                  <a:cubicBezTo>
                    <a:pt x="984" y="1036"/>
                    <a:pt x="1052" y="1054"/>
                    <a:pt x="1114" y="1054"/>
                  </a:cubicBezTo>
                  <a:cubicBezTo>
                    <a:pt x="1421" y="1054"/>
                    <a:pt x="1608" y="609"/>
                    <a:pt x="1293" y="426"/>
                  </a:cubicBezTo>
                  <a:lnTo>
                    <a:pt x="695" y="48"/>
                  </a:lnTo>
                  <a:cubicBezTo>
                    <a:pt x="633" y="15"/>
                    <a:pt x="572" y="0"/>
                    <a:pt x="5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7"/>
            <p:cNvSpPr/>
            <p:nvPr/>
          </p:nvSpPr>
          <p:spPr>
            <a:xfrm>
              <a:off x="-1167000" y="3603025"/>
              <a:ext cx="40200" cy="26375"/>
            </a:xfrm>
            <a:custGeom>
              <a:avLst/>
              <a:gdLst/>
              <a:ahLst/>
              <a:cxnLst/>
              <a:rect l="l" t="t" r="r" b="b"/>
              <a:pathLst>
                <a:path w="1608" h="1055" extrusionOk="0">
                  <a:moveTo>
                    <a:pt x="477" y="1"/>
                  </a:moveTo>
                  <a:cubicBezTo>
                    <a:pt x="188" y="1"/>
                    <a:pt x="1" y="450"/>
                    <a:pt x="315" y="660"/>
                  </a:cubicBezTo>
                  <a:lnTo>
                    <a:pt x="914" y="1006"/>
                  </a:lnTo>
                  <a:cubicBezTo>
                    <a:pt x="981" y="1040"/>
                    <a:pt x="1044" y="1054"/>
                    <a:pt x="1103" y="1054"/>
                  </a:cubicBezTo>
                  <a:cubicBezTo>
                    <a:pt x="1434" y="1054"/>
                    <a:pt x="1608" y="595"/>
                    <a:pt x="1260" y="408"/>
                  </a:cubicBezTo>
                  <a:lnTo>
                    <a:pt x="662" y="61"/>
                  </a:lnTo>
                  <a:cubicBezTo>
                    <a:pt x="598" y="19"/>
                    <a:pt x="536" y="1"/>
                    <a:pt x="4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7"/>
            <p:cNvSpPr/>
            <p:nvPr/>
          </p:nvSpPr>
          <p:spPr>
            <a:xfrm>
              <a:off x="-1065400" y="3658900"/>
              <a:ext cx="59875" cy="77200"/>
            </a:xfrm>
            <a:custGeom>
              <a:avLst/>
              <a:gdLst/>
              <a:ahLst/>
              <a:cxnLst/>
              <a:rect l="l" t="t" r="r" b="b"/>
              <a:pathLst>
                <a:path w="2395" h="3088" extrusionOk="0">
                  <a:moveTo>
                    <a:pt x="882" y="0"/>
                  </a:moveTo>
                  <a:lnTo>
                    <a:pt x="0" y="1355"/>
                  </a:lnTo>
                  <a:lnTo>
                    <a:pt x="1355" y="1922"/>
                  </a:lnTo>
                  <a:cubicBezTo>
                    <a:pt x="1450" y="1953"/>
                    <a:pt x="1544" y="2111"/>
                    <a:pt x="1544" y="2237"/>
                  </a:cubicBezTo>
                  <a:lnTo>
                    <a:pt x="1544" y="3088"/>
                  </a:lnTo>
                  <a:lnTo>
                    <a:pt x="2395" y="1733"/>
                  </a:lnTo>
                  <a:lnTo>
                    <a:pt x="1071" y="1166"/>
                  </a:lnTo>
                  <a:cubicBezTo>
                    <a:pt x="945" y="1134"/>
                    <a:pt x="882" y="1008"/>
                    <a:pt x="882" y="851"/>
                  </a:cubicBezTo>
                  <a:lnTo>
                    <a:pt x="8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7"/>
            <p:cNvSpPr/>
            <p:nvPr/>
          </p:nvSpPr>
          <p:spPr>
            <a:xfrm>
              <a:off x="-1078000" y="3809325"/>
              <a:ext cx="85075" cy="67750"/>
            </a:xfrm>
            <a:custGeom>
              <a:avLst/>
              <a:gdLst/>
              <a:ahLst/>
              <a:cxnLst/>
              <a:rect l="l" t="t" r="r" b="b"/>
              <a:pathLst>
                <a:path w="3403" h="2710" extrusionOk="0">
                  <a:moveTo>
                    <a:pt x="0" y="1"/>
                  </a:moveTo>
                  <a:lnTo>
                    <a:pt x="0" y="662"/>
                  </a:lnTo>
                  <a:lnTo>
                    <a:pt x="1008" y="662"/>
                  </a:lnTo>
                  <a:cubicBezTo>
                    <a:pt x="1449" y="662"/>
                    <a:pt x="1481" y="1324"/>
                    <a:pt x="1008" y="1324"/>
                  </a:cubicBezTo>
                  <a:lnTo>
                    <a:pt x="0" y="1324"/>
                  </a:lnTo>
                  <a:lnTo>
                    <a:pt x="0" y="1670"/>
                  </a:lnTo>
                  <a:cubicBezTo>
                    <a:pt x="0" y="2237"/>
                    <a:pt x="473" y="2710"/>
                    <a:pt x="1008" y="2710"/>
                  </a:cubicBezTo>
                  <a:lnTo>
                    <a:pt x="2395" y="2710"/>
                  </a:lnTo>
                  <a:cubicBezTo>
                    <a:pt x="2962" y="2710"/>
                    <a:pt x="3403" y="2237"/>
                    <a:pt x="3403" y="1670"/>
                  </a:cubicBezTo>
                  <a:lnTo>
                    <a:pt x="3403" y="1324"/>
                  </a:lnTo>
                  <a:lnTo>
                    <a:pt x="2395" y="1324"/>
                  </a:lnTo>
                  <a:cubicBezTo>
                    <a:pt x="1954" y="1324"/>
                    <a:pt x="1922" y="662"/>
                    <a:pt x="2395" y="662"/>
                  </a:cubicBezTo>
                  <a:lnTo>
                    <a:pt x="3403" y="662"/>
                  </a:lnTo>
                  <a:lnTo>
                    <a:pt x="34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7"/>
            <p:cNvSpPr/>
            <p:nvPr/>
          </p:nvSpPr>
          <p:spPr>
            <a:xfrm>
              <a:off x="-1135500" y="3586525"/>
              <a:ext cx="193775" cy="204700"/>
            </a:xfrm>
            <a:custGeom>
              <a:avLst/>
              <a:gdLst/>
              <a:ahLst/>
              <a:cxnLst/>
              <a:rect l="l" t="t" r="r" b="b"/>
              <a:pathLst>
                <a:path w="7751" h="8188" extrusionOk="0">
                  <a:moveTo>
                    <a:pt x="4023" y="1424"/>
                  </a:moveTo>
                  <a:cubicBezTo>
                    <a:pt x="4201" y="1424"/>
                    <a:pt x="4380" y="1561"/>
                    <a:pt x="4380" y="1761"/>
                  </a:cubicBezTo>
                  <a:lnTo>
                    <a:pt x="4380" y="3588"/>
                  </a:lnTo>
                  <a:lnTo>
                    <a:pt x="5892" y="4124"/>
                  </a:lnTo>
                  <a:cubicBezTo>
                    <a:pt x="5955" y="4187"/>
                    <a:pt x="6049" y="4250"/>
                    <a:pt x="6081" y="4344"/>
                  </a:cubicBezTo>
                  <a:cubicBezTo>
                    <a:pt x="6081" y="4407"/>
                    <a:pt x="6081" y="4533"/>
                    <a:pt x="5986" y="4628"/>
                  </a:cubicBezTo>
                  <a:lnTo>
                    <a:pt x="4285" y="7369"/>
                  </a:lnTo>
                  <a:cubicBezTo>
                    <a:pt x="4222" y="7495"/>
                    <a:pt x="4127" y="7526"/>
                    <a:pt x="4033" y="7526"/>
                  </a:cubicBezTo>
                  <a:lnTo>
                    <a:pt x="3938" y="7526"/>
                  </a:lnTo>
                  <a:cubicBezTo>
                    <a:pt x="3781" y="7495"/>
                    <a:pt x="3718" y="7369"/>
                    <a:pt x="3718" y="7211"/>
                  </a:cubicBezTo>
                  <a:lnTo>
                    <a:pt x="3718" y="5384"/>
                  </a:lnTo>
                  <a:lnTo>
                    <a:pt x="2206" y="4817"/>
                  </a:lnTo>
                  <a:cubicBezTo>
                    <a:pt x="2143" y="4754"/>
                    <a:pt x="2048" y="4691"/>
                    <a:pt x="2017" y="4596"/>
                  </a:cubicBezTo>
                  <a:cubicBezTo>
                    <a:pt x="1985" y="4533"/>
                    <a:pt x="2017" y="4407"/>
                    <a:pt x="2048" y="4344"/>
                  </a:cubicBezTo>
                  <a:lnTo>
                    <a:pt x="3749" y="1572"/>
                  </a:lnTo>
                  <a:cubicBezTo>
                    <a:pt x="3818" y="1469"/>
                    <a:pt x="3920" y="1424"/>
                    <a:pt x="4023" y="1424"/>
                  </a:cubicBezTo>
                  <a:close/>
                  <a:moveTo>
                    <a:pt x="4019" y="1"/>
                  </a:moveTo>
                  <a:cubicBezTo>
                    <a:pt x="3743" y="1"/>
                    <a:pt x="3463" y="31"/>
                    <a:pt x="3182" y="91"/>
                  </a:cubicBezTo>
                  <a:cubicBezTo>
                    <a:pt x="1733" y="406"/>
                    <a:pt x="567" y="1572"/>
                    <a:pt x="284" y="3084"/>
                  </a:cubicBezTo>
                  <a:cubicBezTo>
                    <a:pt x="0" y="4533"/>
                    <a:pt x="599" y="5479"/>
                    <a:pt x="1040" y="6140"/>
                  </a:cubicBezTo>
                  <a:cubicBezTo>
                    <a:pt x="1922" y="7526"/>
                    <a:pt x="1387" y="7526"/>
                    <a:pt x="1670" y="8188"/>
                  </a:cubicBezTo>
                  <a:lnTo>
                    <a:pt x="6301" y="8188"/>
                  </a:lnTo>
                  <a:cubicBezTo>
                    <a:pt x="6553" y="7526"/>
                    <a:pt x="6018" y="7526"/>
                    <a:pt x="6931" y="6109"/>
                  </a:cubicBezTo>
                  <a:cubicBezTo>
                    <a:pt x="7373" y="5447"/>
                    <a:pt x="7719" y="4817"/>
                    <a:pt x="7719" y="3746"/>
                  </a:cubicBezTo>
                  <a:cubicBezTo>
                    <a:pt x="7751" y="2612"/>
                    <a:pt x="7246" y="1540"/>
                    <a:pt x="6396" y="847"/>
                  </a:cubicBezTo>
                  <a:cubicBezTo>
                    <a:pt x="5726" y="297"/>
                    <a:pt x="4892" y="1"/>
                    <a:pt x="40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714;p46"/>
          <p:cNvSpPr txBox="1">
            <a:spLocks noGrp="1"/>
          </p:cNvSpPr>
          <p:nvPr>
            <p:ph type="title" idx="4"/>
          </p:nvPr>
        </p:nvSpPr>
        <p:spPr>
          <a:xfrm>
            <a:off x="720000" y="3688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r-DZ" sz="4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Sakkal Majalla" panose="02000000000000000000" pitchFamily="2" charset="-78"/>
                <a:cs typeface="Sakkal Majalla" panose="02000000000000000000" pitchFamily="2" charset="-78"/>
              </a:rPr>
              <a:t>أسئلة وفرضيات الدراسة</a:t>
            </a:r>
            <a:endParaRPr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Sakkal Majalla" panose="02000000000000000000" pitchFamily="2" charset="-78"/>
              <a:cs typeface="Sakkal Majalla" panose="02000000000000000000" pitchFamily="2" charset="-78"/>
            </a:endParaRPr>
          </a:p>
        </p:txBody>
      </p:sp>
      <p:grpSp>
        <p:nvGrpSpPr>
          <p:cNvPr id="33" name="Google Shape;427;p39"/>
          <p:cNvGrpSpPr/>
          <p:nvPr/>
        </p:nvGrpSpPr>
        <p:grpSpPr>
          <a:xfrm>
            <a:off x="977662" y="1490144"/>
            <a:ext cx="368186" cy="366364"/>
            <a:chOff x="-63679950" y="3360375"/>
            <a:chExt cx="318225" cy="316650"/>
          </a:xfrm>
        </p:grpSpPr>
        <p:sp>
          <p:nvSpPr>
            <p:cNvPr id="34" name="Google Shape;428;p39"/>
            <p:cNvSpPr/>
            <p:nvPr/>
          </p:nvSpPr>
          <p:spPr>
            <a:xfrm>
              <a:off x="-63497200" y="3423400"/>
              <a:ext cx="40975" cy="40975"/>
            </a:xfrm>
            <a:custGeom>
              <a:avLst/>
              <a:gdLst/>
              <a:ahLst/>
              <a:cxnLst/>
              <a:rect l="l" t="t" r="r" b="b"/>
              <a:pathLst>
                <a:path w="1639" h="1639" extrusionOk="0">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29;p39"/>
            <p:cNvSpPr/>
            <p:nvPr/>
          </p:nvSpPr>
          <p:spPr>
            <a:xfrm>
              <a:off x="-63516900" y="3485625"/>
              <a:ext cx="79575" cy="29950"/>
            </a:xfrm>
            <a:custGeom>
              <a:avLst/>
              <a:gdLst/>
              <a:ahLst/>
              <a:cxnLst/>
              <a:rect l="l" t="t" r="r" b="b"/>
              <a:pathLst>
                <a:path w="3183" h="1198" extrusionOk="0">
                  <a:moveTo>
                    <a:pt x="1607" y="0"/>
                  </a:moveTo>
                  <a:cubicBezTo>
                    <a:pt x="820" y="0"/>
                    <a:pt x="190" y="504"/>
                    <a:pt x="1" y="1197"/>
                  </a:cubicBezTo>
                  <a:lnTo>
                    <a:pt x="3183" y="1197"/>
                  </a:lnTo>
                  <a:cubicBezTo>
                    <a:pt x="3025" y="504"/>
                    <a:pt x="2395" y="0"/>
                    <a:pt x="16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30;p39"/>
            <p:cNvSpPr/>
            <p:nvPr/>
          </p:nvSpPr>
          <p:spPr>
            <a:xfrm>
              <a:off x="-63618500" y="3360375"/>
              <a:ext cx="256775" cy="256600"/>
            </a:xfrm>
            <a:custGeom>
              <a:avLst/>
              <a:gdLst/>
              <a:ahLst/>
              <a:cxnLst/>
              <a:rect l="l" t="t" r="r" b="b"/>
              <a:pathLst>
                <a:path w="10271" h="10264" extrusionOk="0">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31;p39"/>
            <p:cNvSpPr/>
            <p:nvPr/>
          </p:nvSpPr>
          <p:spPr>
            <a:xfrm>
              <a:off x="-63679950" y="3576200"/>
              <a:ext cx="102425" cy="100825"/>
            </a:xfrm>
            <a:custGeom>
              <a:avLst/>
              <a:gdLst/>
              <a:ahLst/>
              <a:cxnLst/>
              <a:rect l="l" t="t" r="r" b="b"/>
              <a:pathLst>
                <a:path w="4097" h="4033" extrusionOk="0">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63;p37"/>
          <p:cNvSpPr/>
          <p:nvPr/>
        </p:nvSpPr>
        <p:spPr>
          <a:xfrm>
            <a:off x="7638900" y="1747172"/>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427;p39"/>
          <p:cNvGrpSpPr/>
          <p:nvPr/>
        </p:nvGrpSpPr>
        <p:grpSpPr>
          <a:xfrm>
            <a:off x="1130062" y="1642544"/>
            <a:ext cx="368186" cy="366364"/>
            <a:chOff x="-63679950" y="3360375"/>
            <a:chExt cx="318225" cy="316650"/>
          </a:xfrm>
        </p:grpSpPr>
        <p:sp>
          <p:nvSpPr>
            <p:cNvPr id="40" name="Google Shape;428;p39"/>
            <p:cNvSpPr/>
            <p:nvPr/>
          </p:nvSpPr>
          <p:spPr>
            <a:xfrm>
              <a:off x="-63497200" y="3423400"/>
              <a:ext cx="40975" cy="40975"/>
            </a:xfrm>
            <a:custGeom>
              <a:avLst/>
              <a:gdLst/>
              <a:ahLst/>
              <a:cxnLst/>
              <a:rect l="l" t="t" r="r" b="b"/>
              <a:pathLst>
                <a:path w="1639" h="1639" extrusionOk="0">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29;p39"/>
            <p:cNvSpPr/>
            <p:nvPr/>
          </p:nvSpPr>
          <p:spPr>
            <a:xfrm>
              <a:off x="-63516900" y="3485625"/>
              <a:ext cx="79575" cy="29950"/>
            </a:xfrm>
            <a:custGeom>
              <a:avLst/>
              <a:gdLst/>
              <a:ahLst/>
              <a:cxnLst/>
              <a:rect l="l" t="t" r="r" b="b"/>
              <a:pathLst>
                <a:path w="3183" h="1198" extrusionOk="0">
                  <a:moveTo>
                    <a:pt x="1607" y="0"/>
                  </a:moveTo>
                  <a:cubicBezTo>
                    <a:pt x="820" y="0"/>
                    <a:pt x="190" y="504"/>
                    <a:pt x="1" y="1197"/>
                  </a:cubicBezTo>
                  <a:lnTo>
                    <a:pt x="3183" y="1197"/>
                  </a:lnTo>
                  <a:cubicBezTo>
                    <a:pt x="3025" y="504"/>
                    <a:pt x="2395" y="0"/>
                    <a:pt x="16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30;p39"/>
            <p:cNvSpPr/>
            <p:nvPr/>
          </p:nvSpPr>
          <p:spPr>
            <a:xfrm>
              <a:off x="-63618500" y="3360375"/>
              <a:ext cx="256775" cy="256600"/>
            </a:xfrm>
            <a:custGeom>
              <a:avLst/>
              <a:gdLst/>
              <a:ahLst/>
              <a:cxnLst/>
              <a:rect l="l" t="t" r="r" b="b"/>
              <a:pathLst>
                <a:path w="10271" h="10264" extrusionOk="0">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1;p39"/>
            <p:cNvSpPr/>
            <p:nvPr/>
          </p:nvSpPr>
          <p:spPr>
            <a:xfrm>
              <a:off x="-63679950" y="3576200"/>
              <a:ext cx="102425" cy="100825"/>
            </a:xfrm>
            <a:custGeom>
              <a:avLst/>
              <a:gdLst/>
              <a:ahLst/>
              <a:cxnLst/>
              <a:rect l="l" t="t" r="r" b="b"/>
              <a:pathLst>
                <a:path w="4097" h="4033" extrusionOk="0">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427;p39"/>
          <p:cNvGrpSpPr/>
          <p:nvPr/>
        </p:nvGrpSpPr>
        <p:grpSpPr>
          <a:xfrm>
            <a:off x="7847357" y="1982771"/>
            <a:ext cx="368186" cy="366364"/>
            <a:chOff x="-63679950" y="3360375"/>
            <a:chExt cx="318225" cy="316650"/>
          </a:xfrm>
        </p:grpSpPr>
        <p:sp>
          <p:nvSpPr>
            <p:cNvPr id="45" name="Google Shape;428;p39"/>
            <p:cNvSpPr/>
            <p:nvPr/>
          </p:nvSpPr>
          <p:spPr>
            <a:xfrm>
              <a:off x="-63497200" y="3423400"/>
              <a:ext cx="40975" cy="40975"/>
            </a:xfrm>
            <a:custGeom>
              <a:avLst/>
              <a:gdLst/>
              <a:ahLst/>
              <a:cxnLst/>
              <a:rect l="l" t="t" r="r" b="b"/>
              <a:pathLst>
                <a:path w="1639" h="1639" extrusionOk="0">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29;p39"/>
            <p:cNvSpPr/>
            <p:nvPr/>
          </p:nvSpPr>
          <p:spPr>
            <a:xfrm>
              <a:off x="-63516900" y="3485625"/>
              <a:ext cx="79575" cy="29950"/>
            </a:xfrm>
            <a:custGeom>
              <a:avLst/>
              <a:gdLst/>
              <a:ahLst/>
              <a:cxnLst/>
              <a:rect l="l" t="t" r="r" b="b"/>
              <a:pathLst>
                <a:path w="3183" h="1198" extrusionOk="0">
                  <a:moveTo>
                    <a:pt x="1607" y="0"/>
                  </a:moveTo>
                  <a:cubicBezTo>
                    <a:pt x="820" y="0"/>
                    <a:pt x="190" y="504"/>
                    <a:pt x="1" y="1197"/>
                  </a:cubicBezTo>
                  <a:lnTo>
                    <a:pt x="3183" y="1197"/>
                  </a:lnTo>
                  <a:cubicBezTo>
                    <a:pt x="3025" y="504"/>
                    <a:pt x="2395" y="0"/>
                    <a:pt x="16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30;p39"/>
            <p:cNvSpPr/>
            <p:nvPr/>
          </p:nvSpPr>
          <p:spPr>
            <a:xfrm>
              <a:off x="-63618500" y="3360375"/>
              <a:ext cx="256775" cy="256600"/>
            </a:xfrm>
            <a:custGeom>
              <a:avLst/>
              <a:gdLst/>
              <a:ahLst/>
              <a:cxnLst/>
              <a:rect l="l" t="t" r="r" b="b"/>
              <a:pathLst>
                <a:path w="10271" h="10264" extrusionOk="0">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31;p39"/>
            <p:cNvSpPr/>
            <p:nvPr/>
          </p:nvSpPr>
          <p:spPr>
            <a:xfrm>
              <a:off x="-63679950" y="3576200"/>
              <a:ext cx="102425" cy="100825"/>
            </a:xfrm>
            <a:custGeom>
              <a:avLst/>
              <a:gdLst/>
              <a:ahLst/>
              <a:cxnLst/>
              <a:rect l="l" t="t" r="r" b="b"/>
              <a:pathLst>
                <a:path w="4097" h="4033" extrusionOk="0">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p:cNvSpPr/>
          <p:nvPr/>
        </p:nvSpPr>
        <p:spPr>
          <a:xfrm>
            <a:off x="5667153" y="2795748"/>
            <a:ext cx="3072810" cy="1384995"/>
          </a:xfrm>
          <a:prstGeom prst="rect">
            <a:avLst/>
          </a:prstGeom>
        </p:spPr>
        <p:txBody>
          <a:bodyPr wrap="square">
            <a:spAutoFit/>
          </a:bodyPr>
          <a:lstStyle/>
          <a:p>
            <a:pPr marL="342900" lvl="0" indent="-342900" algn="just" rtl="1">
              <a:lnSpc>
                <a:spcPct val="150000"/>
              </a:lnSpc>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ما هو مفهوم الحوكمة المالية؟ وما هي مبادئها؟؛</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ما هي أهم آليات ممارسة الحوكمة المالية؟؛</a:t>
            </a:r>
            <a:endParaRPr lang="fr-FR" sz="110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Vivaldi" panose="03020602050506090804" pitchFamily="66"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ما هو واقع تقنية سلسلة الكتل بلوك تشين؟ </a:t>
            </a:r>
            <a:r>
              <a:rPr lang="ar-DZ" b="1" dirty="0" smtClean="0">
                <a:latin typeface="Calibri" panose="020F0502020204030204" pitchFamily="34" charset="0"/>
                <a:ea typeface="Malgun Gothic" panose="020B0503020000020004" pitchFamily="34" charset="-127"/>
                <a:cs typeface="Traditional Arabic" panose="02020603050405020304" pitchFamily="18" charset="-78"/>
              </a:rPr>
              <a:t>       وما </a:t>
            </a:r>
            <a:r>
              <a:rPr lang="ar-DZ" b="1" dirty="0">
                <a:latin typeface="Calibri" panose="020F0502020204030204" pitchFamily="34" charset="0"/>
                <a:ea typeface="Malgun Gothic" panose="020B0503020000020004" pitchFamily="34" charset="-127"/>
                <a:cs typeface="Traditional Arabic" panose="02020603050405020304" pitchFamily="18" charset="-78"/>
              </a:rPr>
              <a:t>هي أبرز تحديات تطبيقها؟.</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8" name="Rectangle 7"/>
          <p:cNvSpPr/>
          <p:nvPr/>
        </p:nvSpPr>
        <p:spPr>
          <a:xfrm>
            <a:off x="5594057" y="1944784"/>
            <a:ext cx="2039341" cy="461665"/>
          </a:xfrm>
          <a:prstGeom prst="rect">
            <a:avLst/>
          </a:prstGeom>
        </p:spPr>
        <p:txBody>
          <a:bodyPr wrap="none">
            <a:spAutoFit/>
          </a:bodyPr>
          <a:lstStyle/>
          <a:p>
            <a:r>
              <a:rPr lang="ar-DZ" sz="2400"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التساؤلات الفرعية : </a:t>
            </a:r>
            <a:endParaRPr lang="fr-FR" sz="2400" b="1" spc="50" dirty="0">
              <a:ln w="0"/>
              <a:solidFill>
                <a:schemeClr val="bg2"/>
              </a:solidFill>
              <a:effectLst>
                <a:innerShdw blurRad="63500" dist="50800" dir="13500000">
                  <a:srgbClr val="000000">
                    <a:alpha val="50000"/>
                  </a:srgbClr>
                </a:innerShdw>
              </a:effectLst>
            </a:endParaRPr>
          </a:p>
        </p:txBody>
      </p:sp>
      <p:sp>
        <p:nvSpPr>
          <p:cNvPr id="9" name="Rectangle 8"/>
          <p:cNvSpPr/>
          <p:nvPr/>
        </p:nvSpPr>
        <p:spPr>
          <a:xfrm>
            <a:off x="1587072" y="1994929"/>
            <a:ext cx="2178802" cy="523220"/>
          </a:xfrm>
          <a:prstGeom prst="rect">
            <a:avLst/>
          </a:prstGeom>
        </p:spPr>
        <p:txBody>
          <a:bodyPr wrap="none">
            <a:spAutoFit/>
          </a:bodyPr>
          <a:lstStyle/>
          <a:p>
            <a:r>
              <a:rPr lang="ar-DZ" sz="2800"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فرضيات الدراسة : </a:t>
            </a:r>
            <a:endParaRPr lang="fr-FR" sz="2800" b="1" spc="50" dirty="0">
              <a:ln w="0"/>
              <a:solidFill>
                <a:schemeClr val="bg2"/>
              </a:solidFill>
              <a:effectLst>
                <a:innerShdw blurRad="63500" dist="50800" dir="13500000">
                  <a:srgbClr val="000000">
                    <a:alpha val="50000"/>
                  </a:srgbClr>
                </a:innerShdw>
              </a:effectLst>
            </a:endParaRPr>
          </a:p>
        </p:txBody>
      </p:sp>
      <p:sp>
        <p:nvSpPr>
          <p:cNvPr id="10" name="Rectangle 9"/>
          <p:cNvSpPr/>
          <p:nvPr/>
        </p:nvSpPr>
        <p:spPr>
          <a:xfrm>
            <a:off x="223284" y="2875514"/>
            <a:ext cx="4572000" cy="2031325"/>
          </a:xfrm>
          <a:prstGeom prst="rect">
            <a:avLst/>
          </a:prstGeom>
        </p:spPr>
        <p:txBody>
          <a:bodyPr>
            <a:spAutoFit/>
          </a:bodyPr>
          <a:lstStyle/>
          <a:p>
            <a:pPr marL="342900" lvl="0" indent="-342900" algn="just" rtl="1">
              <a:lnSpc>
                <a:spcPct val="150000"/>
              </a:lnSpc>
              <a:buFont typeface="Traditional Arabic" panose="02020603050405020304" pitchFamily="18" charset="-78"/>
              <a:buChar char="-"/>
            </a:pPr>
            <a:r>
              <a:rPr lang="ar-DZ" b="1" dirty="0">
                <a:latin typeface="Calibri" panose="020F0502020204030204" pitchFamily="34" charset="0"/>
                <a:ea typeface="Calibri" panose="020F0502020204030204" pitchFamily="34" charset="0"/>
                <a:cs typeface="Traditional Arabic" panose="02020603050405020304" pitchFamily="18" charset="-78"/>
              </a:rPr>
              <a:t>تعد الحوكمة المالية من المواضيع الهامة لإدارة مالية فعالة ومستدامة للشركة، </a:t>
            </a:r>
            <a:r>
              <a:rPr lang="ar-DZ" b="1" dirty="0" smtClean="0">
                <a:latin typeface="Calibri" panose="020F0502020204030204" pitchFamily="34" charset="0"/>
                <a:ea typeface="Calibri" panose="020F0502020204030204" pitchFamily="34" charset="0"/>
                <a:cs typeface="Traditional Arabic" panose="02020603050405020304" pitchFamily="18" charset="-78"/>
              </a:rPr>
              <a:t>         من </a:t>
            </a:r>
            <a:r>
              <a:rPr lang="ar-DZ" b="1" dirty="0">
                <a:latin typeface="Calibri" panose="020F0502020204030204" pitchFamily="34" charset="0"/>
                <a:ea typeface="Calibri" panose="020F0502020204030204" pitchFamily="34" charset="0"/>
                <a:cs typeface="Traditional Arabic" panose="02020603050405020304" pitchFamily="18" charset="-78"/>
              </a:rPr>
              <a:t>خلال تعزيز الشفافية والنزاهة على الأمور المالية</a:t>
            </a:r>
            <a:r>
              <a:rPr lang="ar-SA" b="1" dirty="0">
                <a:latin typeface="Calibri" panose="020F0502020204030204" pitchFamily="34" charset="0"/>
                <a:ea typeface="Calibri" panose="020F0502020204030204" pitchFamily="34" charset="0"/>
                <a:cs typeface="Traditional Arabic" panose="02020603050405020304" pitchFamily="18" charset="-78"/>
              </a:rPr>
              <a:t>؛</a:t>
            </a:r>
            <a:endParaRPr lang="fr-FR" sz="11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50000"/>
              </a:lnSpc>
              <a:buFont typeface="Traditional Arabic" panose="02020603050405020304" pitchFamily="18" charset="-78"/>
              <a:buChar char="-"/>
            </a:pPr>
            <a:r>
              <a:rPr lang="ar-DZ" b="1" dirty="0">
                <a:latin typeface="Calibri" panose="020F0502020204030204" pitchFamily="34" charset="0"/>
                <a:ea typeface="Calibri" panose="020F0502020204030204" pitchFamily="34" charset="0"/>
                <a:cs typeface="Traditional Arabic" panose="02020603050405020304" pitchFamily="18" charset="-78"/>
              </a:rPr>
              <a:t>تتكامل التكنولوجيا مع الحوكمة المالية مما يجعلها الآلية الأبرز، من حيث المراجعة السريعة للسجلات المالية والكشف عن أخطاء أو أنواع التلاعب المالي؛  </a:t>
            </a:r>
            <a:endParaRPr lang="fr-FR" sz="11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50000"/>
              </a:lnSpc>
              <a:buFont typeface="Traditional Arabic" panose="02020603050405020304" pitchFamily="18" charset="-78"/>
              <a:buChar char="-"/>
            </a:pPr>
            <a:r>
              <a:rPr lang="ar-DZ" b="1" dirty="0">
                <a:latin typeface="Calibri" panose="020F0502020204030204" pitchFamily="34" charset="0"/>
                <a:ea typeface="Calibri" panose="020F0502020204030204" pitchFamily="34" charset="0"/>
                <a:cs typeface="Traditional Arabic" panose="02020603050405020304" pitchFamily="18" charset="-78"/>
              </a:rPr>
              <a:t>تمثل تقنية بلوك تشين خطو هامة نحو تعزيز الشفافية، الكفاءة، والأمان في إدارة الموارد المالية.</a:t>
            </a:r>
            <a:endParaRPr lang="fr-FR" sz="1100" b="1"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1)">
                                      <p:cBhvr>
                                        <p:cTn id="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38"/>
          <p:cNvSpPr/>
          <p:nvPr/>
        </p:nvSpPr>
        <p:spPr>
          <a:xfrm>
            <a:off x="7408470" y="1339990"/>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8"/>
          <p:cNvSpPr/>
          <p:nvPr/>
        </p:nvSpPr>
        <p:spPr>
          <a:xfrm>
            <a:off x="4123010" y="1339990"/>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8"/>
          <p:cNvSpPr/>
          <p:nvPr/>
        </p:nvSpPr>
        <p:spPr>
          <a:xfrm>
            <a:off x="901760" y="1339990"/>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6" name="Google Shape;396;p38"/>
          <p:cNvGrpSpPr/>
          <p:nvPr/>
        </p:nvGrpSpPr>
        <p:grpSpPr>
          <a:xfrm>
            <a:off x="4305172" y="1522710"/>
            <a:ext cx="420775" cy="393561"/>
            <a:chOff x="-4118225" y="3990475"/>
            <a:chExt cx="292225" cy="273325"/>
          </a:xfrm>
        </p:grpSpPr>
        <p:sp>
          <p:nvSpPr>
            <p:cNvPr id="397" name="Google Shape;397;p38"/>
            <p:cNvSpPr/>
            <p:nvPr/>
          </p:nvSpPr>
          <p:spPr>
            <a:xfrm>
              <a:off x="-3963850" y="4040100"/>
              <a:ext cx="51200" cy="51225"/>
            </a:xfrm>
            <a:custGeom>
              <a:avLst/>
              <a:gdLst/>
              <a:ahLst/>
              <a:cxnLst/>
              <a:rect l="l" t="t" r="r" b="b"/>
              <a:pathLst>
                <a:path w="2048" h="2049" extrusionOk="0">
                  <a:moveTo>
                    <a:pt x="1008" y="0"/>
                  </a:moveTo>
                  <a:cubicBezTo>
                    <a:pt x="473" y="0"/>
                    <a:pt x="0" y="473"/>
                    <a:pt x="0" y="1040"/>
                  </a:cubicBezTo>
                  <a:cubicBezTo>
                    <a:pt x="0" y="1607"/>
                    <a:pt x="473" y="2048"/>
                    <a:pt x="1008" y="2048"/>
                  </a:cubicBezTo>
                  <a:cubicBezTo>
                    <a:pt x="1575" y="2048"/>
                    <a:pt x="2048" y="1607"/>
                    <a:pt x="2048" y="1040"/>
                  </a:cubicBezTo>
                  <a:cubicBezTo>
                    <a:pt x="2048" y="473"/>
                    <a:pt x="1575" y="0"/>
                    <a:pt x="100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8"/>
            <p:cNvSpPr/>
            <p:nvPr/>
          </p:nvSpPr>
          <p:spPr>
            <a:xfrm>
              <a:off x="-4015050" y="3990475"/>
              <a:ext cx="153600" cy="153625"/>
            </a:xfrm>
            <a:custGeom>
              <a:avLst/>
              <a:gdLst/>
              <a:ahLst/>
              <a:cxnLst/>
              <a:rect l="l" t="t" r="r" b="b"/>
              <a:pathLst>
                <a:path w="6144" h="6145" extrusionOk="0">
                  <a:moveTo>
                    <a:pt x="3056" y="1324"/>
                  </a:moveTo>
                  <a:cubicBezTo>
                    <a:pt x="4001" y="1324"/>
                    <a:pt x="4757" y="2080"/>
                    <a:pt x="4757" y="3025"/>
                  </a:cubicBezTo>
                  <a:cubicBezTo>
                    <a:pt x="4757" y="3970"/>
                    <a:pt x="4033" y="4726"/>
                    <a:pt x="3056" y="4726"/>
                  </a:cubicBezTo>
                  <a:cubicBezTo>
                    <a:pt x="2111" y="4726"/>
                    <a:pt x="1386" y="3970"/>
                    <a:pt x="1386" y="3025"/>
                  </a:cubicBezTo>
                  <a:cubicBezTo>
                    <a:pt x="1386" y="2080"/>
                    <a:pt x="2111" y="1324"/>
                    <a:pt x="3056" y="1324"/>
                  </a:cubicBezTo>
                  <a:close/>
                  <a:moveTo>
                    <a:pt x="3056" y="1"/>
                  </a:moveTo>
                  <a:cubicBezTo>
                    <a:pt x="1386" y="1"/>
                    <a:pt x="0" y="1355"/>
                    <a:pt x="0" y="3057"/>
                  </a:cubicBezTo>
                  <a:cubicBezTo>
                    <a:pt x="0" y="4758"/>
                    <a:pt x="1323" y="6144"/>
                    <a:pt x="3056" y="6144"/>
                  </a:cubicBezTo>
                  <a:cubicBezTo>
                    <a:pt x="4757" y="6144"/>
                    <a:pt x="6144" y="4758"/>
                    <a:pt x="6144" y="3057"/>
                  </a:cubicBezTo>
                  <a:cubicBezTo>
                    <a:pt x="6144" y="1355"/>
                    <a:pt x="4757" y="1"/>
                    <a:pt x="30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8"/>
            <p:cNvSpPr/>
            <p:nvPr/>
          </p:nvSpPr>
          <p:spPr>
            <a:xfrm>
              <a:off x="-4118225" y="4144075"/>
              <a:ext cx="33875" cy="119725"/>
            </a:xfrm>
            <a:custGeom>
              <a:avLst/>
              <a:gdLst/>
              <a:ahLst/>
              <a:cxnLst/>
              <a:rect l="l" t="t" r="r" b="b"/>
              <a:pathLst>
                <a:path w="1355" h="4789" extrusionOk="0">
                  <a:moveTo>
                    <a:pt x="347" y="0"/>
                  </a:moveTo>
                  <a:cubicBezTo>
                    <a:pt x="158" y="0"/>
                    <a:pt x="0" y="158"/>
                    <a:pt x="0" y="347"/>
                  </a:cubicBezTo>
                  <a:lnTo>
                    <a:pt x="0" y="4442"/>
                  </a:lnTo>
                  <a:cubicBezTo>
                    <a:pt x="0" y="4631"/>
                    <a:pt x="158" y="4789"/>
                    <a:pt x="347" y="4789"/>
                  </a:cubicBezTo>
                  <a:lnTo>
                    <a:pt x="1008" y="4789"/>
                  </a:lnTo>
                  <a:cubicBezTo>
                    <a:pt x="1134" y="4789"/>
                    <a:pt x="1260" y="4757"/>
                    <a:pt x="1355" y="4726"/>
                  </a:cubicBezTo>
                  <a:lnTo>
                    <a:pt x="1355" y="63"/>
                  </a:lnTo>
                  <a:cubicBezTo>
                    <a:pt x="1260" y="32"/>
                    <a:pt x="1134" y="0"/>
                    <a:pt x="100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8"/>
            <p:cNvSpPr/>
            <p:nvPr/>
          </p:nvSpPr>
          <p:spPr>
            <a:xfrm>
              <a:off x="-4067050" y="4143750"/>
              <a:ext cx="241050" cy="120050"/>
            </a:xfrm>
            <a:custGeom>
              <a:avLst/>
              <a:gdLst/>
              <a:ahLst/>
              <a:cxnLst/>
              <a:rect l="l" t="t" r="r" b="b"/>
              <a:pathLst>
                <a:path w="9642" h="4802" extrusionOk="0">
                  <a:moveTo>
                    <a:pt x="1750" y="1"/>
                  </a:moveTo>
                  <a:cubicBezTo>
                    <a:pt x="1124" y="1"/>
                    <a:pt x="537" y="197"/>
                    <a:pt x="1" y="549"/>
                  </a:cubicBezTo>
                  <a:lnTo>
                    <a:pt x="1" y="4550"/>
                  </a:lnTo>
                  <a:cubicBezTo>
                    <a:pt x="410" y="4707"/>
                    <a:pt x="883" y="4802"/>
                    <a:pt x="1356" y="4802"/>
                  </a:cubicBezTo>
                  <a:lnTo>
                    <a:pt x="5294" y="4802"/>
                  </a:lnTo>
                  <a:cubicBezTo>
                    <a:pt x="5735" y="4802"/>
                    <a:pt x="6144" y="4644"/>
                    <a:pt x="6459" y="4392"/>
                  </a:cubicBezTo>
                  <a:cubicBezTo>
                    <a:pt x="6459" y="4392"/>
                    <a:pt x="8507" y="2502"/>
                    <a:pt x="9169" y="1872"/>
                  </a:cubicBezTo>
                  <a:cubicBezTo>
                    <a:pt x="9169" y="1872"/>
                    <a:pt x="9547" y="1399"/>
                    <a:pt x="9547" y="1021"/>
                  </a:cubicBezTo>
                  <a:cubicBezTo>
                    <a:pt x="9641" y="454"/>
                    <a:pt x="9169" y="13"/>
                    <a:pt x="8602" y="13"/>
                  </a:cubicBezTo>
                  <a:cubicBezTo>
                    <a:pt x="8413" y="13"/>
                    <a:pt x="7751" y="202"/>
                    <a:pt x="6711" y="1777"/>
                  </a:cubicBezTo>
                  <a:cubicBezTo>
                    <a:pt x="6333" y="2376"/>
                    <a:pt x="5766" y="2754"/>
                    <a:pt x="5199" y="2754"/>
                  </a:cubicBezTo>
                  <a:lnTo>
                    <a:pt x="2710" y="2754"/>
                  </a:lnTo>
                  <a:cubicBezTo>
                    <a:pt x="2584" y="2754"/>
                    <a:pt x="2458" y="2849"/>
                    <a:pt x="2395" y="2975"/>
                  </a:cubicBezTo>
                  <a:cubicBezTo>
                    <a:pt x="2333" y="3099"/>
                    <a:pt x="2223" y="3152"/>
                    <a:pt x="2110" y="3152"/>
                  </a:cubicBezTo>
                  <a:cubicBezTo>
                    <a:pt x="1880" y="3152"/>
                    <a:pt x="1638" y="2934"/>
                    <a:pt x="1765" y="2660"/>
                  </a:cubicBezTo>
                  <a:cubicBezTo>
                    <a:pt x="1923" y="2344"/>
                    <a:pt x="2238" y="2092"/>
                    <a:pt x="2616" y="2092"/>
                  </a:cubicBezTo>
                  <a:lnTo>
                    <a:pt x="5231" y="2092"/>
                  </a:lnTo>
                  <a:cubicBezTo>
                    <a:pt x="6081" y="2061"/>
                    <a:pt x="6081" y="706"/>
                    <a:pt x="5136" y="706"/>
                  </a:cubicBezTo>
                  <a:lnTo>
                    <a:pt x="3844" y="706"/>
                  </a:lnTo>
                  <a:cubicBezTo>
                    <a:pt x="3116" y="220"/>
                    <a:pt x="2412" y="1"/>
                    <a:pt x="17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1" name="Google Shape;401;p38"/>
          <p:cNvGrpSpPr/>
          <p:nvPr/>
        </p:nvGrpSpPr>
        <p:grpSpPr>
          <a:xfrm>
            <a:off x="7578717" y="1522710"/>
            <a:ext cx="444605" cy="419659"/>
            <a:chOff x="-1960150" y="3956600"/>
            <a:chExt cx="308775" cy="291450"/>
          </a:xfrm>
        </p:grpSpPr>
        <p:sp>
          <p:nvSpPr>
            <p:cNvPr id="402" name="Google Shape;402;p38"/>
            <p:cNvSpPr/>
            <p:nvPr/>
          </p:nvSpPr>
          <p:spPr>
            <a:xfrm>
              <a:off x="-1960150" y="3956600"/>
              <a:ext cx="308775" cy="51275"/>
            </a:xfrm>
            <a:custGeom>
              <a:avLst/>
              <a:gdLst/>
              <a:ahLst/>
              <a:cxnLst/>
              <a:rect l="l" t="t" r="r" b="b"/>
              <a:pathLst>
                <a:path w="12351" h="2051" extrusionOk="0">
                  <a:moveTo>
                    <a:pt x="1355" y="1"/>
                  </a:moveTo>
                  <a:cubicBezTo>
                    <a:pt x="1" y="1"/>
                    <a:pt x="32" y="2049"/>
                    <a:pt x="1355" y="2049"/>
                  </a:cubicBezTo>
                  <a:lnTo>
                    <a:pt x="11027" y="2049"/>
                  </a:lnTo>
                  <a:cubicBezTo>
                    <a:pt x="11047" y="2050"/>
                    <a:pt x="11066" y="2050"/>
                    <a:pt x="11085" y="2050"/>
                  </a:cubicBezTo>
                  <a:cubicBezTo>
                    <a:pt x="12350" y="2050"/>
                    <a:pt x="12331" y="1"/>
                    <a:pt x="110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8"/>
            <p:cNvSpPr/>
            <p:nvPr/>
          </p:nvSpPr>
          <p:spPr>
            <a:xfrm>
              <a:off x="-1934950" y="4025925"/>
              <a:ext cx="256000" cy="222125"/>
            </a:xfrm>
            <a:custGeom>
              <a:avLst/>
              <a:gdLst/>
              <a:ahLst/>
              <a:cxnLst/>
              <a:rect l="l" t="t" r="r" b="b"/>
              <a:pathLst>
                <a:path w="10240" h="8885" extrusionOk="0">
                  <a:moveTo>
                    <a:pt x="8570" y="756"/>
                  </a:moveTo>
                  <a:cubicBezTo>
                    <a:pt x="8759" y="756"/>
                    <a:pt x="8917" y="914"/>
                    <a:pt x="8917" y="1103"/>
                  </a:cubicBezTo>
                  <a:lnTo>
                    <a:pt x="8917" y="1765"/>
                  </a:lnTo>
                  <a:cubicBezTo>
                    <a:pt x="8917" y="1995"/>
                    <a:pt x="8737" y="2116"/>
                    <a:pt x="8558" y="2116"/>
                  </a:cubicBezTo>
                  <a:cubicBezTo>
                    <a:pt x="8419" y="2116"/>
                    <a:pt x="8279" y="2042"/>
                    <a:pt x="8224" y="1891"/>
                  </a:cubicBezTo>
                  <a:lnTo>
                    <a:pt x="6081" y="4065"/>
                  </a:lnTo>
                  <a:cubicBezTo>
                    <a:pt x="6018" y="4112"/>
                    <a:pt x="5924" y="4135"/>
                    <a:pt x="5833" y="4135"/>
                  </a:cubicBezTo>
                  <a:cubicBezTo>
                    <a:pt x="5743" y="4135"/>
                    <a:pt x="5656" y="4112"/>
                    <a:pt x="5609" y="4065"/>
                  </a:cubicBezTo>
                  <a:lnTo>
                    <a:pt x="3781" y="2237"/>
                  </a:lnTo>
                  <a:lnTo>
                    <a:pt x="1986" y="4065"/>
                  </a:lnTo>
                  <a:cubicBezTo>
                    <a:pt x="1912" y="4138"/>
                    <a:pt x="1831" y="4168"/>
                    <a:pt x="1752" y="4168"/>
                  </a:cubicBezTo>
                  <a:cubicBezTo>
                    <a:pt x="1493" y="4168"/>
                    <a:pt x="1271" y="3834"/>
                    <a:pt x="1513" y="3592"/>
                  </a:cubicBezTo>
                  <a:lnTo>
                    <a:pt x="3561" y="1544"/>
                  </a:lnTo>
                  <a:cubicBezTo>
                    <a:pt x="3624" y="1481"/>
                    <a:pt x="3711" y="1450"/>
                    <a:pt x="3797" y="1450"/>
                  </a:cubicBezTo>
                  <a:cubicBezTo>
                    <a:pt x="3884" y="1450"/>
                    <a:pt x="3970" y="1481"/>
                    <a:pt x="4033" y="1544"/>
                  </a:cubicBezTo>
                  <a:lnTo>
                    <a:pt x="5829" y="3340"/>
                  </a:lnTo>
                  <a:lnTo>
                    <a:pt x="7783" y="1418"/>
                  </a:lnTo>
                  <a:cubicBezTo>
                    <a:pt x="7404" y="1292"/>
                    <a:pt x="7499" y="756"/>
                    <a:pt x="7877" y="756"/>
                  </a:cubicBezTo>
                  <a:close/>
                  <a:moveTo>
                    <a:pt x="5136" y="7562"/>
                  </a:moveTo>
                  <a:cubicBezTo>
                    <a:pt x="5325" y="7562"/>
                    <a:pt x="5483" y="7719"/>
                    <a:pt x="5483" y="7908"/>
                  </a:cubicBezTo>
                  <a:cubicBezTo>
                    <a:pt x="5483" y="8097"/>
                    <a:pt x="5325" y="8255"/>
                    <a:pt x="5136" y="8255"/>
                  </a:cubicBezTo>
                  <a:cubicBezTo>
                    <a:pt x="4916" y="8255"/>
                    <a:pt x="4758" y="8097"/>
                    <a:pt x="4758" y="7908"/>
                  </a:cubicBezTo>
                  <a:cubicBezTo>
                    <a:pt x="4758" y="7719"/>
                    <a:pt x="4916" y="7562"/>
                    <a:pt x="5136" y="7562"/>
                  </a:cubicBezTo>
                  <a:close/>
                  <a:moveTo>
                    <a:pt x="1" y="0"/>
                  </a:moveTo>
                  <a:lnTo>
                    <a:pt x="1" y="5167"/>
                  </a:lnTo>
                  <a:cubicBezTo>
                    <a:pt x="1" y="5703"/>
                    <a:pt x="442" y="6175"/>
                    <a:pt x="1040" y="6175"/>
                  </a:cubicBezTo>
                  <a:lnTo>
                    <a:pt x="4758" y="6175"/>
                  </a:lnTo>
                  <a:lnTo>
                    <a:pt x="4758" y="6931"/>
                  </a:lnTo>
                  <a:cubicBezTo>
                    <a:pt x="4380" y="7089"/>
                    <a:pt x="4096" y="7436"/>
                    <a:pt x="4096" y="7877"/>
                  </a:cubicBezTo>
                  <a:cubicBezTo>
                    <a:pt x="4096" y="8412"/>
                    <a:pt x="4569" y="8885"/>
                    <a:pt x="5136" y="8885"/>
                  </a:cubicBezTo>
                  <a:cubicBezTo>
                    <a:pt x="5672" y="8885"/>
                    <a:pt x="6144" y="8412"/>
                    <a:pt x="6144" y="7877"/>
                  </a:cubicBezTo>
                  <a:cubicBezTo>
                    <a:pt x="6144" y="7436"/>
                    <a:pt x="5861" y="7057"/>
                    <a:pt x="5483" y="6931"/>
                  </a:cubicBezTo>
                  <a:lnTo>
                    <a:pt x="5483" y="6175"/>
                  </a:lnTo>
                  <a:lnTo>
                    <a:pt x="9232" y="6175"/>
                  </a:lnTo>
                  <a:cubicBezTo>
                    <a:pt x="9767" y="6175"/>
                    <a:pt x="10240" y="5703"/>
                    <a:pt x="10240" y="5167"/>
                  </a:cubicBezTo>
                  <a:lnTo>
                    <a:pt x="10240" y="0"/>
                  </a:lnTo>
                  <a:cubicBezTo>
                    <a:pt x="10114" y="32"/>
                    <a:pt x="10019" y="32"/>
                    <a:pt x="9893" y="32"/>
                  </a:cubicBezTo>
                  <a:lnTo>
                    <a:pt x="347" y="32"/>
                  </a:lnTo>
                  <a:cubicBezTo>
                    <a:pt x="253" y="32"/>
                    <a:pt x="127" y="32"/>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4" name="Google Shape;404;p38"/>
          <p:cNvSpPr/>
          <p:nvPr/>
        </p:nvSpPr>
        <p:spPr>
          <a:xfrm>
            <a:off x="1134369" y="1574906"/>
            <a:ext cx="319882" cy="367463"/>
          </a:xfrm>
          <a:custGeom>
            <a:avLst/>
            <a:gdLst/>
            <a:ahLst/>
            <a:cxnLst/>
            <a:rect l="l" t="t" r="r" b="b"/>
            <a:pathLst>
              <a:path w="11059" h="12704" extrusionOk="0">
                <a:moveTo>
                  <a:pt x="5545" y="3449"/>
                </a:moveTo>
                <a:cubicBezTo>
                  <a:pt x="5797" y="3449"/>
                  <a:pt x="5955" y="3638"/>
                  <a:pt x="5955" y="3859"/>
                </a:cubicBezTo>
                <a:lnTo>
                  <a:pt x="5955" y="4111"/>
                </a:lnTo>
                <a:cubicBezTo>
                  <a:pt x="6427" y="4268"/>
                  <a:pt x="6774" y="4741"/>
                  <a:pt x="6774" y="5308"/>
                </a:cubicBezTo>
                <a:cubicBezTo>
                  <a:pt x="6774" y="5528"/>
                  <a:pt x="6585" y="5749"/>
                  <a:pt x="6333" y="5749"/>
                </a:cubicBezTo>
                <a:cubicBezTo>
                  <a:pt x="6081" y="5749"/>
                  <a:pt x="5955" y="5528"/>
                  <a:pt x="5955" y="5308"/>
                </a:cubicBezTo>
                <a:cubicBezTo>
                  <a:pt x="5955" y="5056"/>
                  <a:pt x="5734" y="4898"/>
                  <a:pt x="5545" y="4898"/>
                </a:cubicBezTo>
                <a:cubicBezTo>
                  <a:pt x="5293" y="4898"/>
                  <a:pt x="5104" y="5119"/>
                  <a:pt x="5104" y="5308"/>
                </a:cubicBezTo>
                <a:cubicBezTo>
                  <a:pt x="5104" y="5528"/>
                  <a:pt x="5419" y="5780"/>
                  <a:pt x="5766" y="6001"/>
                </a:cubicBezTo>
                <a:cubicBezTo>
                  <a:pt x="6207" y="6316"/>
                  <a:pt x="6774" y="6725"/>
                  <a:pt x="6774" y="7387"/>
                </a:cubicBezTo>
                <a:cubicBezTo>
                  <a:pt x="6774" y="7954"/>
                  <a:pt x="6427" y="8364"/>
                  <a:pt x="5923" y="8584"/>
                </a:cubicBezTo>
                <a:lnTo>
                  <a:pt x="5923" y="8836"/>
                </a:lnTo>
                <a:cubicBezTo>
                  <a:pt x="5923" y="9088"/>
                  <a:pt x="5734" y="9246"/>
                  <a:pt x="5545" y="9246"/>
                </a:cubicBezTo>
                <a:cubicBezTo>
                  <a:pt x="5293" y="9246"/>
                  <a:pt x="5104" y="9057"/>
                  <a:pt x="5104" y="8836"/>
                </a:cubicBezTo>
                <a:lnTo>
                  <a:pt x="5104" y="8584"/>
                </a:lnTo>
                <a:cubicBezTo>
                  <a:pt x="4632" y="8427"/>
                  <a:pt x="4285" y="7954"/>
                  <a:pt x="4285" y="7387"/>
                </a:cubicBezTo>
                <a:cubicBezTo>
                  <a:pt x="4285" y="7167"/>
                  <a:pt x="4474" y="7009"/>
                  <a:pt x="4726" y="7009"/>
                </a:cubicBezTo>
                <a:cubicBezTo>
                  <a:pt x="4947" y="7009"/>
                  <a:pt x="5104" y="7198"/>
                  <a:pt x="5104" y="7387"/>
                </a:cubicBezTo>
                <a:cubicBezTo>
                  <a:pt x="5104" y="7639"/>
                  <a:pt x="5293" y="7828"/>
                  <a:pt x="5545" y="7828"/>
                </a:cubicBezTo>
                <a:cubicBezTo>
                  <a:pt x="5766" y="7828"/>
                  <a:pt x="5923" y="7639"/>
                  <a:pt x="5923" y="7387"/>
                </a:cubicBezTo>
                <a:cubicBezTo>
                  <a:pt x="5923" y="7167"/>
                  <a:pt x="5608" y="6914"/>
                  <a:pt x="5262" y="6694"/>
                </a:cubicBezTo>
                <a:cubicBezTo>
                  <a:pt x="4821" y="6379"/>
                  <a:pt x="4285" y="5969"/>
                  <a:pt x="4285" y="5308"/>
                </a:cubicBezTo>
                <a:cubicBezTo>
                  <a:pt x="4285" y="4741"/>
                  <a:pt x="4632" y="4331"/>
                  <a:pt x="5104" y="4111"/>
                </a:cubicBezTo>
                <a:lnTo>
                  <a:pt x="5104" y="3859"/>
                </a:lnTo>
                <a:cubicBezTo>
                  <a:pt x="5104" y="3606"/>
                  <a:pt x="5293" y="3449"/>
                  <a:pt x="5545" y="3449"/>
                </a:cubicBezTo>
                <a:close/>
                <a:moveTo>
                  <a:pt x="10651" y="1"/>
                </a:moveTo>
                <a:cubicBezTo>
                  <a:pt x="10562" y="1"/>
                  <a:pt x="10473" y="34"/>
                  <a:pt x="10397" y="109"/>
                </a:cubicBezTo>
                <a:cubicBezTo>
                  <a:pt x="9389" y="834"/>
                  <a:pt x="8538" y="960"/>
                  <a:pt x="8034" y="960"/>
                </a:cubicBezTo>
                <a:cubicBezTo>
                  <a:pt x="7310" y="960"/>
                  <a:pt x="6396" y="645"/>
                  <a:pt x="5766" y="172"/>
                </a:cubicBezTo>
                <a:cubicBezTo>
                  <a:pt x="5703" y="109"/>
                  <a:pt x="5616" y="78"/>
                  <a:pt x="5526" y="78"/>
                </a:cubicBezTo>
                <a:cubicBezTo>
                  <a:pt x="5435" y="78"/>
                  <a:pt x="5341" y="109"/>
                  <a:pt x="5262" y="172"/>
                </a:cubicBezTo>
                <a:cubicBezTo>
                  <a:pt x="4632" y="645"/>
                  <a:pt x="3781" y="960"/>
                  <a:pt x="3025" y="960"/>
                </a:cubicBezTo>
                <a:cubicBezTo>
                  <a:pt x="2237" y="960"/>
                  <a:pt x="1418" y="645"/>
                  <a:pt x="662" y="109"/>
                </a:cubicBezTo>
                <a:cubicBezTo>
                  <a:pt x="582" y="47"/>
                  <a:pt x="495" y="20"/>
                  <a:pt x="411" y="20"/>
                </a:cubicBezTo>
                <a:cubicBezTo>
                  <a:pt x="196" y="20"/>
                  <a:pt x="0" y="198"/>
                  <a:pt x="0" y="424"/>
                </a:cubicBezTo>
                <a:lnTo>
                  <a:pt x="0" y="5276"/>
                </a:lnTo>
                <a:cubicBezTo>
                  <a:pt x="0" y="8616"/>
                  <a:pt x="2143" y="11609"/>
                  <a:pt x="5388" y="12680"/>
                </a:cubicBezTo>
                <a:cubicBezTo>
                  <a:pt x="5419" y="12696"/>
                  <a:pt x="5459" y="12703"/>
                  <a:pt x="5506" y="12703"/>
                </a:cubicBezTo>
                <a:cubicBezTo>
                  <a:pt x="5553" y="12703"/>
                  <a:pt x="5608" y="12696"/>
                  <a:pt x="5671" y="12680"/>
                </a:cubicBezTo>
                <a:cubicBezTo>
                  <a:pt x="8885" y="11609"/>
                  <a:pt x="11059" y="8616"/>
                  <a:pt x="11059" y="5276"/>
                </a:cubicBezTo>
                <a:lnTo>
                  <a:pt x="11059" y="424"/>
                </a:lnTo>
                <a:cubicBezTo>
                  <a:pt x="11059" y="182"/>
                  <a:pt x="10858" y="1"/>
                  <a:pt x="106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Rectangle 8"/>
          <p:cNvSpPr/>
          <p:nvPr/>
        </p:nvSpPr>
        <p:spPr>
          <a:xfrm>
            <a:off x="3848440" y="2307810"/>
            <a:ext cx="1399742" cy="461665"/>
          </a:xfrm>
          <a:prstGeom prst="rect">
            <a:avLst/>
          </a:prstGeom>
        </p:spPr>
        <p:txBody>
          <a:bodyPr wrap="none">
            <a:spAutoFit/>
          </a:bodyPr>
          <a:lstStyle/>
          <a:p>
            <a:r>
              <a:rPr lang="ar-DZ" sz="2400"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أهمية </a:t>
            </a:r>
            <a:r>
              <a:rPr lang="ar-DZ" sz="2400" b="1" spc="50" dirty="0" smtClean="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الدراسة</a:t>
            </a:r>
            <a:endParaRPr lang="fr-FR" sz="2400" b="1" spc="50" dirty="0">
              <a:ln w="0"/>
              <a:solidFill>
                <a:schemeClr val="bg2"/>
              </a:solidFill>
              <a:effectLst>
                <a:innerShdw blurRad="63500" dist="50800" dir="13500000">
                  <a:srgbClr val="000000">
                    <a:alpha val="50000"/>
                  </a:srgbClr>
                </a:innerShdw>
              </a:effectLst>
            </a:endParaRPr>
          </a:p>
        </p:txBody>
      </p:sp>
      <p:sp>
        <p:nvSpPr>
          <p:cNvPr id="10" name="Rectangle 9"/>
          <p:cNvSpPr/>
          <p:nvPr/>
        </p:nvSpPr>
        <p:spPr>
          <a:xfrm>
            <a:off x="3302271" y="2769475"/>
            <a:ext cx="2745264" cy="2031325"/>
          </a:xfrm>
          <a:prstGeom prst="rect">
            <a:avLst/>
          </a:prstGeom>
        </p:spPr>
        <p:txBody>
          <a:bodyPr wrap="square">
            <a:spAutoFit/>
          </a:bodyPr>
          <a:lstStyle/>
          <a:p>
            <a:pPr marL="514350" indent="-285750" algn="ctr" rtl="1">
              <a:lnSpc>
                <a:spcPct val="150000"/>
              </a:lnSpc>
              <a:buFont typeface="Arial" panose="020B0604020202020204" pitchFamily="34" charset="0"/>
              <a:buChar char="•"/>
            </a:pPr>
            <a:r>
              <a:rPr lang="ar-DZ" b="1" dirty="0">
                <a:latin typeface="Calibri" panose="020F0502020204030204" pitchFamily="34" charset="0"/>
                <a:ea typeface="Malgun Gothic" panose="020B0503020000020004" pitchFamily="34" charset="-127"/>
                <a:cs typeface="Traditional Arabic" panose="02020603050405020304" pitchFamily="18" charset="-78"/>
              </a:rPr>
              <a:t>عرض بعض جوانب الحوكمة المالية ودورها المحوري في تعزيز التعاملات المالية من أوجه المخاطر </a:t>
            </a:r>
            <a:r>
              <a:rPr lang="ar-DZ" b="1" dirty="0" smtClean="0">
                <a:latin typeface="Calibri" panose="020F0502020204030204" pitchFamily="34" charset="0"/>
                <a:ea typeface="Malgun Gothic" panose="020B0503020000020004" pitchFamily="34" charset="-127"/>
                <a:cs typeface="Traditional Arabic" panose="02020603050405020304" pitchFamily="18" charset="-78"/>
              </a:rPr>
              <a:t>والفساد،</a:t>
            </a:r>
          </a:p>
          <a:p>
            <a:pPr marL="514350" indent="-285750" algn="ctr" rtl="1">
              <a:lnSpc>
                <a:spcPct val="150000"/>
              </a:lnSpc>
              <a:buFont typeface="Arial" panose="020B0604020202020204" pitchFamily="34" charset="0"/>
              <a:buChar char="•"/>
            </a:pPr>
            <a:r>
              <a:rPr lang="ar-DZ" b="1" dirty="0" smtClean="0">
                <a:latin typeface="Calibri" panose="020F0502020204030204" pitchFamily="34" charset="0"/>
                <a:ea typeface="Malgun Gothic" panose="020B0503020000020004" pitchFamily="34" charset="-127"/>
                <a:cs typeface="Traditional Arabic" panose="02020603050405020304" pitchFamily="18" charset="-78"/>
              </a:rPr>
              <a:t>تقديم </a:t>
            </a:r>
            <a:r>
              <a:rPr lang="ar-DZ" b="1" dirty="0">
                <a:latin typeface="Calibri" panose="020F0502020204030204" pitchFamily="34" charset="0"/>
                <a:ea typeface="Malgun Gothic" panose="020B0503020000020004" pitchFamily="34" charset="-127"/>
                <a:cs typeface="Traditional Arabic" panose="02020603050405020304" pitchFamily="18" charset="-78"/>
              </a:rPr>
              <a:t>التكنولوجيا الثورية بلوك تشين كفرصة هائلة لتحسين الحوكمة المالية وزيادة ثقة الأطراف. </a:t>
            </a:r>
            <a:endParaRPr lang="fr-FR" sz="110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11" name="Rectangle 10"/>
          <p:cNvSpPr/>
          <p:nvPr/>
        </p:nvSpPr>
        <p:spPr>
          <a:xfrm>
            <a:off x="7159550" y="2400143"/>
            <a:ext cx="1388522" cy="400110"/>
          </a:xfrm>
          <a:prstGeom prst="rect">
            <a:avLst/>
          </a:prstGeom>
        </p:spPr>
        <p:txBody>
          <a:bodyPr wrap="none">
            <a:spAutoFit/>
          </a:bodyPr>
          <a:lstStyle/>
          <a:p>
            <a:r>
              <a:rPr lang="ar-DZ" sz="2000"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أهداف الدراسة </a:t>
            </a:r>
            <a:endParaRPr lang="fr-FR" sz="2000" b="1" spc="50" dirty="0">
              <a:ln w="0"/>
              <a:solidFill>
                <a:schemeClr val="bg2"/>
              </a:solidFill>
              <a:effectLst>
                <a:innerShdw blurRad="63500" dist="50800" dir="13500000">
                  <a:srgbClr val="000000">
                    <a:alpha val="50000"/>
                  </a:srgbClr>
                </a:innerShdw>
              </a:effectLst>
            </a:endParaRPr>
          </a:p>
        </p:txBody>
      </p:sp>
      <p:sp>
        <p:nvSpPr>
          <p:cNvPr id="12" name="Rectangle 11"/>
          <p:cNvSpPr/>
          <p:nvPr/>
        </p:nvSpPr>
        <p:spPr>
          <a:xfrm>
            <a:off x="6341138" y="2769475"/>
            <a:ext cx="2802862" cy="2008242"/>
          </a:xfrm>
          <a:prstGeom prst="rect">
            <a:avLst/>
          </a:prstGeom>
        </p:spPr>
        <p:txBody>
          <a:bodyPr wrap="square">
            <a:spAutoFit/>
          </a:bodyPr>
          <a:lstStyle/>
          <a:p>
            <a:pPr marL="342900" lvl="0" indent="-342900" algn="ctr" rtl="1">
              <a:lnSpc>
                <a:spcPct val="150000"/>
              </a:lnSpc>
              <a:buFont typeface="Arial" panose="020B0604020202020204" pitchFamily="34" charset="0"/>
              <a:buChar char="•"/>
            </a:pPr>
            <a:r>
              <a:rPr lang="ar-SA" sz="1200" b="1" dirty="0">
                <a:latin typeface="Calibri" panose="020F0502020204030204" pitchFamily="34" charset="0"/>
                <a:ea typeface="Times New Roman" panose="02020603050405020304" pitchFamily="18" charset="0"/>
                <a:cs typeface="Traditional Arabic" panose="02020603050405020304" pitchFamily="18" charset="-78"/>
              </a:rPr>
              <a:t>تقديم إطار نظري للحوكمة المالية</a:t>
            </a:r>
            <a:r>
              <a:rPr lang="ar-SA" sz="1200" b="1" dirty="0">
                <a:latin typeface="Calibri" panose="020F0502020204030204" pitchFamily="34" charset="0"/>
                <a:ea typeface="Malgun Gothic" panose="020B0503020000020004" pitchFamily="34" charset="-127"/>
                <a:cs typeface="Traditional Arabic" panose="02020603050405020304" pitchFamily="18" charset="-78"/>
              </a:rPr>
              <a:t> </a:t>
            </a:r>
            <a:r>
              <a:rPr lang="ar-DZ" sz="1200" b="1" dirty="0">
                <a:latin typeface="Calibri" panose="020F0502020204030204" pitchFamily="34" charset="0"/>
                <a:ea typeface="Malgun Gothic" panose="020B0503020000020004" pitchFamily="34" charset="-127"/>
                <a:cs typeface="Traditional Arabic" panose="02020603050405020304" pitchFamily="18" charset="-78"/>
              </a:rPr>
              <a:t>إيجابياتها في بيئة الأعمال؛</a:t>
            </a:r>
            <a:endParaRPr lang="fr-FR" sz="105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ctr" rtl="1">
              <a:lnSpc>
                <a:spcPct val="150000"/>
              </a:lnSpc>
              <a:buFont typeface="Arial" panose="020B0604020202020204" pitchFamily="34" charset="0"/>
              <a:buChar char="•"/>
            </a:pPr>
            <a:r>
              <a:rPr lang="ar-DZ" sz="1200" b="1" dirty="0">
                <a:latin typeface="Calibri" panose="020F0502020204030204" pitchFamily="34" charset="0"/>
                <a:ea typeface="Malgun Gothic" panose="020B0503020000020004" pitchFamily="34" charset="-127"/>
                <a:cs typeface="Traditional Arabic" panose="02020603050405020304" pitchFamily="18" charset="-78"/>
              </a:rPr>
              <a:t>تحديد آليات ممارسة الحوكمة المالية المعتمدة، للمساهمة في تحقيق الإستدامة المالية وجذب </a:t>
            </a:r>
            <a:r>
              <a:rPr lang="ar-DZ" sz="1200" b="1" dirty="0" smtClean="0">
                <a:latin typeface="Calibri" panose="020F0502020204030204" pitchFamily="34" charset="0"/>
                <a:ea typeface="Malgun Gothic" panose="020B0503020000020004" pitchFamily="34" charset="-127"/>
                <a:cs typeface="Traditional Arabic" panose="02020603050405020304" pitchFamily="18" charset="-78"/>
              </a:rPr>
              <a:t>المستثمرين؛</a:t>
            </a:r>
            <a:r>
              <a:rPr lang="ar-DZ" sz="1050" b="1" dirty="0" smtClean="0">
                <a:latin typeface="Calibri" panose="020F0502020204030204" pitchFamily="34" charset="0"/>
                <a:ea typeface="Malgun Gothic" panose="020B0503020000020004" pitchFamily="34" charset="-127"/>
                <a:cs typeface="Arial" panose="020B0604020202020204" pitchFamily="34" charset="0"/>
              </a:rPr>
              <a:t> </a:t>
            </a:r>
            <a:r>
              <a:rPr lang="ar-SA" sz="1200" b="1" dirty="0" smtClean="0">
                <a:ea typeface="Times New Roman" panose="02020603050405020304" pitchFamily="18" charset="0"/>
                <a:cs typeface="Traditional Arabic" panose="02020603050405020304" pitchFamily="18" charset="-78"/>
              </a:rPr>
              <a:t>وإبراز </a:t>
            </a:r>
            <a:r>
              <a:rPr lang="ar-SA" sz="1200" b="1" dirty="0">
                <a:ea typeface="Times New Roman" panose="02020603050405020304" pitchFamily="18" charset="0"/>
                <a:cs typeface="Traditional Arabic" panose="02020603050405020304" pitchFamily="18" charset="-78"/>
              </a:rPr>
              <a:t>التكنولوجيا المبتكرة لتعزيزها والممثلة في تقنية بلوك تشين وأهم خطوات وتحديات إستخدامها</a:t>
            </a:r>
            <a:r>
              <a:rPr lang="ar-DZ" sz="1200" b="1" dirty="0">
                <a:ea typeface="Malgun Gothic" panose="020B0503020000020004" pitchFamily="34" charset="-127"/>
                <a:cs typeface="Traditional Arabic" panose="02020603050405020304" pitchFamily="18" charset="-78"/>
              </a:rPr>
              <a:t>.</a:t>
            </a:r>
            <a:endParaRPr lang="fr-FR" sz="1200" b="1" dirty="0"/>
          </a:p>
        </p:txBody>
      </p:sp>
      <p:sp>
        <p:nvSpPr>
          <p:cNvPr id="13" name="Rectangle 12"/>
          <p:cNvSpPr/>
          <p:nvPr/>
        </p:nvSpPr>
        <p:spPr>
          <a:xfrm>
            <a:off x="678394" y="2360006"/>
            <a:ext cx="1258678" cy="400110"/>
          </a:xfrm>
          <a:prstGeom prst="rect">
            <a:avLst/>
          </a:prstGeom>
        </p:spPr>
        <p:txBody>
          <a:bodyPr wrap="none">
            <a:spAutoFit/>
          </a:bodyPr>
          <a:lstStyle/>
          <a:p>
            <a:r>
              <a:rPr lang="ar-DZ" sz="2000" b="1" spc="50" dirty="0">
                <a:ln w="0"/>
                <a:solidFill>
                  <a:schemeClr val="bg2"/>
                </a:solidFill>
                <a:effectLst>
                  <a:innerShdw blurRad="63500" dist="50800" dir="13500000">
                    <a:srgbClr val="000000">
                      <a:alpha val="50000"/>
                    </a:srgbClr>
                  </a:innerShdw>
                </a:effectLst>
                <a:ea typeface="Malgun Gothic" panose="020B0503020000020004" pitchFamily="34" charset="-127"/>
                <a:cs typeface="Traditional Arabic" panose="02020603050405020304" pitchFamily="18" charset="-78"/>
              </a:rPr>
              <a:t>منهج الدراسة </a:t>
            </a:r>
            <a:endParaRPr lang="fr-FR" sz="2000" b="1" spc="50" dirty="0">
              <a:ln w="0"/>
              <a:solidFill>
                <a:schemeClr val="bg2"/>
              </a:solidFill>
              <a:effectLst>
                <a:innerShdw blurRad="63500" dist="50800" dir="13500000">
                  <a:srgbClr val="000000">
                    <a:alpha val="50000"/>
                  </a:srgbClr>
                </a:innerShdw>
              </a:effectLst>
            </a:endParaRPr>
          </a:p>
        </p:txBody>
      </p:sp>
      <p:sp>
        <p:nvSpPr>
          <p:cNvPr id="14" name="Rectangle 13"/>
          <p:cNvSpPr/>
          <p:nvPr/>
        </p:nvSpPr>
        <p:spPr>
          <a:xfrm>
            <a:off x="438668" y="2746392"/>
            <a:ext cx="2031165" cy="1454244"/>
          </a:xfrm>
          <a:prstGeom prst="rect">
            <a:avLst/>
          </a:prstGeom>
        </p:spPr>
        <p:txBody>
          <a:bodyPr wrap="square">
            <a:spAutoFit/>
          </a:bodyPr>
          <a:lstStyle/>
          <a:p>
            <a:pPr algn="ctr" rtl="1">
              <a:lnSpc>
                <a:spcPct val="150000"/>
              </a:lnSpc>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إعتمدنا في هذه الدراسة على المنهج الوصفي، الذي تم إستخلاصه من أهم الدراسات والمقالات العلمية، لتشخيص واقع التكنولوجيا ودورها في تعزيز الحوكمة المالية : تقنية سلسلة الكتل بلوك تشين نموذجا.</a:t>
            </a:r>
            <a:endParaRPr lang="fr-FR" sz="1050" b="1"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34" name="Google Shape;714;p46"/>
          <p:cNvSpPr txBox="1">
            <a:spLocks noGrp="1"/>
          </p:cNvSpPr>
          <p:nvPr>
            <p:ph type="title" idx="4"/>
          </p:nvPr>
        </p:nvSpPr>
        <p:spPr>
          <a:xfrm>
            <a:off x="720000" y="3688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r-DZ" sz="4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Sakkal Majalla" panose="02000000000000000000" pitchFamily="2" charset="-78"/>
                <a:cs typeface="Sakkal Majalla" panose="02000000000000000000" pitchFamily="2" charset="-78"/>
              </a:rPr>
              <a:t>أهمية وأهداف ومنهج الدراسة</a:t>
            </a:r>
            <a:endParaRPr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Sakkal Majalla" panose="02000000000000000000" pitchFamily="2" charset="-78"/>
              <a:cs typeface="Sakkal Majalla" panose="02000000000000000000"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35"/>
          <p:cNvSpPr/>
          <p:nvPr/>
        </p:nvSpPr>
        <p:spPr>
          <a:xfrm>
            <a:off x="5106775" y="3172125"/>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0" name="Google Shape;330;p35"/>
          <p:cNvPicPr preferRelativeResize="0">
            <a:picLocks noGrp="1"/>
          </p:cNvPicPr>
          <p:nvPr>
            <p:ph type="pic" idx="2"/>
          </p:nvPr>
        </p:nvPicPr>
        <p:blipFill rotWithShape="1">
          <a:blip r:embed="rId3">
            <a:alphaModFix/>
          </a:blip>
          <a:srcRect l="31678" r="1588"/>
          <a:stretch/>
        </p:blipFill>
        <p:spPr>
          <a:xfrm>
            <a:off x="5044825" y="210300"/>
            <a:ext cx="4722900" cy="4722900"/>
          </a:xfrm>
          <a:prstGeom prst="ellipse">
            <a:avLst/>
          </a:prstGeom>
        </p:spPr>
      </p:pic>
      <p:grpSp>
        <p:nvGrpSpPr>
          <p:cNvPr id="332" name="Google Shape;332;p35"/>
          <p:cNvGrpSpPr/>
          <p:nvPr/>
        </p:nvGrpSpPr>
        <p:grpSpPr>
          <a:xfrm>
            <a:off x="5388060" y="362498"/>
            <a:ext cx="971227" cy="896620"/>
            <a:chOff x="3930600" y="3833000"/>
            <a:chExt cx="769350" cy="710250"/>
          </a:xfrm>
        </p:grpSpPr>
        <p:sp>
          <p:nvSpPr>
            <p:cNvPr id="333" name="Google Shape;333;p35"/>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5"/>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5"/>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5"/>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5"/>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308;p34"/>
          <p:cNvSpPr/>
          <p:nvPr/>
        </p:nvSpPr>
        <p:spPr>
          <a:xfrm>
            <a:off x="2032049" y="1445903"/>
            <a:ext cx="1142665" cy="112263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 name="Google Shape;314;p34"/>
          <p:cNvSpPr txBox="1">
            <a:spLocks noGrp="1"/>
          </p:cNvSpPr>
          <p:nvPr>
            <p:ph type="title" idx="4294967295"/>
          </p:nvPr>
        </p:nvSpPr>
        <p:spPr>
          <a:xfrm>
            <a:off x="2210831" y="1783420"/>
            <a:ext cx="7851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chemeClr val="accent3"/>
                </a:solidFill>
              </a:rPr>
              <a:t>02</a:t>
            </a:r>
            <a:endParaRPr sz="4000" dirty="0">
              <a:solidFill>
                <a:schemeClr val="accent3"/>
              </a:solidFill>
            </a:endParaRPr>
          </a:p>
        </p:txBody>
      </p:sp>
      <p:sp>
        <p:nvSpPr>
          <p:cNvPr id="16" name="ZoneTexte 15"/>
          <p:cNvSpPr txBox="1"/>
          <p:nvPr/>
        </p:nvSpPr>
        <p:spPr>
          <a:xfrm>
            <a:off x="1372207" y="2906055"/>
            <a:ext cx="2462348" cy="1384995"/>
          </a:xfrm>
          <a:prstGeom prst="rect">
            <a:avLst/>
          </a:prstGeom>
          <a:noFill/>
        </p:spPr>
        <p:txBody>
          <a:bodyPr wrap="square" rtlCol="0">
            <a:spAutoFit/>
          </a:bodyPr>
          <a:lstStyle/>
          <a:p>
            <a:pPr algn="ctr"/>
            <a:r>
              <a:rPr lang="ar-DZ" sz="32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rPr>
              <a:t>الإطار النظري للدراسة</a:t>
            </a:r>
          </a:p>
          <a:p>
            <a:pPr algn="ctr"/>
            <a:endParaRPr lang="fr-FR" sz="2000" b="1" spc="50" dirty="0">
              <a:ln w="9525" cmpd="sng">
                <a:solidFill>
                  <a:schemeClr val="accent1"/>
                </a:solidFill>
                <a:prstDash val="solid"/>
              </a:ln>
              <a:solidFill>
                <a:srgbClr val="70AD47">
                  <a:tint val="1000"/>
                </a:srgbClr>
              </a:solidFill>
              <a:effectLst>
                <a:glow rad="38100">
                  <a:schemeClr val="accent1">
                    <a:alpha val="40000"/>
                  </a:schemeClr>
                </a:glow>
              </a:effectLst>
              <a:latin typeface="Traditional Arabic" panose="02020603050405020304" pitchFamily="18" charset="-78"/>
              <a:cs typeface="Traditional Arabic" panose="02020603050405020304" pitchFamily="18" charset="-78"/>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3" name="Rectangle 2"/>
          <p:cNvSpPr/>
          <p:nvPr/>
        </p:nvSpPr>
        <p:spPr>
          <a:xfrm>
            <a:off x="5855933" y="642226"/>
            <a:ext cx="2839239" cy="584775"/>
          </a:xfrm>
          <a:prstGeom prst="rect">
            <a:avLst/>
          </a:prstGeom>
        </p:spPr>
        <p:txBody>
          <a:bodyPr wrap="none">
            <a:spAutoFit/>
          </a:bodyPr>
          <a:lstStyle/>
          <a:p>
            <a:r>
              <a:rPr lang="ar-DZ" sz="3200" b="1" spc="50" dirty="0">
                <a:ln w="9525" cmpd="sng">
                  <a:solidFill>
                    <a:schemeClr val="accent1"/>
                  </a:solidFill>
                  <a:prstDash val="solid"/>
                </a:ln>
                <a:solidFill>
                  <a:srgbClr val="70AD47">
                    <a:tint val="1000"/>
                  </a:srgbClr>
                </a:solidFill>
                <a:effectLst>
                  <a:glow rad="38100">
                    <a:schemeClr val="accent1">
                      <a:alpha val="40000"/>
                    </a:schemeClr>
                  </a:glow>
                </a:effectLst>
                <a:ea typeface="Times New Roman" panose="02020603050405020304" pitchFamily="18" charset="0"/>
                <a:cs typeface="Traditional Arabic" panose="02020603050405020304" pitchFamily="18" charset="-78"/>
              </a:rPr>
              <a:t>مفهوم الحوكمة المالية </a:t>
            </a:r>
            <a:endParaRPr lang="fr-FR" sz="32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4" name="Rectangle 3"/>
          <p:cNvSpPr/>
          <p:nvPr/>
        </p:nvSpPr>
        <p:spPr>
          <a:xfrm>
            <a:off x="829340" y="1343959"/>
            <a:ext cx="7719236" cy="584775"/>
          </a:xfrm>
          <a:prstGeom prst="rect">
            <a:avLst/>
          </a:prstGeom>
        </p:spPr>
        <p:txBody>
          <a:bodyPr wrap="square">
            <a:spAutoFit/>
          </a:bodyPr>
          <a:lstStyle/>
          <a:p>
            <a:pPr algn="ctr" rtl="1"/>
            <a:r>
              <a:rPr lang="ar-DZ" sz="1600" b="1" dirty="0" smtClean="0">
                <a:ea typeface="Times New Roman" panose="02020603050405020304" pitchFamily="18" charset="0"/>
                <a:cs typeface="Traditional Arabic" panose="02020603050405020304" pitchFamily="18" charset="-78"/>
              </a:rPr>
              <a:t>ويقصد </a:t>
            </a:r>
            <a:r>
              <a:rPr lang="ar-DZ" sz="1600" b="1" dirty="0">
                <a:ea typeface="Times New Roman" panose="02020603050405020304" pitchFamily="18" charset="0"/>
                <a:cs typeface="Traditional Arabic" panose="02020603050405020304" pitchFamily="18" charset="-78"/>
              </a:rPr>
              <a:t>بالحوكمة المالية بأنها : "أسلوب إداري رقابي يهدف إلى التأكد من مختلف التعاملات المالية، بما يضمن حقوق الأطراف ويعزز من ثقتهم".</a:t>
            </a:r>
            <a:endParaRPr lang="fr-FR" sz="1600" b="1" dirty="0"/>
          </a:p>
        </p:txBody>
      </p:sp>
      <p:graphicFrame>
        <p:nvGraphicFramePr>
          <p:cNvPr id="5" name="Tableau 4"/>
          <p:cNvGraphicFramePr>
            <a:graphicFrameLocks noGrp="1"/>
          </p:cNvGraphicFramePr>
          <p:nvPr>
            <p:extLst>
              <p:ext uri="{D42A27DB-BD31-4B8C-83A1-F6EECF244321}">
                <p14:modId xmlns:p14="http://schemas.microsoft.com/office/powerpoint/2010/main" val="2838528031"/>
              </p:ext>
            </p:extLst>
          </p:nvPr>
        </p:nvGraphicFramePr>
        <p:xfrm>
          <a:off x="213161" y="2507433"/>
          <a:ext cx="6208395" cy="2546731"/>
        </p:xfrm>
        <a:graphic>
          <a:graphicData uri="http://schemas.openxmlformats.org/drawingml/2006/table">
            <a:tbl>
              <a:tblPr rtl="1" firstRow="1" firstCol="1" bandRow="1">
                <a:tableStyleId>{BC89EF96-8CEA-46FF-86C4-4CE0E7609802}</a:tableStyleId>
              </a:tblPr>
              <a:tblGrid>
                <a:gridCol w="749935"/>
                <a:gridCol w="1767840"/>
                <a:gridCol w="1710055"/>
                <a:gridCol w="1980565"/>
              </a:tblGrid>
              <a:tr h="338455">
                <a:tc>
                  <a:txBody>
                    <a:bodyPr/>
                    <a:lstStyle/>
                    <a:p>
                      <a:pPr algn="ctr" rtl="1">
                        <a:lnSpc>
                          <a:spcPct val="115000"/>
                        </a:lnSpc>
                        <a:spcAft>
                          <a:spcPts val="0"/>
                        </a:spcAft>
                      </a:pPr>
                      <a:r>
                        <a:rPr lang="ar-DZ" sz="1400" dirty="0">
                          <a:effectLst/>
                        </a:rPr>
                        <a:t>الجانب</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dirty="0">
                          <a:effectLst/>
                        </a:rPr>
                        <a:t>الحوكمة المالية</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dirty="0">
                          <a:effectLst/>
                        </a:rPr>
                        <a:t>حوكمة الشركات</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dirty="0">
                          <a:effectLst/>
                        </a:rPr>
                        <a:t>حوكمة المصارف</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r>
              <a:tr h="330200">
                <a:tc>
                  <a:txBody>
                    <a:bodyPr/>
                    <a:lstStyle/>
                    <a:p>
                      <a:pPr algn="ctr" rtl="1">
                        <a:lnSpc>
                          <a:spcPct val="115000"/>
                        </a:lnSpc>
                        <a:spcAft>
                          <a:spcPts val="0"/>
                        </a:spcAft>
                      </a:pPr>
                      <a:r>
                        <a:rPr lang="ar-DZ" sz="1400" dirty="0">
                          <a:effectLst/>
                        </a:rPr>
                        <a:t>النطاق</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إدارة العمليات المالية داخل وخارج الشركة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الإطار العام لإدارة الشركة والعلاقات بين الأطراف</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شؤون البنوك وأعماله اليومية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r>
              <a:tr h="338455">
                <a:tc>
                  <a:txBody>
                    <a:bodyPr/>
                    <a:lstStyle/>
                    <a:p>
                      <a:pPr algn="ctr" rtl="1">
                        <a:lnSpc>
                          <a:spcPct val="115000"/>
                        </a:lnSpc>
                        <a:spcAft>
                          <a:spcPts val="0"/>
                        </a:spcAft>
                      </a:pPr>
                      <a:r>
                        <a:rPr lang="ar-DZ" sz="1400" dirty="0">
                          <a:effectLst/>
                        </a:rPr>
                        <a:t>الأهداف</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تحقيق الشفافية والكفاءة المالية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ضمان الشفافية وحماية حقوق الأطراف</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تحقيق الشفافية في الأداء وتطويره</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r>
              <a:tr h="338455">
                <a:tc>
                  <a:txBody>
                    <a:bodyPr/>
                    <a:lstStyle/>
                    <a:p>
                      <a:pPr algn="ctr" rtl="1">
                        <a:lnSpc>
                          <a:spcPct val="115000"/>
                        </a:lnSpc>
                        <a:spcAft>
                          <a:spcPts val="0"/>
                        </a:spcAft>
                      </a:pPr>
                      <a:r>
                        <a:rPr lang="ar-DZ" sz="1400" dirty="0">
                          <a:effectLst/>
                        </a:rPr>
                        <a:t>المجال</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العمليات المالية والرقابة المحاسبية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الإدارة العامة، الهيكل التنظيمي، والممارسات الإدارية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الممارسات الإدارية للبنك، </a:t>
                      </a:r>
                      <a:endParaRPr lang="fr-FR" sz="1100">
                        <a:effectLst/>
                      </a:endParaRPr>
                    </a:p>
                    <a:p>
                      <a:pPr algn="ctr" rtl="1">
                        <a:lnSpc>
                          <a:spcPct val="115000"/>
                        </a:lnSpc>
                        <a:spcAft>
                          <a:spcPts val="0"/>
                        </a:spcAft>
                      </a:pPr>
                      <a:r>
                        <a:rPr lang="ar-DZ" sz="1400">
                          <a:effectLst/>
                        </a:rPr>
                        <a:t>والإستراتيجية العامة للبنك </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r>
              <a:tr h="330200">
                <a:tc>
                  <a:txBody>
                    <a:bodyPr/>
                    <a:lstStyle/>
                    <a:p>
                      <a:pPr algn="ctr" rtl="1">
                        <a:lnSpc>
                          <a:spcPct val="115000"/>
                        </a:lnSpc>
                        <a:spcAft>
                          <a:spcPts val="0"/>
                        </a:spcAft>
                      </a:pPr>
                      <a:r>
                        <a:rPr lang="ar-DZ" sz="1400" dirty="0">
                          <a:effectLst/>
                        </a:rPr>
                        <a:t>الأطراف</a:t>
                      </a:r>
                      <a:endParaRPr lang="fr-FR" sz="1100" b="1"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الجهات الرقابية والمستثمرون الماليون</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a:effectLst/>
                        </a:rPr>
                        <a:t>المساهمون، مجلس الإدارة، أصحاب المصلحة</a:t>
                      </a:r>
                      <a:endParaRPr lang="fr-FR" sz="110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c>
                  <a:txBody>
                    <a:bodyPr/>
                    <a:lstStyle/>
                    <a:p>
                      <a:pPr algn="ctr" rtl="1">
                        <a:lnSpc>
                          <a:spcPct val="115000"/>
                        </a:lnSpc>
                        <a:spcAft>
                          <a:spcPts val="0"/>
                        </a:spcAft>
                      </a:pPr>
                      <a:r>
                        <a:rPr lang="ar-DZ" sz="1400" dirty="0">
                          <a:effectLst/>
                        </a:rPr>
                        <a:t>مجلس الإدارة، المودعين، العملاء، الموظفين، المساهمون</a:t>
                      </a:r>
                      <a:endParaRPr lang="fr-FR" sz="1100" dirty="0">
                        <a:solidFill>
                          <a:srgbClr val="000000"/>
                        </a:solidFill>
                        <a:effectLst/>
                        <a:latin typeface="Traditional Arabic" panose="02020603050405020304" pitchFamily="18" charset="-78"/>
                        <a:ea typeface="Malgun Gothic" panose="020B0503020000020004" pitchFamily="34" charset="-127"/>
                        <a:cs typeface="Traditional Arabic" panose="02020603050405020304" pitchFamily="18" charset="-78"/>
                      </a:endParaRPr>
                    </a:p>
                  </a:txBody>
                  <a:tcPr marL="68580" marR="68580" marT="0" marB="0"/>
                </a:tc>
              </a:tr>
            </a:tbl>
          </a:graphicData>
        </a:graphic>
      </p:graphicFrame>
      <p:sp>
        <p:nvSpPr>
          <p:cNvPr id="6" name="Rectangle 1"/>
          <p:cNvSpPr>
            <a:spLocks noChangeArrowheads="1"/>
          </p:cNvSpPr>
          <p:nvPr/>
        </p:nvSpPr>
        <p:spPr bwMode="auto">
          <a:xfrm>
            <a:off x="1277318" y="2119553"/>
            <a:ext cx="373531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DZ" sz="1400" b="1" i="0" u="none" strike="noStrike" cap="none" normalizeH="0" baseline="0" dirty="0" smtClean="0">
                <a:ln>
                  <a:noFill/>
                </a:ln>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الجدول رقم 01 : الفرق بين الحوكمة المالية والمصطلحات المشابهة لها</a:t>
            </a:r>
            <a:endParaRPr kumimoji="0" lang="fr-FR" sz="800" b="0" i="0" u="none" strike="noStrike" cap="none" normalizeH="0" baseline="0" dirty="0" smtClean="0">
              <a:ln>
                <a:noFill/>
              </a:ln>
              <a:solidFill>
                <a:schemeClr val="tx1"/>
              </a:solidFill>
              <a:effectLst/>
            </a:endParaRPr>
          </a:p>
        </p:txBody>
      </p:sp>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4" name="Google Shape;484;p42"/>
          <p:cNvSpPr/>
          <p:nvPr/>
        </p:nvSpPr>
        <p:spPr>
          <a:xfrm>
            <a:off x="7218300" y="3249450"/>
            <a:ext cx="3124200" cy="3124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5" name="Google Shape;485;p42"/>
          <p:cNvGrpSpPr/>
          <p:nvPr/>
        </p:nvGrpSpPr>
        <p:grpSpPr>
          <a:xfrm>
            <a:off x="-948700" y="-2152100"/>
            <a:ext cx="3647700" cy="3647700"/>
            <a:chOff x="-948700" y="-2152100"/>
            <a:chExt cx="3647700" cy="3647700"/>
          </a:xfrm>
        </p:grpSpPr>
        <p:sp>
          <p:nvSpPr>
            <p:cNvPr id="486" name="Google Shape;486;p42"/>
            <p:cNvSpPr/>
            <p:nvPr/>
          </p:nvSpPr>
          <p:spPr>
            <a:xfrm>
              <a:off x="-948700" y="-2152100"/>
              <a:ext cx="3647700" cy="3647700"/>
            </a:xfrm>
            <a:prstGeom prst="donut">
              <a:avLst>
                <a:gd name="adj" fmla="val 1713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7" name="Google Shape;487;p42"/>
            <p:cNvGrpSpPr/>
            <p:nvPr/>
          </p:nvGrpSpPr>
          <p:grpSpPr>
            <a:xfrm>
              <a:off x="1667485" y="498198"/>
              <a:ext cx="971227" cy="896620"/>
              <a:chOff x="3930600" y="3833000"/>
              <a:chExt cx="769350" cy="710250"/>
            </a:xfrm>
          </p:grpSpPr>
          <p:sp>
            <p:nvSpPr>
              <p:cNvPr id="488" name="Google Shape;488;p42"/>
              <p:cNvSpPr/>
              <p:nvPr/>
            </p:nvSpPr>
            <p:spPr>
              <a:xfrm>
                <a:off x="3967975" y="3880125"/>
                <a:ext cx="667050" cy="663125"/>
              </a:xfrm>
              <a:custGeom>
                <a:avLst/>
                <a:gdLst/>
                <a:ahLst/>
                <a:cxnLst/>
                <a:rect l="l" t="t" r="r" b="b"/>
                <a:pathLst>
                  <a:path w="26682" h="26525" extrusionOk="0">
                    <a:moveTo>
                      <a:pt x="13333" y="0"/>
                    </a:moveTo>
                    <a:cubicBezTo>
                      <a:pt x="11258" y="0"/>
                      <a:pt x="9267" y="473"/>
                      <a:pt x="7408" y="1407"/>
                    </a:cubicBezTo>
                    <a:cubicBezTo>
                      <a:pt x="5803" y="2208"/>
                      <a:pt x="4407" y="3299"/>
                      <a:pt x="3258" y="4654"/>
                    </a:cubicBezTo>
                    <a:cubicBezTo>
                      <a:pt x="2143" y="5951"/>
                      <a:pt x="1308" y="7447"/>
                      <a:pt x="763" y="9076"/>
                    </a:cubicBezTo>
                    <a:cubicBezTo>
                      <a:pt x="217" y="10712"/>
                      <a:pt x="1" y="12406"/>
                      <a:pt x="110" y="14118"/>
                    </a:cubicBezTo>
                    <a:cubicBezTo>
                      <a:pt x="225" y="15888"/>
                      <a:pt x="687" y="17598"/>
                      <a:pt x="1489" y="19201"/>
                    </a:cubicBezTo>
                    <a:cubicBezTo>
                      <a:pt x="2613" y="21442"/>
                      <a:pt x="4333" y="23309"/>
                      <a:pt x="6474" y="24598"/>
                    </a:cubicBezTo>
                    <a:cubicBezTo>
                      <a:pt x="8549" y="25856"/>
                      <a:pt x="10929" y="26524"/>
                      <a:pt x="13351" y="26524"/>
                    </a:cubicBezTo>
                    <a:cubicBezTo>
                      <a:pt x="15424" y="26524"/>
                      <a:pt x="17418" y="26054"/>
                      <a:pt x="19276" y="25120"/>
                    </a:cubicBezTo>
                    <a:cubicBezTo>
                      <a:pt x="20879" y="24318"/>
                      <a:pt x="22278" y="23227"/>
                      <a:pt x="23426" y="21871"/>
                    </a:cubicBezTo>
                    <a:cubicBezTo>
                      <a:pt x="24541" y="20573"/>
                      <a:pt x="25376" y="19078"/>
                      <a:pt x="25922" y="17449"/>
                    </a:cubicBezTo>
                    <a:cubicBezTo>
                      <a:pt x="26467" y="15812"/>
                      <a:pt x="26681" y="14118"/>
                      <a:pt x="26574" y="12406"/>
                    </a:cubicBezTo>
                    <a:cubicBezTo>
                      <a:pt x="26459" y="10639"/>
                      <a:pt x="25997" y="8927"/>
                      <a:pt x="25194" y="7324"/>
                    </a:cubicBezTo>
                    <a:cubicBezTo>
                      <a:pt x="24071" y="5085"/>
                      <a:pt x="22351" y="3216"/>
                      <a:pt x="20219" y="1927"/>
                    </a:cubicBezTo>
                    <a:cubicBezTo>
                      <a:pt x="18136" y="663"/>
                      <a:pt x="15755" y="0"/>
                      <a:pt x="13333"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2"/>
              <p:cNvSpPr/>
              <p:nvPr/>
            </p:nvSpPr>
            <p:spPr>
              <a:xfrm>
                <a:off x="3981625" y="3838625"/>
                <a:ext cx="667275" cy="663100"/>
              </a:xfrm>
              <a:custGeom>
                <a:avLst/>
                <a:gdLst/>
                <a:ahLst/>
                <a:cxnLst/>
                <a:rect l="l" t="t" r="r" b="b"/>
                <a:pathLst>
                  <a:path w="26691" h="26524" extrusionOk="0">
                    <a:moveTo>
                      <a:pt x="13341" y="0"/>
                    </a:moveTo>
                    <a:cubicBezTo>
                      <a:pt x="11268" y="0"/>
                      <a:pt x="9274" y="470"/>
                      <a:pt x="7415" y="1405"/>
                    </a:cubicBezTo>
                    <a:cubicBezTo>
                      <a:pt x="5813" y="2206"/>
                      <a:pt x="4414" y="3297"/>
                      <a:pt x="3265" y="4654"/>
                    </a:cubicBezTo>
                    <a:cubicBezTo>
                      <a:pt x="2151" y="5951"/>
                      <a:pt x="1316" y="7447"/>
                      <a:pt x="770" y="9075"/>
                    </a:cubicBezTo>
                    <a:cubicBezTo>
                      <a:pt x="225" y="10712"/>
                      <a:pt x="0" y="12406"/>
                      <a:pt x="117" y="14116"/>
                    </a:cubicBezTo>
                    <a:cubicBezTo>
                      <a:pt x="232" y="15885"/>
                      <a:pt x="695" y="17597"/>
                      <a:pt x="1498" y="19200"/>
                    </a:cubicBezTo>
                    <a:cubicBezTo>
                      <a:pt x="2621" y="21440"/>
                      <a:pt x="4341" y="23308"/>
                      <a:pt x="6473" y="24606"/>
                    </a:cubicBezTo>
                    <a:cubicBezTo>
                      <a:pt x="8556" y="25861"/>
                      <a:pt x="10936" y="26524"/>
                      <a:pt x="13358" y="26524"/>
                    </a:cubicBezTo>
                    <a:cubicBezTo>
                      <a:pt x="15424" y="26524"/>
                      <a:pt x="17425" y="26052"/>
                      <a:pt x="19284" y="25117"/>
                    </a:cubicBezTo>
                    <a:cubicBezTo>
                      <a:pt x="20889" y="24316"/>
                      <a:pt x="22285" y="23225"/>
                      <a:pt x="23434" y="21878"/>
                    </a:cubicBezTo>
                    <a:cubicBezTo>
                      <a:pt x="24548" y="20573"/>
                      <a:pt x="25384" y="19085"/>
                      <a:pt x="25929" y="17449"/>
                    </a:cubicBezTo>
                    <a:cubicBezTo>
                      <a:pt x="26475" y="15812"/>
                      <a:pt x="26691" y="14116"/>
                      <a:pt x="26582" y="12406"/>
                    </a:cubicBezTo>
                    <a:cubicBezTo>
                      <a:pt x="26467" y="10637"/>
                      <a:pt x="26004" y="8927"/>
                      <a:pt x="25203" y="7322"/>
                    </a:cubicBezTo>
                    <a:cubicBezTo>
                      <a:pt x="24078" y="5082"/>
                      <a:pt x="22358" y="3216"/>
                      <a:pt x="20218" y="1926"/>
                    </a:cubicBezTo>
                    <a:cubicBezTo>
                      <a:pt x="18143" y="669"/>
                      <a:pt x="15763" y="0"/>
                      <a:pt x="133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2"/>
              <p:cNvSpPr/>
              <p:nvPr/>
            </p:nvSpPr>
            <p:spPr>
              <a:xfrm>
                <a:off x="3930600" y="3833000"/>
                <a:ext cx="769350" cy="674300"/>
              </a:xfrm>
              <a:custGeom>
                <a:avLst/>
                <a:gdLst/>
                <a:ahLst/>
                <a:cxnLst/>
                <a:rect l="l" t="t" r="r" b="b"/>
                <a:pathLst>
                  <a:path w="30774" h="26972" extrusionOk="0">
                    <a:moveTo>
                      <a:pt x="15382" y="447"/>
                    </a:moveTo>
                    <a:cubicBezTo>
                      <a:pt x="17762" y="447"/>
                      <a:pt x="20103" y="1100"/>
                      <a:pt x="22152" y="2340"/>
                    </a:cubicBezTo>
                    <a:cubicBezTo>
                      <a:pt x="24251" y="3605"/>
                      <a:pt x="25945" y="5440"/>
                      <a:pt x="27046" y="7646"/>
                    </a:cubicBezTo>
                    <a:cubicBezTo>
                      <a:pt x="27839" y="9225"/>
                      <a:pt x="28293" y="10903"/>
                      <a:pt x="28401" y="12647"/>
                    </a:cubicBezTo>
                    <a:cubicBezTo>
                      <a:pt x="28508" y="14325"/>
                      <a:pt x="28293" y="15995"/>
                      <a:pt x="27764" y="17598"/>
                    </a:cubicBezTo>
                    <a:cubicBezTo>
                      <a:pt x="27226" y="19211"/>
                      <a:pt x="26401" y="20673"/>
                      <a:pt x="25310" y="21954"/>
                    </a:cubicBezTo>
                    <a:cubicBezTo>
                      <a:pt x="24177" y="23285"/>
                      <a:pt x="22805" y="24359"/>
                      <a:pt x="21226" y="25144"/>
                    </a:cubicBezTo>
                    <a:cubicBezTo>
                      <a:pt x="20309" y="25608"/>
                      <a:pt x="19341" y="25955"/>
                      <a:pt x="18349" y="26186"/>
                    </a:cubicBezTo>
                    <a:cubicBezTo>
                      <a:pt x="17383" y="26410"/>
                      <a:pt x="16391" y="26525"/>
                      <a:pt x="15399" y="26525"/>
                    </a:cubicBezTo>
                    <a:cubicBezTo>
                      <a:pt x="13019" y="26525"/>
                      <a:pt x="10670" y="25872"/>
                      <a:pt x="8629" y="24640"/>
                    </a:cubicBezTo>
                    <a:cubicBezTo>
                      <a:pt x="6530" y="23367"/>
                      <a:pt x="4836" y="21532"/>
                      <a:pt x="3737" y="19326"/>
                    </a:cubicBezTo>
                    <a:cubicBezTo>
                      <a:pt x="2944" y="17755"/>
                      <a:pt x="2488" y="16069"/>
                      <a:pt x="2373" y="14333"/>
                    </a:cubicBezTo>
                    <a:cubicBezTo>
                      <a:pt x="2266" y="12647"/>
                      <a:pt x="2488" y="10979"/>
                      <a:pt x="3017" y="9374"/>
                    </a:cubicBezTo>
                    <a:cubicBezTo>
                      <a:pt x="3555" y="7763"/>
                      <a:pt x="4382" y="6299"/>
                      <a:pt x="5473" y="5018"/>
                    </a:cubicBezTo>
                    <a:cubicBezTo>
                      <a:pt x="6604" y="3689"/>
                      <a:pt x="7977" y="2621"/>
                      <a:pt x="9556" y="1828"/>
                    </a:cubicBezTo>
                    <a:cubicBezTo>
                      <a:pt x="10472" y="1374"/>
                      <a:pt x="11440" y="1019"/>
                      <a:pt x="12432" y="786"/>
                    </a:cubicBezTo>
                    <a:cubicBezTo>
                      <a:pt x="13398" y="564"/>
                      <a:pt x="14390" y="447"/>
                      <a:pt x="15382" y="447"/>
                    </a:cubicBezTo>
                    <a:close/>
                    <a:moveTo>
                      <a:pt x="15382" y="1"/>
                    </a:moveTo>
                    <a:cubicBezTo>
                      <a:pt x="13348" y="1"/>
                      <a:pt x="11291" y="465"/>
                      <a:pt x="9357" y="1431"/>
                    </a:cubicBezTo>
                    <a:cubicBezTo>
                      <a:pt x="2696" y="4770"/>
                      <a:pt x="0" y="12871"/>
                      <a:pt x="3341" y="19524"/>
                    </a:cubicBezTo>
                    <a:cubicBezTo>
                      <a:pt x="5703" y="24244"/>
                      <a:pt x="10456" y="26971"/>
                      <a:pt x="15399" y="26971"/>
                    </a:cubicBezTo>
                    <a:cubicBezTo>
                      <a:pt x="17433" y="26971"/>
                      <a:pt x="19490" y="26509"/>
                      <a:pt x="21424" y="25541"/>
                    </a:cubicBezTo>
                    <a:cubicBezTo>
                      <a:pt x="28077" y="22202"/>
                      <a:pt x="30773" y="14111"/>
                      <a:pt x="27442" y="7448"/>
                    </a:cubicBezTo>
                    <a:cubicBezTo>
                      <a:pt x="25078" y="2729"/>
                      <a:pt x="20317" y="1"/>
                      <a:pt x="15382"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2"/>
              <p:cNvSpPr/>
              <p:nvPr/>
            </p:nvSpPr>
            <p:spPr>
              <a:xfrm>
                <a:off x="3999825" y="3893750"/>
                <a:ext cx="631075" cy="553000"/>
              </a:xfrm>
              <a:custGeom>
                <a:avLst/>
                <a:gdLst/>
                <a:ahLst/>
                <a:cxnLst/>
                <a:rect l="l" t="t" r="r" b="b"/>
                <a:pathLst>
                  <a:path w="25243" h="22120" extrusionOk="0">
                    <a:moveTo>
                      <a:pt x="12613" y="439"/>
                    </a:moveTo>
                    <a:cubicBezTo>
                      <a:pt x="14557" y="439"/>
                      <a:pt x="16457" y="969"/>
                      <a:pt x="18127" y="1977"/>
                    </a:cubicBezTo>
                    <a:cubicBezTo>
                      <a:pt x="19837" y="3010"/>
                      <a:pt x="21210" y="4506"/>
                      <a:pt x="22111" y="6299"/>
                    </a:cubicBezTo>
                    <a:cubicBezTo>
                      <a:pt x="22755" y="7589"/>
                      <a:pt x="23126" y="8953"/>
                      <a:pt x="23217" y="10374"/>
                    </a:cubicBezTo>
                    <a:cubicBezTo>
                      <a:pt x="23301" y="11738"/>
                      <a:pt x="23126" y="13101"/>
                      <a:pt x="22698" y="14408"/>
                    </a:cubicBezTo>
                    <a:cubicBezTo>
                      <a:pt x="22259" y="15714"/>
                      <a:pt x="21589" y="16912"/>
                      <a:pt x="20696" y="17953"/>
                    </a:cubicBezTo>
                    <a:cubicBezTo>
                      <a:pt x="19772" y="19036"/>
                      <a:pt x="18655" y="19905"/>
                      <a:pt x="17373" y="20550"/>
                    </a:cubicBezTo>
                    <a:cubicBezTo>
                      <a:pt x="16622" y="20921"/>
                      <a:pt x="15836" y="21210"/>
                      <a:pt x="15027" y="21401"/>
                    </a:cubicBezTo>
                    <a:cubicBezTo>
                      <a:pt x="14241" y="21581"/>
                      <a:pt x="13440" y="21673"/>
                      <a:pt x="12630" y="21673"/>
                    </a:cubicBezTo>
                    <a:cubicBezTo>
                      <a:pt x="10688" y="21673"/>
                      <a:pt x="8778" y="21145"/>
                      <a:pt x="7118" y="20135"/>
                    </a:cubicBezTo>
                    <a:cubicBezTo>
                      <a:pt x="5406" y="19102"/>
                      <a:pt x="4025" y="17606"/>
                      <a:pt x="3133" y="15813"/>
                    </a:cubicBezTo>
                    <a:cubicBezTo>
                      <a:pt x="2488" y="14531"/>
                      <a:pt x="2117" y="13161"/>
                      <a:pt x="2026" y="11746"/>
                    </a:cubicBezTo>
                    <a:cubicBezTo>
                      <a:pt x="1934" y="10374"/>
                      <a:pt x="2117" y="9019"/>
                      <a:pt x="2545" y="7706"/>
                    </a:cubicBezTo>
                    <a:cubicBezTo>
                      <a:pt x="2984" y="6398"/>
                      <a:pt x="3654" y="5208"/>
                      <a:pt x="4547" y="4159"/>
                    </a:cubicBezTo>
                    <a:cubicBezTo>
                      <a:pt x="5471" y="3084"/>
                      <a:pt x="6588" y="2209"/>
                      <a:pt x="7870" y="1564"/>
                    </a:cubicBezTo>
                    <a:cubicBezTo>
                      <a:pt x="8614" y="1191"/>
                      <a:pt x="9407" y="902"/>
                      <a:pt x="10216" y="713"/>
                    </a:cubicBezTo>
                    <a:cubicBezTo>
                      <a:pt x="11002" y="531"/>
                      <a:pt x="11803" y="439"/>
                      <a:pt x="12613" y="439"/>
                    </a:cubicBezTo>
                    <a:close/>
                    <a:moveTo>
                      <a:pt x="12613" y="1"/>
                    </a:moveTo>
                    <a:cubicBezTo>
                      <a:pt x="10952" y="1"/>
                      <a:pt x="9258" y="374"/>
                      <a:pt x="7671" y="1167"/>
                    </a:cubicBezTo>
                    <a:cubicBezTo>
                      <a:pt x="2208" y="3903"/>
                      <a:pt x="0" y="10548"/>
                      <a:pt x="2736" y="16011"/>
                    </a:cubicBezTo>
                    <a:cubicBezTo>
                      <a:pt x="4670" y="19879"/>
                      <a:pt x="8572" y="22119"/>
                      <a:pt x="12630" y="22119"/>
                    </a:cubicBezTo>
                    <a:cubicBezTo>
                      <a:pt x="14291" y="22119"/>
                      <a:pt x="15985" y="21740"/>
                      <a:pt x="17572" y="20947"/>
                    </a:cubicBezTo>
                    <a:cubicBezTo>
                      <a:pt x="23037" y="18209"/>
                      <a:pt x="25243" y="11564"/>
                      <a:pt x="22507" y="6109"/>
                    </a:cubicBezTo>
                    <a:cubicBezTo>
                      <a:pt x="20565" y="2233"/>
                      <a:pt x="16663" y="1"/>
                      <a:pt x="12613" y="1"/>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2"/>
              <p:cNvSpPr/>
              <p:nvPr/>
            </p:nvSpPr>
            <p:spPr>
              <a:xfrm>
                <a:off x="4146325" y="3971875"/>
                <a:ext cx="317000" cy="398450"/>
              </a:xfrm>
              <a:custGeom>
                <a:avLst/>
                <a:gdLst/>
                <a:ahLst/>
                <a:cxnLst/>
                <a:rect l="l" t="t" r="r" b="b"/>
                <a:pathLst>
                  <a:path w="12680" h="15938" extrusionOk="0">
                    <a:moveTo>
                      <a:pt x="3678" y="3952"/>
                    </a:moveTo>
                    <a:lnTo>
                      <a:pt x="5207" y="6993"/>
                    </a:lnTo>
                    <a:cubicBezTo>
                      <a:pt x="5021" y="7017"/>
                      <a:pt x="4845" y="7029"/>
                      <a:pt x="4679" y="7029"/>
                    </a:cubicBezTo>
                    <a:cubicBezTo>
                      <a:pt x="4384" y="7029"/>
                      <a:pt x="4122" y="6990"/>
                      <a:pt x="3894" y="6911"/>
                    </a:cubicBezTo>
                    <a:cubicBezTo>
                      <a:pt x="3539" y="6794"/>
                      <a:pt x="3265" y="6538"/>
                      <a:pt x="3067" y="6150"/>
                    </a:cubicBezTo>
                    <a:cubicBezTo>
                      <a:pt x="2853" y="5711"/>
                      <a:pt x="2803" y="5307"/>
                      <a:pt x="2918" y="4928"/>
                    </a:cubicBezTo>
                    <a:cubicBezTo>
                      <a:pt x="3033" y="4547"/>
                      <a:pt x="3291" y="4224"/>
                      <a:pt x="3678" y="3952"/>
                    </a:cubicBezTo>
                    <a:close/>
                    <a:moveTo>
                      <a:pt x="8171" y="8858"/>
                    </a:moveTo>
                    <a:cubicBezTo>
                      <a:pt x="8450" y="8858"/>
                      <a:pt x="8698" y="8892"/>
                      <a:pt x="8911" y="8961"/>
                    </a:cubicBezTo>
                    <a:cubicBezTo>
                      <a:pt x="9274" y="9068"/>
                      <a:pt x="9556" y="9316"/>
                      <a:pt x="9754" y="9704"/>
                    </a:cubicBezTo>
                    <a:cubicBezTo>
                      <a:pt x="9952" y="10101"/>
                      <a:pt x="9994" y="10506"/>
                      <a:pt x="9887" y="10911"/>
                    </a:cubicBezTo>
                    <a:cubicBezTo>
                      <a:pt x="9770" y="11315"/>
                      <a:pt x="9514" y="11680"/>
                      <a:pt x="9109" y="11978"/>
                    </a:cubicBezTo>
                    <a:lnTo>
                      <a:pt x="7572" y="8903"/>
                    </a:lnTo>
                    <a:cubicBezTo>
                      <a:pt x="7784" y="8873"/>
                      <a:pt x="7984" y="8858"/>
                      <a:pt x="8171" y="8858"/>
                    </a:cubicBezTo>
                    <a:close/>
                    <a:moveTo>
                      <a:pt x="3109" y="0"/>
                    </a:moveTo>
                    <a:lnTo>
                      <a:pt x="1984" y="564"/>
                    </a:lnTo>
                    <a:lnTo>
                      <a:pt x="2696" y="1984"/>
                    </a:lnTo>
                    <a:cubicBezTo>
                      <a:pt x="1587" y="2662"/>
                      <a:pt x="819" y="3505"/>
                      <a:pt x="415" y="4513"/>
                    </a:cubicBezTo>
                    <a:cubicBezTo>
                      <a:pt x="0" y="5523"/>
                      <a:pt x="58" y="6538"/>
                      <a:pt x="564" y="7556"/>
                    </a:cubicBezTo>
                    <a:cubicBezTo>
                      <a:pt x="968" y="8365"/>
                      <a:pt x="1480" y="8911"/>
                      <a:pt x="2083" y="9193"/>
                    </a:cubicBezTo>
                    <a:cubicBezTo>
                      <a:pt x="2605" y="9431"/>
                      <a:pt x="3125" y="9551"/>
                      <a:pt x="3656" y="9551"/>
                    </a:cubicBezTo>
                    <a:cubicBezTo>
                      <a:pt x="3749" y="9551"/>
                      <a:pt x="3842" y="9547"/>
                      <a:pt x="3936" y="9540"/>
                    </a:cubicBezTo>
                    <a:cubicBezTo>
                      <a:pt x="4555" y="9498"/>
                      <a:pt x="5340" y="9365"/>
                      <a:pt x="6290" y="9151"/>
                    </a:cubicBezTo>
                    <a:lnTo>
                      <a:pt x="7969" y="12505"/>
                    </a:lnTo>
                    <a:cubicBezTo>
                      <a:pt x="7776" y="12554"/>
                      <a:pt x="7593" y="12579"/>
                      <a:pt x="7419" y="12579"/>
                    </a:cubicBezTo>
                    <a:cubicBezTo>
                      <a:pt x="6794" y="12579"/>
                      <a:pt x="6290" y="12264"/>
                      <a:pt x="5902" y="11631"/>
                    </a:cubicBezTo>
                    <a:lnTo>
                      <a:pt x="3265" y="12952"/>
                    </a:lnTo>
                    <a:cubicBezTo>
                      <a:pt x="3803" y="13969"/>
                      <a:pt x="4588" y="14606"/>
                      <a:pt x="5604" y="14846"/>
                    </a:cubicBezTo>
                    <a:cubicBezTo>
                      <a:pt x="5950" y="14931"/>
                      <a:pt x="6308" y="14973"/>
                      <a:pt x="6677" y="14973"/>
                    </a:cubicBezTo>
                    <a:cubicBezTo>
                      <a:pt x="7393" y="14973"/>
                      <a:pt x="8153" y="14814"/>
                      <a:pt x="8960" y="14499"/>
                    </a:cubicBezTo>
                    <a:lnTo>
                      <a:pt x="9688" y="15937"/>
                    </a:lnTo>
                    <a:lnTo>
                      <a:pt x="10811" y="15374"/>
                    </a:lnTo>
                    <a:lnTo>
                      <a:pt x="10093" y="13953"/>
                    </a:lnTo>
                    <a:cubicBezTo>
                      <a:pt x="10887" y="13481"/>
                      <a:pt x="11498" y="12920"/>
                      <a:pt x="11928" y="12275"/>
                    </a:cubicBezTo>
                    <a:cubicBezTo>
                      <a:pt x="12357" y="11623"/>
                      <a:pt x="12597" y="10960"/>
                      <a:pt x="12638" y="10266"/>
                    </a:cubicBezTo>
                    <a:cubicBezTo>
                      <a:pt x="12680" y="9579"/>
                      <a:pt x="12547" y="8935"/>
                      <a:pt x="12241" y="8324"/>
                    </a:cubicBezTo>
                    <a:cubicBezTo>
                      <a:pt x="11837" y="7514"/>
                      <a:pt x="11333" y="6977"/>
                      <a:pt x="10730" y="6695"/>
                    </a:cubicBezTo>
                    <a:cubicBezTo>
                      <a:pt x="10209" y="6464"/>
                      <a:pt x="9695" y="6345"/>
                      <a:pt x="9177" y="6345"/>
                    </a:cubicBezTo>
                    <a:cubicBezTo>
                      <a:pt x="9086" y="6345"/>
                      <a:pt x="8994" y="6349"/>
                      <a:pt x="8903" y="6356"/>
                    </a:cubicBezTo>
                    <a:cubicBezTo>
                      <a:pt x="8290" y="6415"/>
                      <a:pt x="7489" y="6546"/>
                      <a:pt x="6497" y="6763"/>
                    </a:cubicBezTo>
                    <a:lnTo>
                      <a:pt x="4836" y="3440"/>
                    </a:lnTo>
                    <a:cubicBezTo>
                      <a:pt x="4951" y="3420"/>
                      <a:pt x="5063" y="3410"/>
                      <a:pt x="5173" y="3410"/>
                    </a:cubicBezTo>
                    <a:cubicBezTo>
                      <a:pt x="5436" y="3410"/>
                      <a:pt x="5686" y="3466"/>
                      <a:pt x="5919" y="3571"/>
                    </a:cubicBezTo>
                    <a:cubicBezTo>
                      <a:pt x="6249" y="3720"/>
                      <a:pt x="6523" y="3952"/>
                      <a:pt x="6721" y="4273"/>
                    </a:cubicBezTo>
                    <a:lnTo>
                      <a:pt x="9373" y="2944"/>
                    </a:lnTo>
                    <a:cubicBezTo>
                      <a:pt x="8778" y="1960"/>
                      <a:pt x="7992" y="1339"/>
                      <a:pt x="7026" y="1091"/>
                    </a:cubicBezTo>
                    <a:cubicBezTo>
                      <a:pt x="6690" y="1005"/>
                      <a:pt x="6342" y="962"/>
                      <a:pt x="5982" y="962"/>
                    </a:cubicBezTo>
                    <a:cubicBezTo>
                      <a:pt x="5305" y="962"/>
                      <a:pt x="4585" y="1114"/>
                      <a:pt x="3819" y="1423"/>
                    </a:cubicBezTo>
                    <a:lnTo>
                      <a:pt x="3109" y="0"/>
                    </a:ln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aphicFrame>
        <p:nvGraphicFramePr>
          <p:cNvPr id="5" name="Diagramme 4"/>
          <p:cNvGraphicFramePr/>
          <p:nvPr>
            <p:extLst>
              <p:ext uri="{D42A27DB-BD31-4B8C-83A1-F6EECF244321}">
                <p14:modId xmlns:p14="http://schemas.microsoft.com/office/powerpoint/2010/main" val="3656476682"/>
              </p:ext>
            </p:extLst>
          </p:nvPr>
        </p:nvGraphicFramePr>
        <p:xfrm>
          <a:off x="4684008" y="505299"/>
          <a:ext cx="5068584" cy="3395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013352" y="1493443"/>
            <a:ext cx="2653290" cy="461665"/>
          </a:xfrm>
          <a:prstGeom prst="rect">
            <a:avLst/>
          </a:prstGeom>
        </p:spPr>
        <p:txBody>
          <a:bodyPr wrap="none">
            <a:spAutoFit/>
          </a:bodyPr>
          <a:lstStyle/>
          <a:p>
            <a:r>
              <a:rPr lang="ar-DZ" sz="2400" b="1" spc="50" dirty="0">
                <a:ln w="9525" cmpd="sng">
                  <a:solidFill>
                    <a:schemeClr val="accent1"/>
                  </a:solidFill>
                  <a:prstDash val="solid"/>
                </a:ln>
                <a:solidFill>
                  <a:srgbClr val="70AD47">
                    <a:tint val="1000"/>
                  </a:srgbClr>
                </a:solidFill>
                <a:effectLst>
                  <a:glow rad="38100">
                    <a:schemeClr val="accent1">
                      <a:alpha val="40000"/>
                    </a:schemeClr>
                  </a:glow>
                </a:effectLst>
                <a:ea typeface="Times New Roman" panose="02020603050405020304" pitchFamily="18" charset="0"/>
                <a:cs typeface="Traditional Arabic" panose="02020603050405020304" pitchFamily="18" charset="-78"/>
              </a:rPr>
              <a:t>آليات تعزيز الحوكمة </a:t>
            </a:r>
            <a:r>
              <a:rPr lang="ar-DZ" sz="2400" b="1" spc="50" dirty="0" smtClean="0">
                <a:ln w="9525" cmpd="sng">
                  <a:solidFill>
                    <a:schemeClr val="accent1"/>
                  </a:solidFill>
                  <a:prstDash val="solid"/>
                </a:ln>
                <a:solidFill>
                  <a:srgbClr val="70AD47">
                    <a:tint val="1000"/>
                  </a:srgbClr>
                </a:solidFill>
                <a:effectLst>
                  <a:glow rad="38100">
                    <a:schemeClr val="accent1">
                      <a:alpha val="40000"/>
                    </a:schemeClr>
                  </a:glow>
                </a:effectLst>
                <a:ea typeface="Times New Roman" panose="02020603050405020304" pitchFamily="18" charset="0"/>
                <a:cs typeface="Traditional Arabic" panose="02020603050405020304" pitchFamily="18" charset="-78"/>
              </a:rPr>
              <a:t>المالية</a:t>
            </a:r>
            <a:endParaRPr lang="fr-FR" sz="2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7" name="Rectangle 6"/>
          <p:cNvSpPr/>
          <p:nvPr/>
        </p:nvSpPr>
        <p:spPr>
          <a:xfrm>
            <a:off x="529119" y="1955109"/>
            <a:ext cx="4494944" cy="2954655"/>
          </a:xfrm>
          <a:prstGeom prst="rect">
            <a:avLst/>
          </a:prstGeom>
        </p:spPr>
        <p:txBody>
          <a:bodyPr wrap="square">
            <a:spAutoFit/>
          </a:bodyPr>
          <a:lstStyle/>
          <a:p>
            <a:pPr marL="342900" lvl="0" indent="-342900" algn="just" rtl="1">
              <a:lnSpc>
                <a:spcPct val="150000"/>
              </a:lnSpc>
              <a:buFont typeface="Arial" panose="020B0604020202020204" pitchFamily="34" charset="0"/>
              <a:buChar char="•"/>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التدقيق المنتظم : ويشمل إجراء عمليات التدقيق الداخلية والخارجية، لمعالجة العمليات المالية والإمتثال ثم التخطيط لتدابير الإصلاح بناء على النتائج؛ </a:t>
            </a:r>
            <a:endParaRPr lang="fr-FR" sz="105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Arial" panose="020B0604020202020204" pitchFamily="34" charset="0"/>
              <a:buChar char="•"/>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إشراك الأطراف (المستثمرون) : من تحديث وتواصل معهم وذلك بشكل منتظم، بشأن الأداء المالي وأنظمة الحوكمة؛</a:t>
            </a:r>
            <a:endParaRPr lang="fr-FR" sz="105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Arial" panose="020B0604020202020204" pitchFamily="34" charset="0"/>
              <a:buChar char="•"/>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المقارنة المعيارية : من خلال تقييم أطر الحوكمة مقابل أفضل ممارسات، وتحديد مجالات التحسين؛</a:t>
            </a:r>
            <a:endParaRPr lang="fr-FR" sz="105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Arial" panose="020B0604020202020204" pitchFamily="34" charset="0"/>
              <a:buChar char="•"/>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التكنولوجيا : عبر الإستفادة من أنظمة الإدارة المالية، وتحليلات البيانات لتعزيز الضوابط وإتخاذ القرار؛</a:t>
            </a:r>
            <a:endParaRPr lang="fr-FR" sz="1050" b="1" dirty="0">
              <a:latin typeface="Calibri" panose="020F0502020204030204" pitchFamily="34" charset="0"/>
              <a:ea typeface="Malgun Gothic" panose="020B0503020000020004" pitchFamily="34" charset="-127"/>
              <a:cs typeface="Arial" panose="020B0604020202020204" pitchFamily="34" charset="0"/>
            </a:endParaRPr>
          </a:p>
          <a:p>
            <a:pPr marL="342900" lvl="0" indent="-342900" algn="just" rtl="1">
              <a:lnSpc>
                <a:spcPct val="150000"/>
              </a:lnSpc>
              <a:buFont typeface="Arial" panose="020B0604020202020204" pitchFamily="34" charset="0"/>
              <a:buChar char="•"/>
            </a:pPr>
            <a:r>
              <a:rPr lang="ar-DZ" sz="1200" b="1" dirty="0">
                <a:latin typeface="Calibri" panose="020F0502020204030204" pitchFamily="34" charset="0"/>
                <a:ea typeface="Times New Roman" panose="02020603050405020304" pitchFamily="18" charset="0"/>
                <a:cs typeface="Traditional Arabic" panose="02020603050405020304" pitchFamily="18" charset="-78"/>
              </a:rPr>
              <a:t>إدارة المخاطر : من تحديد للمخاطر المالية الناشئة بشكل إستباقي، بإستخدام برامج إدارة المخاطر في الشركة.</a:t>
            </a:r>
            <a:endParaRPr lang="fr-FR" sz="1050" b="1" dirty="0">
              <a:effectLst/>
              <a:latin typeface="Calibri" panose="020F0502020204030204" pitchFamily="34" charset="0"/>
              <a:ea typeface="Malgun Gothic" panose="020B0503020000020004" pitchFamily="34" charset="-127"/>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ocurement Savings Dashboard Software Pitch Deck by Slidesgo">
  <a:themeElements>
    <a:clrScheme name="Simple Light">
      <a:dk1>
        <a:srgbClr val="000000"/>
      </a:dk1>
      <a:lt1>
        <a:srgbClr val="F3F3F3"/>
      </a:lt1>
      <a:dk2>
        <a:srgbClr val="76A5AF"/>
      </a:dk2>
      <a:lt2>
        <a:srgbClr val="134F5C"/>
      </a:lt2>
      <a:accent1>
        <a:srgbClr val="0C343D"/>
      </a:accent1>
      <a:accent2>
        <a:srgbClr val="BED4D8"/>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1470</Words>
  <Application>Microsoft Office PowerPoint</Application>
  <PresentationFormat>Affichage à l'écran (16:9)</PresentationFormat>
  <Paragraphs>127</Paragraphs>
  <Slides>18</Slides>
  <Notes>18</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18</vt:i4>
      </vt:variant>
    </vt:vector>
  </HeadingPairs>
  <TitlesOfParts>
    <vt:vector size="32" baseType="lpstr">
      <vt:lpstr>Simplified Arabic</vt:lpstr>
      <vt:lpstr>Urbanist</vt:lpstr>
      <vt:lpstr>Malgun Gothic</vt:lpstr>
      <vt:lpstr>Inter</vt:lpstr>
      <vt:lpstr>Open Sans</vt:lpstr>
      <vt:lpstr>Urbanist ExtraBold</vt:lpstr>
      <vt:lpstr>Vivaldi</vt:lpstr>
      <vt:lpstr>Sakkal Majalla</vt:lpstr>
      <vt:lpstr>Calibri</vt:lpstr>
      <vt:lpstr>Palatino Linotype</vt:lpstr>
      <vt:lpstr>Arial</vt:lpstr>
      <vt:lpstr>Times New Roman</vt:lpstr>
      <vt:lpstr>Traditional Arabic</vt:lpstr>
      <vt:lpstr>Procurement Savings Dashboard Software Pitch Deck by Slidesgo</vt:lpstr>
      <vt:lpstr>Présentation PowerPoint</vt:lpstr>
      <vt:lpstr>01</vt:lpstr>
      <vt:lpstr>01</vt:lpstr>
      <vt:lpstr>Présentation PowerPoint</vt:lpstr>
      <vt:lpstr>أسئلة وفرضيات الدراسة</vt:lpstr>
      <vt:lpstr>أهمية وأهداف ومنهج الدراسة</vt:lpstr>
      <vt:lpstr>02</vt:lpstr>
      <vt:lpstr>Présentation PowerPoint</vt:lpstr>
      <vt:lpstr>Présentation PowerPoint</vt:lpstr>
      <vt:lpstr>03</vt:lpstr>
      <vt:lpstr>Présentation PowerPoint</vt:lpstr>
      <vt:lpstr>Présentation PowerPoint</vt:lpstr>
      <vt:lpstr>Présentation PowerPoint</vt:lpstr>
      <vt:lpstr>Présentation PowerPoint</vt:lpstr>
      <vt:lpstr>04</vt:lpstr>
      <vt:lpstr>Présentation PowerPoint</vt:lpstr>
      <vt:lpstr>Présentation PowerPoint</vt:lpstr>
      <vt:lpstr>وشكرا  على حسن الإصغاء والمتابعة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acer</cp:lastModifiedBy>
  <cp:revision>14</cp:revision>
  <dcterms:modified xsi:type="dcterms:W3CDTF">2024-11-30T21:10:20Z</dcterms:modified>
</cp:coreProperties>
</file>